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5" r:id="rId1"/>
    <p:sldMasterId id="2147483935" r:id="rId2"/>
    <p:sldMasterId id="2147484090" r:id="rId3"/>
    <p:sldMasterId id="2147484246" r:id="rId4"/>
    <p:sldMasterId id="2147484257" r:id="rId5"/>
    <p:sldMasterId id="2147484269" r:id="rId6"/>
    <p:sldMasterId id="2147484292" r:id="rId7"/>
  </p:sldMasterIdLst>
  <p:notesMasterIdLst>
    <p:notesMasterId r:id="rId23"/>
  </p:notesMasterIdLst>
  <p:handoutMasterIdLst>
    <p:handoutMasterId r:id="rId24"/>
  </p:handoutMasterIdLst>
  <p:sldIdLst>
    <p:sldId id="311" r:id="rId8"/>
    <p:sldId id="448" r:id="rId9"/>
    <p:sldId id="1193" r:id="rId10"/>
    <p:sldId id="767" r:id="rId11"/>
    <p:sldId id="1195" r:id="rId12"/>
    <p:sldId id="455" r:id="rId13"/>
    <p:sldId id="457" r:id="rId14"/>
    <p:sldId id="468" r:id="rId15"/>
    <p:sldId id="460" r:id="rId16"/>
    <p:sldId id="459" r:id="rId17"/>
    <p:sldId id="464" r:id="rId18"/>
    <p:sldId id="456" r:id="rId19"/>
    <p:sldId id="465" r:id="rId20"/>
    <p:sldId id="365" r:id="rId21"/>
    <p:sldId id="1194" r:id="rId22"/>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0" userDrawn="1">
          <p15:clr>
            <a:srgbClr val="A4A3A4"/>
          </p15:clr>
        </p15:guide>
        <p15:guide id="2" pos="50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64"/>
    <a:srgbClr val="001C4C"/>
    <a:srgbClr val="C19134"/>
    <a:srgbClr val="003B67"/>
    <a:srgbClr val="00B0F0"/>
    <a:srgbClr val="D6EFFF"/>
    <a:srgbClr val="8EDEFF"/>
    <a:srgbClr val="F4E9D5"/>
    <a:srgbClr val="A5ACE3"/>
    <a:srgbClr val="C6CB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35" autoAdjust="0"/>
    <p:restoredTop sz="95441" autoAdjust="0"/>
  </p:normalViewPr>
  <p:slideViewPr>
    <p:cSldViewPr snapToGrid="0" snapToObjects="1">
      <p:cViewPr varScale="1">
        <p:scale>
          <a:sx n="149" d="100"/>
          <a:sy n="149" d="100"/>
        </p:scale>
        <p:origin x="876" y="120"/>
      </p:cViewPr>
      <p:guideLst>
        <p:guide orient="horz" pos="690"/>
        <p:guide pos="5080"/>
      </p:guideLst>
    </p:cSldViewPr>
  </p:slideViewPr>
  <p:outlineViewPr>
    <p:cViewPr>
      <p:scale>
        <a:sx n="33" d="100"/>
        <a:sy n="33" d="100"/>
      </p:scale>
      <p:origin x="0" y="-4664"/>
    </p:cViewPr>
  </p:outlineViewPr>
  <p:notesTextViewPr>
    <p:cViewPr>
      <p:scale>
        <a:sx n="3" d="2"/>
        <a:sy n="3" d="2"/>
      </p:scale>
      <p:origin x="0" y="0"/>
    </p:cViewPr>
  </p:notesTextViewPr>
  <p:sorterViewPr>
    <p:cViewPr>
      <p:scale>
        <a:sx n="110" d="100"/>
        <a:sy n="110" d="100"/>
      </p:scale>
      <p:origin x="0" y="0"/>
    </p:cViewPr>
  </p:sorter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2814497130998"/>
          <c:y val="0.31939381353225699"/>
          <c:w val="0.31010802087149375"/>
          <c:h val="0.55377674364093399"/>
        </c:manualLayout>
      </c:layout>
      <c:doughnutChart>
        <c:varyColors val="1"/>
        <c:ser>
          <c:idx val="0"/>
          <c:order val="0"/>
          <c:tx>
            <c:strRef>
              <c:f>Feuil1!$B$1</c:f>
              <c:strCache>
                <c:ptCount val="1"/>
                <c:pt idx="0">
                  <c:v>Secteur</c:v>
                </c:pt>
              </c:strCache>
            </c:strRef>
          </c:tx>
          <c:spPr>
            <a:ln>
              <a:noFill/>
            </a:ln>
            <a:effectLst>
              <a:outerShdw blurRad="76200" dist="25400" dir="2700000" algn="tl" rotWithShape="0">
                <a:prstClr val="black">
                  <a:alpha val="30000"/>
                </a:prstClr>
              </a:outerShdw>
            </a:effectLst>
          </c:spPr>
          <c:dPt>
            <c:idx val="0"/>
            <c:bubble3D val="0"/>
            <c:spPr>
              <a:solidFill>
                <a:schemeClr val="tx1"/>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1-F682-4515-B916-722CC6C2BBF5}"/>
              </c:ext>
            </c:extLst>
          </c:dPt>
          <c:dPt>
            <c:idx val="1"/>
            <c:bubble3D val="0"/>
            <c:spPr>
              <a:solidFill>
                <a:schemeClr val="tx1">
                  <a:lumMod val="10000"/>
                  <a:lumOff val="9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3-F682-4515-B916-722CC6C2BBF5}"/>
              </c:ext>
            </c:extLst>
          </c:dPt>
          <c:dPt>
            <c:idx val="2"/>
            <c:bubble3D val="0"/>
            <c:spPr>
              <a:solidFill>
                <a:schemeClr val="accent6">
                  <a:lumMod val="75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5-F682-4515-B916-722CC6C2BBF5}"/>
              </c:ext>
            </c:extLst>
          </c:dPt>
          <c:dPt>
            <c:idx val="3"/>
            <c:bubble3D val="0"/>
            <c:spPr>
              <a:solidFill>
                <a:schemeClr val="accent6">
                  <a:lumMod val="40000"/>
                  <a:lumOff val="6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7-F682-4515-B916-722CC6C2BBF5}"/>
              </c:ext>
            </c:extLst>
          </c:dPt>
          <c:dPt>
            <c:idx val="4"/>
            <c:bubble3D val="0"/>
            <c:spPr>
              <a:solidFill>
                <a:schemeClr val="accent6"/>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9-F682-4515-B916-722CC6C2BBF5}"/>
              </c:ext>
            </c:extLst>
          </c:dPt>
          <c:dPt>
            <c:idx val="5"/>
            <c:bubble3D val="0"/>
            <c:spPr>
              <a:solidFill>
                <a:srgbClr val="32ADFF"/>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B-F682-4515-B916-722CC6C2BBF5}"/>
              </c:ext>
            </c:extLst>
          </c:dPt>
          <c:dPt>
            <c:idx val="6"/>
            <c:bubble3D val="0"/>
            <c:spPr>
              <a:solidFill>
                <a:srgbClr val="1596C8"/>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D-F682-4515-B916-722CC6C2BBF5}"/>
              </c:ext>
            </c:extLst>
          </c:dPt>
          <c:dPt>
            <c:idx val="7"/>
            <c:bubble3D val="0"/>
            <c:spPr>
              <a:solidFill>
                <a:schemeClr val="accent3">
                  <a:lumMod val="75000"/>
                </a:schemeClr>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F-F682-4515-B916-722CC6C2BBF5}"/>
              </c:ext>
            </c:extLst>
          </c:dPt>
          <c:dPt>
            <c:idx val="8"/>
            <c:bubble3D val="0"/>
            <c:spPr>
              <a:solidFill>
                <a:schemeClr val="tx2">
                  <a:lumMod val="60000"/>
                  <a:lumOff val="40000"/>
                </a:schemeClr>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11-F682-4515-B916-722CC6C2BBF5}"/>
              </c:ext>
            </c:extLst>
          </c:dPt>
          <c:dLbls>
            <c:dLbl>
              <c:idx val="0"/>
              <c:layout>
                <c:manualLayout>
                  <c:x val="0.10610549575944618"/>
                  <c:y val="-8.1501871834397707E-2"/>
                </c:manualLayout>
              </c:layout>
              <c:tx>
                <c:rich>
                  <a:bodyPr rot="0" vert="horz"/>
                  <a:lstStyle/>
                  <a:p>
                    <a:pPr>
                      <a:defRPr sz="600">
                        <a:solidFill>
                          <a:schemeClr val="tx1"/>
                        </a:solidFill>
                      </a:defRPr>
                    </a:pPr>
                    <a:r>
                      <a:rPr lang="en-US" sz="600" dirty="0">
                        <a:solidFill>
                          <a:schemeClr val="tx1"/>
                        </a:solidFill>
                      </a:rPr>
                      <a:t>58.2%</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10216327870427452"/>
                      <c:h val="7.773285046236067E-2"/>
                    </c:manualLayout>
                  </c15:layout>
                  <c15:showDataLabelsRange val="0"/>
                </c:ext>
                <c:ext xmlns:c16="http://schemas.microsoft.com/office/drawing/2014/chart" uri="{C3380CC4-5D6E-409C-BE32-E72D297353CC}">
                  <c16:uniqueId val="{00000001-F682-4515-B916-722CC6C2BBF5}"/>
                </c:ext>
              </c:extLst>
            </c:dLbl>
            <c:dLbl>
              <c:idx val="1"/>
              <c:layout>
                <c:manualLayout>
                  <c:x val="-7.6048685727520965E-2"/>
                  <c:y val="6.666819550856587E-4"/>
                </c:manualLayout>
              </c:layout>
              <c:tx>
                <c:rich>
                  <a:bodyPr rot="0" vert="horz"/>
                  <a:lstStyle/>
                  <a:p>
                    <a:pPr>
                      <a:defRPr sz="600"/>
                    </a:pPr>
                    <a:r>
                      <a:rPr lang="en-US" sz="600" dirty="0"/>
                      <a:t>19.6%</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2919729454802337"/>
                      <c:h val="0.12366147646310049"/>
                    </c:manualLayout>
                  </c15:layout>
                  <c15:showDataLabelsRange val="0"/>
                </c:ext>
                <c:ext xmlns:c16="http://schemas.microsoft.com/office/drawing/2014/chart" uri="{C3380CC4-5D6E-409C-BE32-E72D297353CC}">
                  <c16:uniqueId val="{00000003-F682-4515-B916-722CC6C2BBF5}"/>
                </c:ext>
              </c:extLst>
            </c:dLbl>
            <c:dLbl>
              <c:idx val="2"/>
              <c:layout>
                <c:manualLayout>
                  <c:x val="-8.7106137274792717E-2"/>
                  <c:y val="3.922814382373041E-2"/>
                </c:manualLayout>
              </c:layout>
              <c:tx>
                <c:rich>
                  <a:bodyPr rot="0" vert="horz"/>
                  <a:lstStyle/>
                  <a:p>
                    <a:pPr>
                      <a:defRPr sz="600"/>
                    </a:pPr>
                    <a:r>
                      <a:rPr lang="en-US" sz="600" dirty="0"/>
                      <a:t>5.1%</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0508888420223758"/>
                      <c:h val="8.7672411886189558E-2"/>
                    </c:manualLayout>
                  </c15:layout>
                  <c15:showDataLabelsRange val="0"/>
                </c:ext>
                <c:ext xmlns:c16="http://schemas.microsoft.com/office/drawing/2014/chart" uri="{C3380CC4-5D6E-409C-BE32-E72D297353CC}">
                  <c16:uniqueId val="{00000005-F682-4515-B916-722CC6C2BBF5}"/>
                </c:ext>
              </c:extLst>
            </c:dLbl>
            <c:dLbl>
              <c:idx val="3"/>
              <c:layout>
                <c:manualLayout>
                  <c:x val="-0.10808292528412673"/>
                  <c:y val="-2.0990311351886209E-2"/>
                </c:manualLayout>
              </c:layout>
              <c:tx>
                <c:rich>
                  <a:bodyPr rot="0" vert="horz"/>
                  <a:lstStyle/>
                  <a:p>
                    <a:pPr>
                      <a:defRPr sz="600"/>
                    </a:pPr>
                    <a:r>
                      <a:rPr lang="en-US" sz="600" dirty="0"/>
                      <a:t>3.3%</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9.6691453620641174E-2"/>
                      <c:h val="8.3891861082684552E-2"/>
                    </c:manualLayout>
                  </c15:layout>
                  <c15:showDataLabelsRange val="0"/>
                </c:ext>
                <c:ext xmlns:c16="http://schemas.microsoft.com/office/drawing/2014/chart" uri="{C3380CC4-5D6E-409C-BE32-E72D297353CC}">
                  <c16:uniqueId val="{00000007-F682-4515-B916-722CC6C2BBF5}"/>
                </c:ext>
              </c:extLst>
            </c:dLbl>
            <c:dLbl>
              <c:idx val="4"/>
              <c:layout>
                <c:manualLayout>
                  <c:x val="-0.11264858477382601"/>
                  <c:y val="-8.8621318243334343E-2"/>
                </c:manualLayout>
              </c:layout>
              <c:tx>
                <c:rich>
                  <a:bodyPr/>
                  <a:lstStyle/>
                  <a:p>
                    <a:r>
                      <a:rPr lang="en-US" dirty="0"/>
                      <a:t>4.0%</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850566903282549"/>
                      <c:h val="0.12300691960111242"/>
                    </c:manualLayout>
                  </c15:layout>
                  <c15:showDataLabelsRange val="0"/>
                </c:ext>
                <c:ext xmlns:c16="http://schemas.microsoft.com/office/drawing/2014/chart" uri="{C3380CC4-5D6E-409C-BE32-E72D297353CC}">
                  <c16:uniqueId val="{00000009-F682-4515-B916-722CC6C2BBF5}"/>
                </c:ext>
              </c:extLst>
            </c:dLbl>
            <c:dLbl>
              <c:idx val="5"/>
              <c:layout>
                <c:manualLayout>
                  <c:x val="-8.0369524645862028E-2"/>
                  <c:y val="-0.16977528734462294"/>
                </c:manualLayout>
              </c:layout>
              <c:tx>
                <c:rich>
                  <a:bodyPr/>
                  <a:lstStyle/>
                  <a:p>
                    <a:r>
                      <a:rPr lang="en-US" dirty="0"/>
                      <a:t>4.2%</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356605146646429"/>
                      <c:h val="9.1834064610208765E-2"/>
                    </c:manualLayout>
                  </c15:layout>
                  <c15:showDataLabelsRange val="0"/>
                </c:ext>
                <c:ext xmlns:c16="http://schemas.microsoft.com/office/drawing/2014/chart" uri="{C3380CC4-5D6E-409C-BE32-E72D297353CC}">
                  <c16:uniqueId val="{0000000B-F682-4515-B916-722CC6C2BBF5}"/>
                </c:ext>
              </c:extLst>
            </c:dLbl>
            <c:dLbl>
              <c:idx val="6"/>
              <c:layout>
                <c:manualLayout>
                  <c:x val="9.7351885063951694E-3"/>
                  <c:y val="-0.19420255267287331"/>
                </c:manualLayout>
              </c:layout>
              <c:tx>
                <c:rich>
                  <a:bodyPr/>
                  <a:lstStyle/>
                  <a:p>
                    <a:r>
                      <a:rPr lang="en-US" dirty="0"/>
                      <a:t>2.9%</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D-F682-4515-B916-722CC6C2BBF5}"/>
                </c:ext>
              </c:extLst>
            </c:dLbl>
            <c:dLbl>
              <c:idx val="7"/>
              <c:layout>
                <c:manualLayout>
                  <c:x val="7.7005521457316858E-2"/>
                  <c:y val="-0.14805855016157801"/>
                </c:manualLayout>
              </c:layout>
              <c:tx>
                <c:rich>
                  <a:bodyPr/>
                  <a:lstStyle/>
                  <a:p>
                    <a:r>
                      <a:rPr lang="en-US" dirty="0"/>
                      <a:t>1.0%</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F-F682-4515-B916-722CC6C2BBF5}"/>
                </c:ext>
              </c:extLst>
            </c:dLbl>
            <c:dLbl>
              <c:idx val="8"/>
              <c:layout>
                <c:manualLayout>
                  <c:x val="0.1594982054656135"/>
                  <c:y val="-0.11866432192534231"/>
                </c:manualLayout>
              </c:layout>
              <c:tx>
                <c:rich>
                  <a:bodyPr/>
                  <a:lstStyle/>
                  <a:p>
                    <a:r>
                      <a:rPr lang="en-US" dirty="0"/>
                      <a:t>0.8%</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9.8384978322125338E-2"/>
                      <c:h val="7.6180976684882273E-2"/>
                    </c:manualLayout>
                  </c15:layout>
                  <c15:showDataLabelsRange val="0"/>
                </c:ext>
                <c:ext xmlns:c16="http://schemas.microsoft.com/office/drawing/2014/chart" uri="{C3380CC4-5D6E-409C-BE32-E72D297353CC}">
                  <c16:uniqueId val="{00000011-F682-4515-B916-722CC6C2BBF5}"/>
                </c:ext>
              </c:extLst>
            </c:dLbl>
            <c:dLbl>
              <c:idx val="9"/>
              <c:layout>
                <c:manualLayout>
                  <c:x val="0.15130580696799434"/>
                  <c:y val="-1.20253457286897E-2"/>
                </c:manualLayout>
              </c:layout>
              <c:tx>
                <c:rich>
                  <a:bodyPr/>
                  <a:lstStyle/>
                  <a:p>
                    <a:r>
                      <a:rPr lang="en-US" dirty="0"/>
                      <a:t>0.8%</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2-F682-4515-B916-722CC6C2BBF5}"/>
                </c:ext>
              </c:extLst>
            </c:dLbl>
            <c:numFmt formatCode="General" sourceLinked="0"/>
            <c:spPr>
              <a:noFill/>
              <a:ln>
                <a:noFill/>
              </a:ln>
              <a:effectLst/>
            </c:spPr>
            <c:txPr>
              <a:bodyPr rot="0" vert="horz"/>
              <a:lstStyle/>
              <a:p>
                <a:pPr>
                  <a:defRPr sz="600"/>
                </a:pPr>
                <a:endParaRPr lang="fr-FR"/>
              </a:p>
            </c:txPr>
            <c:showLegendKey val="0"/>
            <c:showVal val="1"/>
            <c:showCatName val="0"/>
            <c:showSerName val="0"/>
            <c:showPercent val="0"/>
            <c:showBubbleSize val="0"/>
            <c:separator> </c:separator>
            <c:showLeaderLines val="1"/>
            <c:leaderLines>
              <c:spPr>
                <a:ln w="6350" cap="flat" cmpd="sng" algn="ctr">
                  <a:solidFill>
                    <a:schemeClr val="tx1"/>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Feuil1!$A$2:$A$11</c:f>
              <c:strCache>
                <c:ptCount val="10"/>
                <c:pt idx="0">
                  <c:v>Office</c:v>
                </c:pt>
                <c:pt idx="1">
                  <c:v>Retail</c:v>
                </c:pt>
                <c:pt idx="2">
                  <c:v>Cash/Other</c:v>
                </c:pt>
                <c:pt idx="3">
                  <c:v>Hotels</c:v>
                </c:pt>
                <c:pt idx="4">
                  <c:v>Healthcare</c:v>
                </c:pt>
                <c:pt idx="5">
                  <c:v>Residential</c:v>
                </c:pt>
                <c:pt idx="6">
                  <c:v>Logistics</c:v>
                </c:pt>
                <c:pt idx="7">
                  <c:v>Forest</c:v>
                </c:pt>
                <c:pt idx="8">
                  <c:v>Light Industry</c:v>
                </c:pt>
                <c:pt idx="9">
                  <c:v>Cinemas</c:v>
                </c:pt>
              </c:strCache>
            </c:strRef>
          </c:cat>
          <c:val>
            <c:numRef>
              <c:f>Feuil1!$B$2:$B$11</c:f>
              <c:numCache>
                <c:formatCode>0.0%</c:formatCode>
                <c:ptCount val="10"/>
                <c:pt idx="0">
                  <c:v>0.58199999999999996</c:v>
                </c:pt>
                <c:pt idx="1">
                  <c:v>0.19600000000000001</c:v>
                </c:pt>
                <c:pt idx="2">
                  <c:v>5.0999999999999997E-2</c:v>
                </c:pt>
                <c:pt idx="3">
                  <c:v>3.3000000000000002E-2</c:v>
                </c:pt>
                <c:pt idx="4">
                  <c:v>0.04</c:v>
                </c:pt>
                <c:pt idx="5">
                  <c:v>4.2000000000000003E-2</c:v>
                </c:pt>
                <c:pt idx="6">
                  <c:v>2.9000000000000001E-2</c:v>
                </c:pt>
                <c:pt idx="7" formatCode="0.00%">
                  <c:v>0.01</c:v>
                </c:pt>
                <c:pt idx="8" formatCode="0.00%">
                  <c:v>8.0000000000000002E-3</c:v>
                </c:pt>
                <c:pt idx="9" formatCode="0.00%">
                  <c:v>8.0000000000000002E-3</c:v>
                </c:pt>
              </c:numCache>
            </c:numRef>
          </c:val>
          <c:extLst>
            <c:ext xmlns:c16="http://schemas.microsoft.com/office/drawing/2014/chart" uri="{C3380CC4-5D6E-409C-BE32-E72D297353CC}">
              <c16:uniqueId val="{00000013-F682-4515-B916-722CC6C2BBF5}"/>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2513957376782037"/>
          <c:y val="0.14328410583108611"/>
          <c:w val="0.34874765177535538"/>
          <c:h val="0.81353927240625556"/>
        </c:manualLayout>
      </c:layout>
      <c:overlay val="0"/>
      <c:spPr>
        <a:noFill/>
        <a:ln>
          <a:noFill/>
        </a:ln>
        <a:effectLst/>
      </c:spPr>
      <c:txPr>
        <a:bodyPr rot="0" vert="horz"/>
        <a:lstStyle/>
        <a:p>
          <a:pPr>
            <a:defRPr sz="600"/>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2814497130998"/>
          <c:y val="0.31939381353225699"/>
          <c:w val="0.31010802087149375"/>
          <c:h val="0.55377674364093399"/>
        </c:manualLayout>
      </c:layout>
      <c:doughnutChart>
        <c:varyColors val="1"/>
        <c:ser>
          <c:idx val="0"/>
          <c:order val="0"/>
          <c:tx>
            <c:strRef>
              <c:f>Feuil1!$B$1</c:f>
              <c:strCache>
                <c:ptCount val="1"/>
                <c:pt idx="0">
                  <c:v>Pays</c:v>
                </c:pt>
              </c:strCache>
            </c:strRef>
          </c:tx>
          <c:spPr>
            <a:ln>
              <a:noFill/>
            </a:ln>
            <a:effectLst>
              <a:outerShdw blurRad="76200" dist="25400" dir="2700000" algn="tl" rotWithShape="0">
                <a:prstClr val="black">
                  <a:alpha val="30000"/>
                </a:prstClr>
              </a:outerShdw>
            </a:effectLst>
          </c:spPr>
          <c:dPt>
            <c:idx val="0"/>
            <c:bubble3D val="0"/>
            <c:spPr>
              <a:solidFill>
                <a:schemeClr val="tx1"/>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1-588F-4EAC-B995-591E41169CC4}"/>
              </c:ext>
            </c:extLst>
          </c:dPt>
          <c:dPt>
            <c:idx val="1"/>
            <c:bubble3D val="0"/>
            <c:spPr>
              <a:solidFill>
                <a:schemeClr val="tx1">
                  <a:lumMod val="10000"/>
                  <a:lumOff val="9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3-588F-4EAC-B995-591E41169CC4}"/>
              </c:ext>
            </c:extLst>
          </c:dPt>
          <c:dPt>
            <c:idx val="3"/>
            <c:bubble3D val="0"/>
            <c:spPr>
              <a:solidFill>
                <a:schemeClr val="accent6">
                  <a:lumMod val="75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5-588F-4EAC-B995-591E41169CC4}"/>
              </c:ext>
            </c:extLst>
          </c:dPt>
          <c:dPt>
            <c:idx val="4"/>
            <c:bubble3D val="0"/>
            <c:spPr>
              <a:solidFill>
                <a:schemeClr val="accent6"/>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7-588F-4EAC-B995-591E41169CC4}"/>
              </c:ext>
            </c:extLst>
          </c:dPt>
          <c:dPt>
            <c:idx val="5"/>
            <c:bubble3D val="0"/>
            <c:spPr>
              <a:solidFill>
                <a:schemeClr val="tx2">
                  <a:lumMod val="60000"/>
                  <a:lumOff val="40000"/>
                </a:schemeClr>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9-588F-4EAC-B995-591E41169CC4}"/>
              </c:ext>
            </c:extLst>
          </c:dPt>
          <c:dPt>
            <c:idx val="6"/>
            <c:bubble3D val="0"/>
            <c:spPr>
              <a:solidFill>
                <a:schemeClr val="accent6">
                  <a:lumMod val="40000"/>
                  <a:lumOff val="6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B-588F-4EAC-B995-591E41169CC4}"/>
              </c:ext>
            </c:extLst>
          </c:dPt>
          <c:dPt>
            <c:idx val="8"/>
            <c:bubble3D val="0"/>
            <c:spPr>
              <a:solidFill>
                <a:srgbClr val="32ADFF"/>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D-588F-4EAC-B995-591E41169CC4}"/>
              </c:ext>
            </c:extLst>
          </c:dPt>
          <c:dPt>
            <c:idx val="9"/>
            <c:bubble3D val="0"/>
            <c:spPr>
              <a:solidFill>
                <a:srgbClr val="1596C8"/>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F-588F-4EAC-B995-591E41169CC4}"/>
              </c:ext>
            </c:extLst>
          </c:dPt>
          <c:dLbls>
            <c:dLbl>
              <c:idx val="0"/>
              <c:layout>
                <c:manualLayout>
                  <c:x val="0.12219324024399279"/>
                  <c:y val="-8.1502027819287864E-2"/>
                </c:manualLayout>
              </c:layout>
              <c:tx>
                <c:rich>
                  <a:bodyPr rot="0" vert="horz"/>
                  <a:lstStyle/>
                  <a:p>
                    <a:pPr>
                      <a:defRPr sz="600">
                        <a:solidFill>
                          <a:schemeClr val="tx1"/>
                        </a:solidFill>
                      </a:defRPr>
                    </a:pPr>
                    <a:r>
                      <a:rPr lang="en-US" sz="600" dirty="0">
                        <a:solidFill>
                          <a:schemeClr val="tx1"/>
                        </a:solidFill>
                      </a:rPr>
                      <a:t>74.9%</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13433876767336775"/>
                      <c:h val="7.7732538492580355E-2"/>
                    </c:manualLayout>
                  </c15:layout>
                  <c15:showDataLabelsRange val="0"/>
                </c:ext>
                <c:ext xmlns:c16="http://schemas.microsoft.com/office/drawing/2014/chart" uri="{C3380CC4-5D6E-409C-BE32-E72D297353CC}">
                  <c16:uniqueId val="{00000001-588F-4EAC-B995-591E41169CC4}"/>
                </c:ext>
              </c:extLst>
            </c:dLbl>
            <c:dLbl>
              <c:idx val="1"/>
              <c:layout>
                <c:manualLayout>
                  <c:x val="-0.11034354444237116"/>
                  <c:y val="5.8128872292034915E-2"/>
                </c:manualLayout>
              </c:layout>
              <c:tx>
                <c:rich>
                  <a:bodyPr rot="0" vert="horz"/>
                  <a:lstStyle/>
                  <a:p>
                    <a:pPr>
                      <a:defRPr sz="600"/>
                    </a:pPr>
                    <a:r>
                      <a:rPr lang="en-US" sz="600" dirty="0"/>
                      <a:t>7.0%</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2919729454802337"/>
                      <c:h val="0.12366147646310049"/>
                    </c:manualLayout>
                  </c15:layout>
                  <c15:showDataLabelsRange val="0"/>
                </c:ext>
                <c:ext xmlns:c16="http://schemas.microsoft.com/office/drawing/2014/chart" uri="{C3380CC4-5D6E-409C-BE32-E72D297353CC}">
                  <c16:uniqueId val="{00000003-588F-4EAC-B995-591E41169CC4}"/>
                </c:ext>
              </c:extLst>
            </c:dLbl>
            <c:dLbl>
              <c:idx val="2"/>
              <c:layout>
                <c:manualLayout>
                  <c:x val="-0.14403801696321739"/>
                  <c:y val="4.4692861006710403E-2"/>
                </c:manualLayout>
              </c:layout>
              <c:tx>
                <c:rich>
                  <a:bodyPr/>
                  <a:lstStyle/>
                  <a:p>
                    <a:r>
                      <a:rPr lang="en-US" dirty="0"/>
                      <a:t>5.3%</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0-588F-4EAC-B995-591E41169CC4}"/>
                </c:ext>
              </c:extLst>
            </c:dLbl>
            <c:dLbl>
              <c:idx val="3"/>
              <c:layout>
                <c:manualLayout>
                  <c:x val="-0.13854815403696652"/>
                  <c:y val="7.3046937055962101E-3"/>
                </c:manualLayout>
              </c:layout>
              <c:tx>
                <c:rich>
                  <a:bodyPr rot="0" vert="horz"/>
                  <a:lstStyle/>
                  <a:p>
                    <a:pPr>
                      <a:defRPr sz="600"/>
                    </a:pPr>
                    <a:r>
                      <a:rPr lang="en-US" sz="600" dirty="0"/>
                      <a:t>4.3%</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0508888420223758"/>
                      <c:h val="8.7672411886189558E-2"/>
                    </c:manualLayout>
                  </c15:layout>
                  <c15:showDataLabelsRange val="0"/>
                </c:ext>
                <c:ext xmlns:c16="http://schemas.microsoft.com/office/drawing/2014/chart" uri="{C3380CC4-5D6E-409C-BE32-E72D297353CC}">
                  <c16:uniqueId val="{00000005-588F-4EAC-B995-591E41169CC4}"/>
                </c:ext>
              </c:extLst>
            </c:dLbl>
            <c:dLbl>
              <c:idx val="4"/>
              <c:layout>
                <c:manualLayout>
                  <c:x val="-0.10921917765977282"/>
                  <c:y val="-1.8389541222799621E-2"/>
                </c:manualLayout>
              </c:layout>
              <c:tx>
                <c:rich>
                  <a:bodyPr/>
                  <a:lstStyle/>
                  <a:p>
                    <a:r>
                      <a:rPr lang="en-US" dirty="0"/>
                      <a:t>4.0%</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850566903282549"/>
                      <c:h val="0.12300691960111242"/>
                    </c:manualLayout>
                  </c15:layout>
                  <c15:showDataLabelsRange val="0"/>
                </c:ext>
                <c:ext xmlns:c16="http://schemas.microsoft.com/office/drawing/2014/chart" uri="{C3380CC4-5D6E-409C-BE32-E72D297353CC}">
                  <c16:uniqueId val="{00000007-588F-4EAC-B995-591E41169CC4}"/>
                </c:ext>
              </c:extLst>
            </c:dLbl>
            <c:dLbl>
              <c:idx val="5"/>
              <c:layout>
                <c:manualLayout>
                  <c:x val="-0.1251483518664589"/>
                  <c:y val="-8.6740849777691975E-2"/>
                </c:manualLayout>
              </c:layout>
              <c:tx>
                <c:rich>
                  <a:bodyPr/>
                  <a:lstStyle/>
                  <a:p>
                    <a:r>
                      <a:rPr lang="en-US" dirty="0"/>
                      <a:t>1.5%</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9.8384978322125338E-2"/>
                      <c:h val="7.6180976684882273E-2"/>
                    </c:manualLayout>
                  </c15:layout>
                  <c15:showDataLabelsRange val="0"/>
                </c:ext>
                <c:ext xmlns:c16="http://schemas.microsoft.com/office/drawing/2014/chart" uri="{C3380CC4-5D6E-409C-BE32-E72D297353CC}">
                  <c16:uniqueId val="{00000009-588F-4EAC-B995-591E41169CC4}"/>
                </c:ext>
              </c:extLst>
            </c:dLbl>
            <c:dLbl>
              <c:idx val="6"/>
              <c:layout>
                <c:manualLayout>
                  <c:x val="-0.11151240187848907"/>
                  <c:y val="-0.16145358880154762"/>
                </c:manualLayout>
              </c:layout>
              <c:tx>
                <c:rich>
                  <a:bodyPr rot="0" vert="horz"/>
                  <a:lstStyle/>
                  <a:p>
                    <a:pPr>
                      <a:defRPr sz="600"/>
                    </a:pPr>
                    <a:r>
                      <a:rPr lang="en-US" sz="600" dirty="0"/>
                      <a:t>1.0%</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9.6691453620641174E-2"/>
                      <c:h val="8.3891861082684552E-2"/>
                    </c:manualLayout>
                  </c15:layout>
                  <c15:showDataLabelsRange val="0"/>
                </c:ext>
                <c:ext xmlns:c16="http://schemas.microsoft.com/office/drawing/2014/chart" uri="{C3380CC4-5D6E-409C-BE32-E72D297353CC}">
                  <c16:uniqueId val="{0000000B-588F-4EAC-B995-591E41169CC4}"/>
                </c:ext>
              </c:extLst>
            </c:dLbl>
            <c:dLbl>
              <c:idx val="7"/>
              <c:layout>
                <c:manualLayout>
                  <c:x val="1.7147382971811592E-2"/>
                  <c:y val="-0.17877144402684186"/>
                </c:manualLayout>
              </c:layout>
              <c:tx>
                <c:rich>
                  <a:bodyPr/>
                  <a:lstStyle/>
                  <a:p>
                    <a:r>
                      <a:rPr lang="en-US" dirty="0"/>
                      <a:t>1.0%</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1-588F-4EAC-B995-591E41169CC4}"/>
                </c:ext>
              </c:extLst>
            </c:dLbl>
            <c:dLbl>
              <c:idx val="8"/>
              <c:layout>
                <c:manualLayout>
                  <c:x val="0.10139274554984901"/>
                  <c:y val="-0.13785158551569227"/>
                </c:manualLayout>
              </c:layout>
              <c:tx>
                <c:rich>
                  <a:bodyPr/>
                  <a:lstStyle/>
                  <a:p>
                    <a:r>
                      <a:rPr lang="en-US" dirty="0"/>
                      <a:t>0.7%</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356605146646429"/>
                      <c:h val="9.1834064610208765E-2"/>
                    </c:manualLayout>
                  </c15:layout>
                  <c15:showDataLabelsRange val="0"/>
                </c:ext>
                <c:ext xmlns:c16="http://schemas.microsoft.com/office/drawing/2014/chart" uri="{C3380CC4-5D6E-409C-BE32-E72D297353CC}">
                  <c16:uniqueId val="{0000000D-588F-4EAC-B995-591E41169CC4}"/>
                </c:ext>
              </c:extLst>
            </c:dLbl>
            <c:dLbl>
              <c:idx val="9"/>
              <c:layout>
                <c:manualLayout>
                  <c:x val="0.12976680369270918"/>
                  <c:y val="-4.0970131695634078E-2"/>
                </c:manualLayout>
              </c:layout>
              <c:tx>
                <c:rich>
                  <a:bodyPr/>
                  <a:lstStyle/>
                  <a:p>
                    <a:r>
                      <a:rPr lang="en-US" dirty="0"/>
                      <a:t>0.4%</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F-588F-4EAC-B995-591E41169CC4}"/>
                </c:ext>
              </c:extLst>
            </c:dLbl>
            <c:numFmt formatCode="General" sourceLinked="0"/>
            <c:spPr>
              <a:noFill/>
              <a:ln>
                <a:noFill/>
              </a:ln>
              <a:effectLst/>
            </c:spPr>
            <c:txPr>
              <a:bodyPr rot="0" vert="horz"/>
              <a:lstStyle/>
              <a:p>
                <a:pPr>
                  <a:defRPr sz="600"/>
                </a:pPr>
                <a:endParaRPr lang="fr-FR"/>
              </a:p>
            </c:txPr>
            <c:showLegendKey val="0"/>
            <c:showVal val="1"/>
            <c:showCatName val="0"/>
            <c:showSerName val="0"/>
            <c:showPercent val="0"/>
            <c:showBubbleSize val="0"/>
            <c:separator> </c:separator>
            <c:showLeaderLines val="1"/>
            <c:leaderLines>
              <c:spPr>
                <a:ln w="6350" cap="flat" cmpd="sng" algn="ctr">
                  <a:solidFill>
                    <a:schemeClr val="tx1"/>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Feuil1!$A$2:$A$11</c:f>
              <c:strCache>
                <c:ptCount val="10"/>
                <c:pt idx="0">
                  <c:v>France</c:v>
                </c:pt>
                <c:pt idx="1">
                  <c:v>Germany</c:v>
                </c:pt>
                <c:pt idx="2">
                  <c:v>Cash/Other</c:v>
                </c:pt>
                <c:pt idx="3">
                  <c:v>Italy</c:v>
                </c:pt>
                <c:pt idx="4">
                  <c:v>Netherlands</c:v>
                </c:pt>
                <c:pt idx="5">
                  <c:v>Other European countries*</c:v>
                </c:pt>
                <c:pt idx="6">
                  <c:v>Czech Republic</c:v>
                </c:pt>
                <c:pt idx="7">
                  <c:v>Global</c:v>
                </c:pt>
                <c:pt idx="8">
                  <c:v>Iberia</c:v>
                </c:pt>
                <c:pt idx="9">
                  <c:v>Belgium</c:v>
                </c:pt>
              </c:strCache>
            </c:strRef>
          </c:cat>
          <c:val>
            <c:numRef>
              <c:f>Feuil1!$B$2:$B$11</c:f>
              <c:numCache>
                <c:formatCode>0.0%</c:formatCode>
                <c:ptCount val="10"/>
                <c:pt idx="0">
                  <c:v>0.749</c:v>
                </c:pt>
                <c:pt idx="1">
                  <c:v>7.0000000000000007E-2</c:v>
                </c:pt>
                <c:pt idx="2">
                  <c:v>5.2999999999999999E-2</c:v>
                </c:pt>
                <c:pt idx="3">
                  <c:v>4.2999999999999997E-2</c:v>
                </c:pt>
                <c:pt idx="4">
                  <c:v>0.04</c:v>
                </c:pt>
                <c:pt idx="5" formatCode="0.00%">
                  <c:v>1.4999999999999999E-2</c:v>
                </c:pt>
                <c:pt idx="6">
                  <c:v>0.01</c:v>
                </c:pt>
                <c:pt idx="7" formatCode="0.00%">
                  <c:v>0.01</c:v>
                </c:pt>
                <c:pt idx="8">
                  <c:v>7.0000000000000001E-3</c:v>
                </c:pt>
                <c:pt idx="9">
                  <c:v>4.0000000000000001E-3</c:v>
                </c:pt>
              </c:numCache>
            </c:numRef>
          </c:val>
          <c:extLst>
            <c:ext xmlns:c16="http://schemas.microsoft.com/office/drawing/2014/chart" uri="{C3380CC4-5D6E-409C-BE32-E72D297353CC}">
              <c16:uniqueId val="{00000012-588F-4EAC-B995-591E41169CC4}"/>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r"/>
      <c:legendEntry>
        <c:idx val="7"/>
        <c:txPr>
          <a:bodyPr rot="0" vert="horz"/>
          <a:lstStyle/>
          <a:p>
            <a:pPr algn="ctr">
              <a:defRPr lang="en-US" sz="600" b="0" i="0" u="none" strike="noStrike" kern="1200" baseline="0">
                <a:solidFill>
                  <a:schemeClr val="tx1"/>
                </a:solidFill>
                <a:latin typeface="+mn-lt"/>
                <a:ea typeface="+mn-ea"/>
                <a:cs typeface="+mn-cs"/>
              </a:defRPr>
            </a:pPr>
            <a:endParaRPr lang="fr-FR"/>
          </a:p>
        </c:txPr>
      </c:legendEntry>
      <c:layout>
        <c:manualLayout>
          <c:xMode val="edge"/>
          <c:yMode val="edge"/>
          <c:x val="0.58775237650584422"/>
          <c:y val="0.14328410583108611"/>
          <c:w val="0.40953714913399814"/>
          <c:h val="0.8052060538256357"/>
        </c:manualLayout>
      </c:layout>
      <c:overlay val="0"/>
      <c:spPr>
        <a:noFill/>
        <a:ln>
          <a:noFill/>
        </a:ln>
        <a:effectLst/>
      </c:spPr>
      <c:txPr>
        <a:bodyPr rot="0" vert="horz"/>
        <a:lstStyle/>
        <a:p>
          <a:pPr>
            <a:defRPr sz="600"/>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A8BE0-FAB6-4554-8AAA-367225A763FE}" type="doc">
      <dgm:prSet loTypeId="urn:microsoft.com/office/officeart/2005/8/layout/gear1" loCatId="cycle" qsTypeId="urn:microsoft.com/office/officeart/2005/8/quickstyle/simple1" qsCatId="simple" csTypeId="urn:microsoft.com/office/officeart/2005/8/colors/accent1_2" csCatId="accent1" phldr="1"/>
      <dgm:spPr/>
    </dgm:pt>
    <dgm:pt modelId="{7DE84C5E-03E5-4B8A-81DF-8958E6CAC753}">
      <dgm:prSet phldrT="[Texte]" custT="1"/>
      <dgm:spPr>
        <a:gradFill rotWithShape="0">
          <a:gsLst>
            <a:gs pos="0">
              <a:schemeClr val="tx1">
                <a:lumMod val="95000"/>
              </a:schemeClr>
            </a:gs>
            <a:gs pos="48000">
              <a:schemeClr val="tx1"/>
            </a:gs>
            <a:gs pos="100000">
              <a:schemeClr val="tx1">
                <a:lumMod val="90000"/>
                <a:lumOff val="10000"/>
              </a:schemeClr>
            </a:gs>
          </a:gsLst>
          <a:lin ang="10800000" scaled="0"/>
        </a:gradFill>
        <a:ln>
          <a:noFill/>
        </a:ln>
        <a:effectLst>
          <a:outerShdw blurRad="76200" dist="25400" dir="2700000" algn="tl" rotWithShape="0">
            <a:prstClr val="black">
              <a:alpha val="30000"/>
            </a:prstClr>
          </a:outerShdw>
        </a:effectLst>
      </dgm:spPr>
      <dgm:t>
        <a:bodyPr/>
        <a:lstStyle/>
        <a:p>
          <a:pPr>
            <a:lnSpc>
              <a:spcPts val="1000"/>
            </a:lnSpc>
            <a:spcAft>
              <a:spcPts val="0"/>
            </a:spcAft>
          </a:pPr>
          <a:r>
            <a:rPr lang="en-US" sz="800" b="1" dirty="0">
              <a:solidFill>
                <a:schemeClr val="bg1"/>
              </a:solidFill>
            </a:rPr>
            <a:t>1+ billion € </a:t>
          </a:r>
          <a:r>
            <a:rPr lang="en-US" sz="800" dirty="0">
              <a:solidFill>
                <a:schemeClr val="bg1"/>
              </a:solidFill>
            </a:rPr>
            <a:t>invested each year on average</a:t>
          </a:r>
          <a:endParaRPr lang="en-GB" sz="800" dirty="0">
            <a:solidFill>
              <a:schemeClr val="bg1"/>
            </a:solidFill>
          </a:endParaRPr>
        </a:p>
      </dgm:t>
    </dgm:pt>
    <dgm:pt modelId="{75FD23A3-D145-4125-89F8-65ED19E21FB9}" type="parTrans" cxnId="{78894997-0797-4B83-B0FC-7858E171CAA7}">
      <dgm:prSet/>
      <dgm:spPr/>
      <dgm:t>
        <a:bodyPr/>
        <a:lstStyle/>
        <a:p>
          <a:endParaRPr lang="fr-FR"/>
        </a:p>
      </dgm:t>
    </dgm:pt>
    <dgm:pt modelId="{9DCAA155-CF4C-4F93-B421-78ACF58D940F}" type="sibTrans" cxnId="{78894997-0797-4B83-B0FC-7858E171CAA7}">
      <dgm:prSet/>
      <dgm:spPr>
        <a:noFill/>
      </dgm:spPr>
      <dgm:t>
        <a:bodyPr/>
        <a:lstStyle/>
        <a:p>
          <a:endParaRPr lang="fr-FR"/>
        </a:p>
      </dgm:t>
    </dgm:pt>
    <dgm:pt modelId="{EBE0933F-551D-400C-BDF6-2A5D5B0BB5D2}">
      <dgm:prSet phldrT="[Texte]" custT="1"/>
      <dgm:spPr>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a:noFill/>
        </a:ln>
        <a:effectLst>
          <a:outerShdw blurRad="76200" dist="25400" dir="2700000" algn="tl" rotWithShape="0">
            <a:prstClr val="black">
              <a:alpha val="30000"/>
            </a:prstClr>
          </a:outerShdw>
        </a:effectLst>
      </dgm:spPr>
      <dgm:t>
        <a:bodyPr/>
        <a:lstStyle/>
        <a:p>
          <a:r>
            <a:rPr lang="en-GB" sz="800" dirty="0"/>
            <a:t>3 Areas of Expertise</a:t>
          </a:r>
        </a:p>
      </dgm:t>
    </dgm:pt>
    <dgm:pt modelId="{9EFDA8C9-C885-47CF-B015-D95D7B39D5DE}" type="parTrans" cxnId="{3BE74FC5-A9A4-477B-9393-2008D4EBB4A0}">
      <dgm:prSet/>
      <dgm:spPr/>
      <dgm:t>
        <a:bodyPr/>
        <a:lstStyle/>
        <a:p>
          <a:endParaRPr lang="fr-FR"/>
        </a:p>
      </dgm:t>
    </dgm:pt>
    <dgm:pt modelId="{48DDCE56-E4FC-4856-8AD3-E70C87064461}" type="sibTrans" cxnId="{3BE74FC5-A9A4-477B-9393-2008D4EBB4A0}">
      <dgm:prSet/>
      <dgm:spPr>
        <a:noFill/>
      </dgm:spPr>
      <dgm:t>
        <a:bodyPr/>
        <a:lstStyle/>
        <a:p>
          <a:endParaRPr lang="fr-FR"/>
        </a:p>
      </dgm:t>
    </dgm:pt>
    <dgm:pt modelId="{114C5CD4-E3D9-499A-8CC4-9994FCAA21CB}">
      <dgm:prSet phldrT="[Texte]" custT="1"/>
      <dgm:spPr>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a:noFill/>
        </a:ln>
        <a:effectLst>
          <a:outerShdw blurRad="76200" dist="25400" dir="2700000" algn="tl" rotWithShape="0">
            <a:prstClr val="black">
              <a:alpha val="30000"/>
            </a:prstClr>
          </a:outerShdw>
        </a:effectLst>
      </dgm:spPr>
      <dgm:t>
        <a:bodyPr/>
        <a:lstStyle/>
        <a:p>
          <a:r>
            <a:rPr lang="en-GB" sz="800" b="1" dirty="0"/>
            <a:t>c.7%</a:t>
          </a:r>
        </a:p>
        <a:p>
          <a:r>
            <a:rPr lang="en-GB" sz="800" b="1" dirty="0"/>
            <a:t>Hit Ratio</a:t>
          </a:r>
        </a:p>
      </dgm:t>
    </dgm:pt>
    <dgm:pt modelId="{526F97A9-72CF-4D69-A7C9-6DCA9FE6E665}" type="parTrans" cxnId="{7229FDC8-E3AA-4E07-BFA5-0DC2F9845DE3}">
      <dgm:prSet/>
      <dgm:spPr/>
      <dgm:t>
        <a:bodyPr/>
        <a:lstStyle/>
        <a:p>
          <a:endParaRPr lang="fr-FR"/>
        </a:p>
      </dgm:t>
    </dgm:pt>
    <dgm:pt modelId="{440C1BB8-78DC-4FEA-AFA7-FD83F629B7C9}" type="sibTrans" cxnId="{7229FDC8-E3AA-4E07-BFA5-0DC2F9845DE3}">
      <dgm:prSet/>
      <dgm:spPr/>
      <dgm:t>
        <a:bodyPr/>
        <a:lstStyle/>
        <a:p>
          <a:endParaRPr lang="fr-FR"/>
        </a:p>
      </dgm:t>
    </dgm:pt>
    <dgm:pt modelId="{92F6A944-AECB-496B-80D7-2EAFF9EDEACC}" type="pres">
      <dgm:prSet presAssocID="{08EA8BE0-FAB6-4554-8AAA-367225A763FE}" presName="composite" presStyleCnt="0">
        <dgm:presLayoutVars>
          <dgm:chMax val="3"/>
          <dgm:animLvl val="lvl"/>
          <dgm:resizeHandles val="exact"/>
        </dgm:presLayoutVars>
      </dgm:prSet>
      <dgm:spPr/>
    </dgm:pt>
    <dgm:pt modelId="{6787636D-D3AE-47B5-AF00-DD1CE47C5B4B}" type="pres">
      <dgm:prSet presAssocID="{7DE84C5E-03E5-4B8A-81DF-8958E6CAC753}" presName="gear1" presStyleLbl="node1" presStyleIdx="0" presStyleCnt="3">
        <dgm:presLayoutVars>
          <dgm:chMax val="1"/>
          <dgm:bulletEnabled val="1"/>
        </dgm:presLayoutVars>
      </dgm:prSet>
      <dgm:spPr/>
    </dgm:pt>
    <dgm:pt modelId="{8BF34227-53CC-4D53-B7A8-C26AF13B8A8B}" type="pres">
      <dgm:prSet presAssocID="{7DE84C5E-03E5-4B8A-81DF-8958E6CAC753}" presName="gear1srcNode" presStyleLbl="node1" presStyleIdx="0" presStyleCnt="3"/>
      <dgm:spPr/>
    </dgm:pt>
    <dgm:pt modelId="{7AA03283-191B-4071-8461-BD9DCD827EDC}" type="pres">
      <dgm:prSet presAssocID="{7DE84C5E-03E5-4B8A-81DF-8958E6CAC753}" presName="gear1dstNode" presStyleLbl="node1" presStyleIdx="0" presStyleCnt="3"/>
      <dgm:spPr/>
    </dgm:pt>
    <dgm:pt modelId="{72DFF9C4-2420-4996-9998-5207775F7F6F}" type="pres">
      <dgm:prSet presAssocID="{114C5CD4-E3D9-499A-8CC4-9994FCAA21CB}" presName="gear2" presStyleLbl="node1" presStyleIdx="1" presStyleCnt="3">
        <dgm:presLayoutVars>
          <dgm:chMax val="1"/>
          <dgm:bulletEnabled val="1"/>
        </dgm:presLayoutVars>
      </dgm:prSet>
      <dgm:spPr/>
    </dgm:pt>
    <dgm:pt modelId="{7E5F446D-09B3-461E-9305-71DF584303FC}" type="pres">
      <dgm:prSet presAssocID="{114C5CD4-E3D9-499A-8CC4-9994FCAA21CB}" presName="gear2srcNode" presStyleLbl="node1" presStyleIdx="1" presStyleCnt="3"/>
      <dgm:spPr/>
    </dgm:pt>
    <dgm:pt modelId="{B74F2AD8-AFF9-4116-92A0-10A8647E9660}" type="pres">
      <dgm:prSet presAssocID="{114C5CD4-E3D9-499A-8CC4-9994FCAA21CB}" presName="gear2dstNode" presStyleLbl="node1" presStyleIdx="1" presStyleCnt="3"/>
      <dgm:spPr/>
    </dgm:pt>
    <dgm:pt modelId="{B2B11B14-D16C-41DC-BF50-FF9A6D909DF4}" type="pres">
      <dgm:prSet presAssocID="{EBE0933F-551D-400C-BDF6-2A5D5B0BB5D2}" presName="gear3" presStyleLbl="node1" presStyleIdx="2" presStyleCnt="3"/>
      <dgm:spPr/>
    </dgm:pt>
    <dgm:pt modelId="{BBE1689D-91AB-4B71-A0ED-97C1BD8B2B90}" type="pres">
      <dgm:prSet presAssocID="{EBE0933F-551D-400C-BDF6-2A5D5B0BB5D2}" presName="gear3tx" presStyleLbl="node1" presStyleIdx="2" presStyleCnt="3">
        <dgm:presLayoutVars>
          <dgm:chMax val="1"/>
          <dgm:bulletEnabled val="1"/>
        </dgm:presLayoutVars>
      </dgm:prSet>
      <dgm:spPr/>
    </dgm:pt>
    <dgm:pt modelId="{6762AAA7-C1C3-4049-80A6-47D4BB7258D6}" type="pres">
      <dgm:prSet presAssocID="{EBE0933F-551D-400C-BDF6-2A5D5B0BB5D2}" presName="gear3srcNode" presStyleLbl="node1" presStyleIdx="2" presStyleCnt="3"/>
      <dgm:spPr/>
    </dgm:pt>
    <dgm:pt modelId="{888B18E0-0160-43C1-822D-A60D5C9963B8}" type="pres">
      <dgm:prSet presAssocID="{EBE0933F-551D-400C-BDF6-2A5D5B0BB5D2}" presName="gear3dstNode" presStyleLbl="node1" presStyleIdx="2" presStyleCnt="3"/>
      <dgm:spPr/>
    </dgm:pt>
    <dgm:pt modelId="{44D7CA47-B9A4-4EFD-AC9A-1C7215438923}" type="pres">
      <dgm:prSet presAssocID="{9DCAA155-CF4C-4F93-B421-78ACF58D940F}" presName="connector1" presStyleLbl="sibTrans2D1" presStyleIdx="0" presStyleCnt="3"/>
      <dgm:spPr/>
    </dgm:pt>
    <dgm:pt modelId="{979C84BA-43BD-48D7-B2B5-CA598D366630}" type="pres">
      <dgm:prSet presAssocID="{440C1BB8-78DC-4FEA-AFA7-FD83F629B7C9}" presName="connector2" presStyleLbl="sibTrans2D1" presStyleIdx="1" presStyleCnt="3"/>
      <dgm:spPr/>
    </dgm:pt>
    <dgm:pt modelId="{EB993956-CC50-4EA0-A9F4-8779F0BAEE3A}" type="pres">
      <dgm:prSet presAssocID="{48DDCE56-E4FC-4856-8AD3-E70C87064461}" presName="connector3" presStyleLbl="sibTrans2D1" presStyleIdx="2" presStyleCnt="3"/>
      <dgm:spPr/>
    </dgm:pt>
  </dgm:ptLst>
  <dgm:cxnLst>
    <dgm:cxn modelId="{78EA6207-643D-437A-899D-1DCFD67FEA1D}" type="presOf" srcId="{7DE84C5E-03E5-4B8A-81DF-8958E6CAC753}" destId="{8BF34227-53CC-4D53-B7A8-C26AF13B8A8B}" srcOrd="1" destOrd="0" presId="urn:microsoft.com/office/officeart/2005/8/layout/gear1"/>
    <dgm:cxn modelId="{08B8A511-1394-403B-9B35-F152E79E6842}" type="presOf" srcId="{EBE0933F-551D-400C-BDF6-2A5D5B0BB5D2}" destId="{6762AAA7-C1C3-4049-80A6-47D4BB7258D6}" srcOrd="2" destOrd="0" presId="urn:microsoft.com/office/officeart/2005/8/layout/gear1"/>
    <dgm:cxn modelId="{D42DFB34-1405-4610-A04A-7667D9D4F776}" type="presOf" srcId="{08EA8BE0-FAB6-4554-8AAA-367225A763FE}" destId="{92F6A944-AECB-496B-80D7-2EAFF9EDEACC}" srcOrd="0" destOrd="0" presId="urn:microsoft.com/office/officeart/2005/8/layout/gear1"/>
    <dgm:cxn modelId="{F310F637-69B2-407B-8F3F-1467D14576B5}" type="presOf" srcId="{114C5CD4-E3D9-499A-8CC4-9994FCAA21CB}" destId="{B74F2AD8-AFF9-4116-92A0-10A8647E9660}" srcOrd="2" destOrd="0" presId="urn:microsoft.com/office/officeart/2005/8/layout/gear1"/>
    <dgm:cxn modelId="{0FCAD441-D602-4C7E-BFC5-349AAC479886}" type="presOf" srcId="{EBE0933F-551D-400C-BDF6-2A5D5B0BB5D2}" destId="{888B18E0-0160-43C1-822D-A60D5C9963B8}" srcOrd="3" destOrd="0" presId="urn:microsoft.com/office/officeart/2005/8/layout/gear1"/>
    <dgm:cxn modelId="{9F553D6C-D383-4189-ABBB-BBC289E1DB59}" type="presOf" srcId="{9DCAA155-CF4C-4F93-B421-78ACF58D940F}" destId="{44D7CA47-B9A4-4EFD-AC9A-1C7215438923}" srcOrd="0" destOrd="0" presId="urn:microsoft.com/office/officeart/2005/8/layout/gear1"/>
    <dgm:cxn modelId="{75E76C80-AE7A-4C86-8820-A4A3384A5F22}" type="presOf" srcId="{7DE84C5E-03E5-4B8A-81DF-8958E6CAC753}" destId="{6787636D-D3AE-47B5-AF00-DD1CE47C5B4B}" srcOrd="0" destOrd="0" presId="urn:microsoft.com/office/officeart/2005/8/layout/gear1"/>
    <dgm:cxn modelId="{78894997-0797-4B83-B0FC-7858E171CAA7}" srcId="{08EA8BE0-FAB6-4554-8AAA-367225A763FE}" destId="{7DE84C5E-03E5-4B8A-81DF-8958E6CAC753}" srcOrd="0" destOrd="0" parTransId="{75FD23A3-D145-4125-89F8-65ED19E21FB9}" sibTransId="{9DCAA155-CF4C-4F93-B421-78ACF58D940F}"/>
    <dgm:cxn modelId="{5DFA9EA0-9111-4339-878C-8846991A8520}" type="presOf" srcId="{114C5CD4-E3D9-499A-8CC4-9994FCAA21CB}" destId="{7E5F446D-09B3-461E-9305-71DF584303FC}" srcOrd="1" destOrd="0" presId="urn:microsoft.com/office/officeart/2005/8/layout/gear1"/>
    <dgm:cxn modelId="{1B3943B1-442C-4C53-90F3-A072848B2C2C}" type="presOf" srcId="{114C5CD4-E3D9-499A-8CC4-9994FCAA21CB}" destId="{72DFF9C4-2420-4996-9998-5207775F7F6F}" srcOrd="0" destOrd="0" presId="urn:microsoft.com/office/officeart/2005/8/layout/gear1"/>
    <dgm:cxn modelId="{60B279B9-4015-45CD-B44B-771AA5E02589}" type="presOf" srcId="{48DDCE56-E4FC-4856-8AD3-E70C87064461}" destId="{EB993956-CC50-4EA0-A9F4-8779F0BAEE3A}" srcOrd="0" destOrd="0" presId="urn:microsoft.com/office/officeart/2005/8/layout/gear1"/>
    <dgm:cxn modelId="{3BE74FC5-A9A4-477B-9393-2008D4EBB4A0}" srcId="{08EA8BE0-FAB6-4554-8AAA-367225A763FE}" destId="{EBE0933F-551D-400C-BDF6-2A5D5B0BB5D2}" srcOrd="2" destOrd="0" parTransId="{9EFDA8C9-C885-47CF-B015-D95D7B39D5DE}" sibTransId="{48DDCE56-E4FC-4856-8AD3-E70C87064461}"/>
    <dgm:cxn modelId="{7229FDC8-E3AA-4E07-BFA5-0DC2F9845DE3}" srcId="{08EA8BE0-FAB6-4554-8AAA-367225A763FE}" destId="{114C5CD4-E3D9-499A-8CC4-9994FCAA21CB}" srcOrd="1" destOrd="0" parTransId="{526F97A9-72CF-4D69-A7C9-6DCA9FE6E665}" sibTransId="{440C1BB8-78DC-4FEA-AFA7-FD83F629B7C9}"/>
    <dgm:cxn modelId="{44A948C9-BAED-40EA-94F6-009DB19C632A}" type="presOf" srcId="{440C1BB8-78DC-4FEA-AFA7-FD83F629B7C9}" destId="{979C84BA-43BD-48D7-B2B5-CA598D366630}" srcOrd="0" destOrd="0" presId="urn:microsoft.com/office/officeart/2005/8/layout/gear1"/>
    <dgm:cxn modelId="{513D67E4-2B12-454E-A19D-CB2BA489C4FA}" type="presOf" srcId="{7DE84C5E-03E5-4B8A-81DF-8958E6CAC753}" destId="{7AA03283-191B-4071-8461-BD9DCD827EDC}" srcOrd="2" destOrd="0" presId="urn:microsoft.com/office/officeart/2005/8/layout/gear1"/>
    <dgm:cxn modelId="{0FEFCCF1-B9A7-45AB-9746-CE64D4D5BBF2}" type="presOf" srcId="{EBE0933F-551D-400C-BDF6-2A5D5B0BB5D2}" destId="{BBE1689D-91AB-4B71-A0ED-97C1BD8B2B90}" srcOrd="1" destOrd="0" presId="urn:microsoft.com/office/officeart/2005/8/layout/gear1"/>
    <dgm:cxn modelId="{E29586FB-F58F-4081-BA3B-DDDA2C8ED922}" type="presOf" srcId="{EBE0933F-551D-400C-BDF6-2A5D5B0BB5D2}" destId="{B2B11B14-D16C-41DC-BF50-FF9A6D909DF4}" srcOrd="0" destOrd="0" presId="urn:microsoft.com/office/officeart/2005/8/layout/gear1"/>
    <dgm:cxn modelId="{53359EA5-EE6A-4027-BC47-BB8FB07BD719}" type="presParOf" srcId="{92F6A944-AECB-496B-80D7-2EAFF9EDEACC}" destId="{6787636D-D3AE-47B5-AF00-DD1CE47C5B4B}" srcOrd="0" destOrd="0" presId="urn:microsoft.com/office/officeart/2005/8/layout/gear1"/>
    <dgm:cxn modelId="{8772C287-80F2-411F-982C-5EB67497EBF9}" type="presParOf" srcId="{92F6A944-AECB-496B-80D7-2EAFF9EDEACC}" destId="{8BF34227-53CC-4D53-B7A8-C26AF13B8A8B}" srcOrd="1" destOrd="0" presId="urn:microsoft.com/office/officeart/2005/8/layout/gear1"/>
    <dgm:cxn modelId="{8915F2F4-1A7F-4B3E-92FB-71E086AE39CD}" type="presParOf" srcId="{92F6A944-AECB-496B-80D7-2EAFF9EDEACC}" destId="{7AA03283-191B-4071-8461-BD9DCD827EDC}" srcOrd="2" destOrd="0" presId="urn:microsoft.com/office/officeart/2005/8/layout/gear1"/>
    <dgm:cxn modelId="{F8EFC640-E444-4F92-9DAD-7679D7B6A154}" type="presParOf" srcId="{92F6A944-AECB-496B-80D7-2EAFF9EDEACC}" destId="{72DFF9C4-2420-4996-9998-5207775F7F6F}" srcOrd="3" destOrd="0" presId="urn:microsoft.com/office/officeart/2005/8/layout/gear1"/>
    <dgm:cxn modelId="{7E08D862-4B00-4696-AA10-121A47A04804}" type="presParOf" srcId="{92F6A944-AECB-496B-80D7-2EAFF9EDEACC}" destId="{7E5F446D-09B3-461E-9305-71DF584303FC}" srcOrd="4" destOrd="0" presId="urn:microsoft.com/office/officeart/2005/8/layout/gear1"/>
    <dgm:cxn modelId="{D4371C33-AB70-4649-9BA4-9F1C7F3DA2FF}" type="presParOf" srcId="{92F6A944-AECB-496B-80D7-2EAFF9EDEACC}" destId="{B74F2AD8-AFF9-4116-92A0-10A8647E9660}" srcOrd="5" destOrd="0" presId="urn:microsoft.com/office/officeart/2005/8/layout/gear1"/>
    <dgm:cxn modelId="{378B2008-1753-450A-837B-54F1B62DA23E}" type="presParOf" srcId="{92F6A944-AECB-496B-80D7-2EAFF9EDEACC}" destId="{B2B11B14-D16C-41DC-BF50-FF9A6D909DF4}" srcOrd="6" destOrd="0" presId="urn:microsoft.com/office/officeart/2005/8/layout/gear1"/>
    <dgm:cxn modelId="{84811398-BDF4-4264-AC81-76CD38BA8413}" type="presParOf" srcId="{92F6A944-AECB-496B-80D7-2EAFF9EDEACC}" destId="{BBE1689D-91AB-4B71-A0ED-97C1BD8B2B90}" srcOrd="7" destOrd="0" presId="urn:microsoft.com/office/officeart/2005/8/layout/gear1"/>
    <dgm:cxn modelId="{233D98E9-A59B-448D-865F-0F1E8AAD3922}" type="presParOf" srcId="{92F6A944-AECB-496B-80D7-2EAFF9EDEACC}" destId="{6762AAA7-C1C3-4049-80A6-47D4BB7258D6}" srcOrd="8" destOrd="0" presId="urn:microsoft.com/office/officeart/2005/8/layout/gear1"/>
    <dgm:cxn modelId="{D45F6223-729B-406C-8C9A-C2AE85BCFA97}" type="presParOf" srcId="{92F6A944-AECB-496B-80D7-2EAFF9EDEACC}" destId="{888B18E0-0160-43C1-822D-A60D5C9963B8}" srcOrd="9" destOrd="0" presId="urn:microsoft.com/office/officeart/2005/8/layout/gear1"/>
    <dgm:cxn modelId="{49F0AA47-2A3A-4D79-84EE-DA089A925216}" type="presParOf" srcId="{92F6A944-AECB-496B-80D7-2EAFF9EDEACC}" destId="{44D7CA47-B9A4-4EFD-AC9A-1C7215438923}" srcOrd="10" destOrd="0" presId="urn:microsoft.com/office/officeart/2005/8/layout/gear1"/>
    <dgm:cxn modelId="{ABB233A3-0C51-4F3A-A436-7375FC7F7026}" type="presParOf" srcId="{92F6A944-AECB-496B-80D7-2EAFF9EDEACC}" destId="{979C84BA-43BD-48D7-B2B5-CA598D366630}" srcOrd="11" destOrd="0" presId="urn:microsoft.com/office/officeart/2005/8/layout/gear1"/>
    <dgm:cxn modelId="{EB94FAAA-4595-4D6D-9B30-BEB5B5590706}" type="presParOf" srcId="{92F6A944-AECB-496B-80D7-2EAFF9EDEACC}" destId="{EB993956-CC50-4EA0-A9F4-8779F0BAEE3A}"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7636D-D3AE-47B5-AF00-DD1CE47C5B4B}">
      <dsp:nvSpPr>
        <dsp:cNvPr id="0" name=""/>
        <dsp:cNvSpPr/>
      </dsp:nvSpPr>
      <dsp:spPr>
        <a:xfrm>
          <a:off x="1117458" y="1012935"/>
          <a:ext cx="1238032" cy="1238032"/>
        </a:xfrm>
        <a:prstGeom prst="gear9">
          <a:avLst/>
        </a:prstGeom>
        <a:gradFill rotWithShape="0">
          <a:gsLst>
            <a:gs pos="0">
              <a:schemeClr val="tx1">
                <a:lumMod val="95000"/>
              </a:schemeClr>
            </a:gs>
            <a:gs pos="48000">
              <a:schemeClr val="tx1"/>
            </a:gs>
            <a:gs pos="100000">
              <a:schemeClr val="tx1">
                <a:lumMod val="90000"/>
                <a:lumOff val="10000"/>
              </a:schemeClr>
            </a:gs>
          </a:gsLst>
          <a:lin ang="10800000" scaled="0"/>
        </a:gradFill>
        <a:ln w="12700" cap="flat" cmpd="sng" algn="ctr">
          <a:noFill/>
          <a:prstDash val="solid"/>
          <a:miter lim="800000"/>
        </a:ln>
        <a:effectLst>
          <a:outerShdw blurRad="76200" dist="25400" dir="2700000" algn="tl" rotWithShape="0">
            <a:prstClr val="black">
              <a:alpha val="3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ts val="1000"/>
            </a:lnSpc>
            <a:spcBef>
              <a:spcPct val="0"/>
            </a:spcBef>
            <a:spcAft>
              <a:spcPts val="0"/>
            </a:spcAft>
            <a:buNone/>
          </a:pPr>
          <a:r>
            <a:rPr lang="en-US" sz="800" b="1" kern="1200" dirty="0">
              <a:solidFill>
                <a:schemeClr val="bg1"/>
              </a:solidFill>
            </a:rPr>
            <a:t>1+ billion € </a:t>
          </a:r>
          <a:r>
            <a:rPr lang="en-US" sz="800" kern="1200" dirty="0">
              <a:solidFill>
                <a:schemeClr val="bg1"/>
              </a:solidFill>
            </a:rPr>
            <a:t>invested each year on average</a:t>
          </a:r>
          <a:endParaRPr lang="en-GB" sz="800" kern="1200" dirty="0">
            <a:solidFill>
              <a:schemeClr val="bg1"/>
            </a:solidFill>
          </a:endParaRPr>
        </a:p>
      </dsp:txBody>
      <dsp:txXfrm>
        <a:off x="1366358" y="1302938"/>
        <a:ext cx="740232" cy="636374"/>
      </dsp:txXfrm>
    </dsp:sp>
    <dsp:sp modelId="{72DFF9C4-2420-4996-9998-5207775F7F6F}">
      <dsp:nvSpPr>
        <dsp:cNvPr id="0" name=""/>
        <dsp:cNvSpPr/>
      </dsp:nvSpPr>
      <dsp:spPr>
        <a:xfrm>
          <a:off x="397148" y="720309"/>
          <a:ext cx="900387" cy="900387"/>
        </a:xfrm>
        <a:prstGeom prst="gear6">
          <a:avLst/>
        </a:prstGeom>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w="12700" cap="flat" cmpd="sng" algn="ctr">
          <a:noFill/>
          <a:prstDash val="solid"/>
          <a:miter lim="800000"/>
        </a:ln>
        <a:effectLst>
          <a:outerShdw blurRad="76200" dist="25400" dir="2700000" algn="tl" rotWithShape="0">
            <a:prstClr val="black">
              <a:alpha val="3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dirty="0"/>
            <a:t>c.7%</a:t>
          </a:r>
        </a:p>
        <a:p>
          <a:pPr marL="0" lvl="0" indent="0" algn="ctr" defTabSz="355600">
            <a:lnSpc>
              <a:spcPct val="90000"/>
            </a:lnSpc>
            <a:spcBef>
              <a:spcPct val="0"/>
            </a:spcBef>
            <a:spcAft>
              <a:spcPct val="35000"/>
            </a:spcAft>
            <a:buNone/>
          </a:pPr>
          <a:r>
            <a:rPr lang="en-GB" sz="800" b="1" kern="1200" dirty="0"/>
            <a:t>Hit Ratio</a:t>
          </a:r>
        </a:p>
      </dsp:txBody>
      <dsp:txXfrm>
        <a:off x="623823" y="948354"/>
        <a:ext cx="447037" cy="444297"/>
      </dsp:txXfrm>
    </dsp:sp>
    <dsp:sp modelId="{B2B11B14-D16C-41DC-BF50-FF9A6D909DF4}">
      <dsp:nvSpPr>
        <dsp:cNvPr id="0" name=""/>
        <dsp:cNvSpPr/>
      </dsp:nvSpPr>
      <dsp:spPr>
        <a:xfrm rot="20700000">
          <a:off x="901457" y="99134"/>
          <a:ext cx="882195" cy="882195"/>
        </a:xfrm>
        <a:prstGeom prst="gear6">
          <a:avLst/>
        </a:prstGeom>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w="12700" cap="flat" cmpd="sng" algn="ctr">
          <a:noFill/>
          <a:prstDash val="solid"/>
          <a:miter lim="800000"/>
        </a:ln>
        <a:effectLst>
          <a:outerShdw blurRad="76200" dist="25400" dir="2700000" algn="tl" rotWithShape="0">
            <a:prstClr val="black">
              <a:alpha val="3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3 Areas of Expertise</a:t>
          </a:r>
        </a:p>
      </dsp:txBody>
      <dsp:txXfrm rot="-20700000">
        <a:off x="1094948" y="292625"/>
        <a:ext cx="495212" cy="495212"/>
      </dsp:txXfrm>
    </dsp:sp>
    <dsp:sp modelId="{44D7CA47-B9A4-4EFD-AC9A-1C7215438923}">
      <dsp:nvSpPr>
        <dsp:cNvPr id="0" name=""/>
        <dsp:cNvSpPr/>
      </dsp:nvSpPr>
      <dsp:spPr>
        <a:xfrm>
          <a:off x="1002413" y="837124"/>
          <a:ext cx="1584681" cy="1584681"/>
        </a:xfrm>
        <a:prstGeom prst="circularArrow">
          <a:avLst>
            <a:gd name="adj1" fmla="val 4688"/>
            <a:gd name="adj2" fmla="val 299029"/>
            <a:gd name="adj3" fmla="val 2439342"/>
            <a:gd name="adj4" fmla="val 16037997"/>
            <a:gd name="adj5" fmla="val 5469"/>
          </a:avLst>
        </a:prstGeom>
        <a:noFill/>
        <a:ln>
          <a:noFill/>
        </a:ln>
        <a:effectLst/>
      </dsp:spPr>
      <dsp:style>
        <a:lnRef idx="0">
          <a:scrgbClr r="0" g="0" b="0"/>
        </a:lnRef>
        <a:fillRef idx="1">
          <a:scrgbClr r="0" g="0" b="0"/>
        </a:fillRef>
        <a:effectRef idx="0">
          <a:scrgbClr r="0" g="0" b="0"/>
        </a:effectRef>
        <a:fontRef idx="minor">
          <a:schemeClr val="lt1"/>
        </a:fontRef>
      </dsp:style>
    </dsp:sp>
    <dsp:sp modelId="{979C84BA-43BD-48D7-B2B5-CA598D366630}">
      <dsp:nvSpPr>
        <dsp:cNvPr id="0" name=""/>
        <dsp:cNvSpPr/>
      </dsp:nvSpPr>
      <dsp:spPr>
        <a:xfrm>
          <a:off x="237691" y="529428"/>
          <a:ext cx="1151370" cy="11513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993956-CC50-4EA0-A9F4-8779F0BAEE3A}">
      <dsp:nvSpPr>
        <dsp:cNvPr id="0" name=""/>
        <dsp:cNvSpPr/>
      </dsp:nvSpPr>
      <dsp:spPr>
        <a:xfrm>
          <a:off x="697396" y="-85759"/>
          <a:ext cx="1241408" cy="1241408"/>
        </a:xfrm>
        <a:prstGeom prs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5C2663-9FAE-6346-9FDE-52ACD264882B}" type="datetimeFigureOut">
              <a:rPr lang="fr-FR" smtClean="0"/>
              <a:t>27/11/2024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09F841-1EC4-7745-A2A1-241C3184D275}" type="slidenum">
              <a:rPr lang="fr-FR" smtClean="0"/>
              <a:t>‹#›</a:t>
            </a:fld>
            <a:endParaRPr lang="fr-FR"/>
          </a:p>
        </p:txBody>
      </p:sp>
    </p:spTree>
    <p:extLst>
      <p:ext uri="{BB962C8B-B14F-4D97-AF65-F5344CB8AC3E}">
        <p14:creationId xmlns:p14="http://schemas.microsoft.com/office/powerpoint/2010/main" val="1375377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BE3DF-9B42-6F42-B595-8789B0F99C6A}" type="datetimeFigureOut">
              <a:rPr lang="fr-FR" smtClean="0"/>
              <a:t>27/11/2024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CB9D9-8607-4446-80EE-4BEFE06B9BD3}" type="slidenum">
              <a:rPr lang="fr-FR" smtClean="0"/>
              <a:t>‹#›</a:t>
            </a:fld>
            <a:endParaRPr lang="fr-FR"/>
          </a:p>
        </p:txBody>
      </p:sp>
    </p:spTree>
    <p:extLst>
      <p:ext uri="{BB962C8B-B14F-4D97-AF65-F5344CB8AC3E}">
        <p14:creationId xmlns:p14="http://schemas.microsoft.com/office/powerpoint/2010/main" val="34909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uverture sans photo">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
        <p:nvSpPr>
          <p:cNvPr id="14" name="Rectangle 13"/>
          <p:cNvSpPr/>
          <p:nvPr/>
        </p:nvSpPr>
        <p:spPr>
          <a:xfrm>
            <a:off x="0" y="2916000"/>
            <a:ext cx="9144000" cy="18225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9" name="Rectangle 8"/>
          <p:cNvSpPr/>
          <p:nvPr/>
        </p:nvSpPr>
        <p:spPr>
          <a:xfrm>
            <a:off x="862925" y="21532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0" name="Rectangle 9"/>
          <p:cNvSpPr/>
          <p:nvPr/>
        </p:nvSpPr>
        <p:spPr>
          <a:xfrm>
            <a:off x="0" y="2316600"/>
            <a:ext cx="9144000" cy="1188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0" y="2467800"/>
            <a:ext cx="9144000" cy="118800"/>
          </a:xfrm>
          <a:prstGeom prst="rect">
            <a:avLst/>
          </a:prstGeom>
          <a:solidFill>
            <a:srgbClr val="2C8AAF"/>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2" name="Rectangle 11"/>
          <p:cNvSpPr/>
          <p:nvPr/>
        </p:nvSpPr>
        <p:spPr>
          <a:xfrm>
            <a:off x="0" y="2616300"/>
            <a:ext cx="9144000" cy="118800"/>
          </a:xfrm>
          <a:prstGeom prst="rect">
            <a:avLst/>
          </a:prstGeom>
          <a:solidFill>
            <a:srgbClr val="1A6A8E"/>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3" name="Rectangle 12"/>
          <p:cNvSpPr/>
          <p:nvPr/>
        </p:nvSpPr>
        <p:spPr>
          <a:xfrm>
            <a:off x="0" y="2767500"/>
            <a:ext cx="9144000" cy="118800"/>
          </a:xfrm>
          <a:prstGeom prst="rect">
            <a:avLst/>
          </a:prstGeom>
          <a:solidFill>
            <a:srgbClr val="134E7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2" name="Rectangle 21"/>
          <p:cNvSpPr/>
          <p:nvPr/>
        </p:nvSpPr>
        <p:spPr>
          <a:xfrm>
            <a:off x="862925" y="48743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Tree>
    <p:extLst>
      <p:ext uri="{BB962C8B-B14F-4D97-AF65-F5344CB8AC3E}">
        <p14:creationId xmlns:p14="http://schemas.microsoft.com/office/powerpoint/2010/main" val="275123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sclaimer">
    <p:bg>
      <p:bgRef idx="1001">
        <a:schemeClr val="bg1"/>
      </p:bgRef>
    </p:bg>
    <p:spTree>
      <p:nvGrpSpPr>
        <p:cNvPr id="1" name=""/>
        <p:cNvGrpSpPr/>
        <p:nvPr/>
      </p:nvGrpSpPr>
      <p:grpSpPr>
        <a:xfrm>
          <a:off x="0" y="0"/>
          <a:ext cx="0" cy="0"/>
          <a:chOff x="0" y="0"/>
          <a:chExt cx="0" cy="0"/>
        </a:xfrm>
      </p:grpSpPr>
      <p:sp>
        <p:nvSpPr>
          <p:cNvPr id="8" name="Rectangle 7"/>
          <p:cNvSpPr/>
          <p:nvPr/>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a:t>Modifier les styles du texte du masque</a:t>
            </a:r>
          </a:p>
          <a:p>
            <a:pPr lvl="1"/>
            <a:r>
              <a:rPr lang="fr-FR"/>
              <a:t>Deuxième niveau</a:t>
            </a:r>
          </a:p>
        </p:txBody>
      </p:sp>
      <p:cxnSp>
        <p:nvCxnSpPr>
          <p:cNvPr id="10" name="Connecteur droit 9"/>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1" name="Image 10"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cxnSp>
        <p:nvCxnSpPr>
          <p:cNvPr id="12" name="Connecteur droit 11"/>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029776378"/>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51B0FED7-172D-4539-A661-01270A424311}"/>
              </a:ext>
            </a:extLst>
          </p:cNvPr>
          <p:cNvSpPr>
            <a:spLocks noGrp="1"/>
          </p:cNvSpPr>
          <p:nvPr>
            <p:ph sz="quarter" idx="15" hasCustomPrompt="1"/>
          </p:nvPr>
        </p:nvSpPr>
        <p:spPr>
          <a:xfrm>
            <a:off x="431801"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DDA822F2-F370-4A94-9145-89FBF97CEDE9}"/>
              </a:ext>
            </a:extLst>
          </p:cNvPr>
          <p:cNvSpPr>
            <a:spLocks noGrp="1"/>
          </p:cNvSpPr>
          <p:nvPr>
            <p:ph sz="quarter" idx="16" hasCustomPrompt="1"/>
          </p:nvPr>
        </p:nvSpPr>
        <p:spPr>
          <a:xfrm>
            <a:off x="2547005"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contenu 9">
            <a:extLst>
              <a:ext uri="{FF2B5EF4-FFF2-40B4-BE49-F238E27FC236}">
                <a16:creationId xmlns:a16="http://schemas.microsoft.com/office/drawing/2014/main" id="{5BCE42A2-2301-42D0-B4A1-65CC9AFA3F2F}"/>
              </a:ext>
            </a:extLst>
          </p:cNvPr>
          <p:cNvSpPr>
            <a:spLocks noGrp="1"/>
          </p:cNvSpPr>
          <p:nvPr>
            <p:ph sz="quarter" idx="17" hasCustomPrompt="1"/>
          </p:nvPr>
        </p:nvSpPr>
        <p:spPr>
          <a:xfrm>
            <a:off x="4662209"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1" name="Espace réservé du contenu 10">
            <a:extLst>
              <a:ext uri="{FF2B5EF4-FFF2-40B4-BE49-F238E27FC236}">
                <a16:creationId xmlns:a16="http://schemas.microsoft.com/office/drawing/2014/main" id="{98B105EC-90A2-47E9-8903-C472DA92A972}"/>
              </a:ext>
            </a:extLst>
          </p:cNvPr>
          <p:cNvSpPr>
            <a:spLocks noGrp="1"/>
          </p:cNvSpPr>
          <p:nvPr>
            <p:ph sz="quarter" idx="18" hasCustomPrompt="1"/>
          </p:nvPr>
        </p:nvSpPr>
        <p:spPr>
          <a:xfrm>
            <a:off x="6777413"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4" name="Espace réservé du texte 7">
            <a:extLst>
              <a:ext uri="{FF2B5EF4-FFF2-40B4-BE49-F238E27FC236}">
                <a16:creationId xmlns:a16="http://schemas.microsoft.com/office/drawing/2014/main" id="{D98E3D50-3813-46CA-BBE1-396114125D4D}"/>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B8887EDC-D7F8-46BD-AD6E-379024289F27}"/>
              </a:ext>
            </a:extLst>
          </p:cNvPr>
          <p:cNvSpPr>
            <a:spLocks noGrp="1"/>
          </p:cNvSpPr>
          <p:nvPr>
            <p:ph type="ftr" sz="quarter" idx="19"/>
          </p:nvPr>
        </p:nvSpPr>
        <p:spPr/>
        <p:txBody>
          <a:bodyPr/>
          <a:lstStyle/>
          <a:p>
            <a:r>
              <a:rPr lang="en-GB" dirty="0"/>
              <a:t> | </a:t>
            </a:r>
          </a:p>
        </p:txBody>
      </p:sp>
    </p:spTree>
    <p:extLst>
      <p:ext uri="{BB962C8B-B14F-4D97-AF65-F5344CB8AC3E}">
        <p14:creationId xmlns:p14="http://schemas.microsoft.com/office/powerpoint/2010/main" val="27044043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49CE8EE2-9B95-4255-8F79-7E788A5EAD8F}"/>
              </a:ext>
            </a:extLst>
          </p:cNvPr>
          <p:cNvSpPr>
            <a:spLocks noGrp="1"/>
          </p:cNvSpPr>
          <p:nvPr>
            <p:ph sz="quarter" idx="15" hasCustomPrompt="1"/>
          </p:nvPr>
        </p:nvSpPr>
        <p:spPr>
          <a:xfrm>
            <a:off x="432000" y="1006475"/>
            <a:ext cx="54000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1AE4D7A9-099C-4391-90F3-4E9DEB537D5F}"/>
              </a:ext>
            </a:extLst>
          </p:cNvPr>
          <p:cNvSpPr>
            <a:spLocks noGrp="1"/>
          </p:cNvSpPr>
          <p:nvPr>
            <p:ph sz="quarter" idx="16" hasCustomPrompt="1"/>
          </p:nvPr>
        </p:nvSpPr>
        <p:spPr>
          <a:xfrm>
            <a:off x="6010613" y="1006475"/>
            <a:ext cx="27000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texte 7">
            <a:extLst>
              <a:ext uri="{FF2B5EF4-FFF2-40B4-BE49-F238E27FC236}">
                <a16:creationId xmlns:a16="http://schemas.microsoft.com/office/drawing/2014/main" id="{C8D17A3B-DB0C-446E-9A93-E92C02031D5A}"/>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C92DCB32-F46D-4A57-A482-D8FA71359D77}"/>
              </a:ext>
            </a:extLst>
          </p:cNvPr>
          <p:cNvSpPr>
            <a:spLocks noGrp="1"/>
          </p:cNvSpPr>
          <p:nvPr>
            <p:ph type="ftr" sz="quarter" idx="17"/>
          </p:nvPr>
        </p:nvSpPr>
        <p:spPr/>
        <p:txBody>
          <a:bodyPr/>
          <a:lstStyle/>
          <a:p>
            <a:r>
              <a:rPr lang="en-GB" dirty="0"/>
              <a:t> | </a:t>
            </a:r>
          </a:p>
        </p:txBody>
      </p:sp>
    </p:spTree>
    <p:extLst>
      <p:ext uri="{BB962C8B-B14F-4D97-AF65-F5344CB8AC3E}">
        <p14:creationId xmlns:p14="http://schemas.microsoft.com/office/powerpoint/2010/main" val="15160295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No Box">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3BB43DD-444D-4D8B-A438-7862652EF57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Titre 4">
            <a:extLst>
              <a:ext uri="{FF2B5EF4-FFF2-40B4-BE49-F238E27FC236}">
                <a16:creationId xmlns:a16="http://schemas.microsoft.com/office/drawing/2014/main" id="{C173FA85-387F-4BD7-8A79-64BB3048EE23}"/>
              </a:ext>
            </a:extLst>
          </p:cNvPr>
          <p:cNvSpPr>
            <a:spLocks noGrp="1"/>
          </p:cNvSpPr>
          <p:nvPr>
            <p:ph type="title" hasCustomPrompt="1"/>
          </p:nvPr>
        </p:nvSpPr>
        <p:spPr/>
        <p:txBody>
          <a:bodyPr/>
          <a:lstStyle>
            <a:lvl1pPr>
              <a:defRPr/>
            </a:lvl1pPr>
          </a:lstStyle>
          <a:p>
            <a:r>
              <a:rPr lang="en-GB" dirty="0"/>
              <a:t>Title on one or two lines</a:t>
            </a:r>
          </a:p>
        </p:txBody>
      </p:sp>
      <p:sp>
        <p:nvSpPr>
          <p:cNvPr id="6" name="Espace réservé du texte 6">
            <a:extLst>
              <a:ext uri="{FF2B5EF4-FFF2-40B4-BE49-F238E27FC236}">
                <a16:creationId xmlns:a16="http://schemas.microsoft.com/office/drawing/2014/main" id="{8A207152-B6AE-4720-B188-236AFF5214CC}"/>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7" name="Espace réservé du texte 7">
            <a:extLst>
              <a:ext uri="{FF2B5EF4-FFF2-40B4-BE49-F238E27FC236}">
                <a16:creationId xmlns:a16="http://schemas.microsoft.com/office/drawing/2014/main" id="{8E8AC613-81A1-4E47-9E2C-B98ED4D335C9}"/>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4" name="Espace réservé du pied de page 3">
            <a:extLst>
              <a:ext uri="{FF2B5EF4-FFF2-40B4-BE49-F238E27FC236}">
                <a16:creationId xmlns:a16="http://schemas.microsoft.com/office/drawing/2014/main" id="{B0FDBE4B-8886-44AC-9FE3-347A31AC1D31}"/>
              </a:ext>
            </a:extLst>
          </p:cNvPr>
          <p:cNvSpPr>
            <a:spLocks noGrp="1"/>
          </p:cNvSpPr>
          <p:nvPr>
            <p:ph type="ftr" sz="quarter" idx="15"/>
          </p:nvPr>
        </p:nvSpPr>
        <p:spPr/>
        <p:txBody>
          <a:bodyPr/>
          <a:lstStyle/>
          <a:p>
            <a:r>
              <a:rPr lang="en-GB" dirty="0"/>
              <a:t> | </a:t>
            </a:r>
          </a:p>
        </p:txBody>
      </p:sp>
    </p:spTree>
    <p:extLst>
      <p:ext uri="{BB962C8B-B14F-4D97-AF65-F5344CB8AC3E}">
        <p14:creationId xmlns:p14="http://schemas.microsoft.com/office/powerpoint/2010/main" val="1850978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Empty Slid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CB602E7-7BAA-47D6-A0AE-7FB62088BDA1}"/>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2" name="Espace réservé du pied de page 1">
            <a:extLst>
              <a:ext uri="{FF2B5EF4-FFF2-40B4-BE49-F238E27FC236}">
                <a16:creationId xmlns:a16="http://schemas.microsoft.com/office/drawing/2014/main" id="{C3A18462-0A1F-4F12-8F50-DF2EA50A5717}"/>
              </a:ext>
            </a:extLst>
          </p:cNvPr>
          <p:cNvSpPr>
            <a:spLocks noGrp="1"/>
          </p:cNvSpPr>
          <p:nvPr>
            <p:ph type="ftr" sz="quarter" idx="11"/>
          </p:nvPr>
        </p:nvSpPr>
        <p:spPr/>
        <p:txBody>
          <a:bodyPr/>
          <a:lstStyle/>
          <a:p>
            <a:r>
              <a:rPr lang="en-GB" dirty="0"/>
              <a:t> | </a:t>
            </a:r>
          </a:p>
        </p:txBody>
      </p:sp>
      <p:cxnSp>
        <p:nvCxnSpPr>
          <p:cNvPr id="5" name="Connecteur droit 8">
            <a:extLst>
              <a:ext uri="{FF2B5EF4-FFF2-40B4-BE49-F238E27FC236}">
                <a16:creationId xmlns:a16="http://schemas.microsoft.com/office/drawing/2014/main" id="{423CDC61-70B4-6D96-E3C5-A7E22F97450A}"/>
              </a:ext>
            </a:extLst>
          </p:cNvPr>
          <p:cNvCxnSpPr/>
          <p:nvPr userDrawn="1"/>
        </p:nvCxnSpPr>
        <p:spPr>
          <a:xfrm>
            <a:off x="607686" y="4875449"/>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0112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Espace réservé du contenu 4">
            <a:extLst>
              <a:ext uri="{FF2B5EF4-FFF2-40B4-BE49-F238E27FC236}">
                <a16:creationId xmlns:a16="http://schemas.microsoft.com/office/drawing/2014/main" id="{DEA02406-5645-4FFD-872F-D0B0657A0D24}"/>
              </a:ext>
            </a:extLst>
          </p:cNvPr>
          <p:cNvSpPr>
            <a:spLocks noGrp="1"/>
          </p:cNvSpPr>
          <p:nvPr>
            <p:ph sz="quarter" idx="11" hasCustomPrompt="1"/>
          </p:nvPr>
        </p:nvSpPr>
        <p:spPr>
          <a:xfrm>
            <a:off x="432000" y="438150"/>
            <a:ext cx="8278613" cy="3934876"/>
          </a:xfrm>
        </p:spPr>
        <p:txBody>
          <a:bodyPr lIns="0" anchor="b"/>
          <a:lstStyle>
            <a:lvl1pPr marL="144000" indent="-144000">
              <a:lnSpc>
                <a:spcPct val="100000"/>
              </a:lnSpc>
              <a:spcBef>
                <a:spcPts val="0"/>
              </a:spcBef>
              <a:buSzPct val="100000"/>
              <a:buFont typeface="Symbol" panose="05050102010706020507" pitchFamily="18" charset="2"/>
              <a:buChar char="-"/>
              <a:defRPr sz="900" cap="all" baseline="0">
                <a:solidFill>
                  <a:schemeClr val="accent1"/>
                </a:solidFill>
              </a:defRPr>
            </a:lvl1pPr>
            <a:lvl2pPr marL="144000" indent="0">
              <a:lnSpc>
                <a:spcPct val="100000"/>
              </a:lnSpc>
              <a:spcBef>
                <a:spcPts val="500"/>
              </a:spcBef>
              <a:spcAft>
                <a:spcPts val="0"/>
              </a:spcAft>
              <a:buFontTx/>
              <a:buNone/>
              <a:defRPr sz="700" b="0">
                <a:solidFill>
                  <a:srgbClr val="005483"/>
                </a:solidFill>
              </a:defRPr>
            </a:lvl2pPr>
            <a:lvl3pPr marL="108000" indent="-108000">
              <a:lnSpc>
                <a:spcPct val="100000"/>
              </a:lnSpc>
              <a:spcBef>
                <a:spcPts val="300"/>
              </a:spcBef>
              <a:spcAft>
                <a:spcPts val="300"/>
              </a:spcAft>
              <a:buClr>
                <a:schemeClr val="tx1"/>
              </a:buClr>
              <a:buFont typeface="Arial" panose="020B0604020202020204" pitchFamily="34" charset="0"/>
              <a:buChar char="•"/>
              <a:defRPr sz="700" b="0">
                <a:solidFill>
                  <a:srgbClr val="005483"/>
                </a:solidFill>
              </a:defRPr>
            </a:lvl3pPr>
            <a:lvl4pPr marL="216000" indent="-108000">
              <a:lnSpc>
                <a:spcPct val="100000"/>
              </a:lnSpc>
              <a:spcBef>
                <a:spcPts val="300"/>
              </a:spcBef>
              <a:spcAft>
                <a:spcPts val="300"/>
              </a:spcAft>
              <a:buClr>
                <a:schemeClr val="tx1"/>
              </a:buClr>
              <a:buFont typeface="Arial" panose="020B0604020202020204" pitchFamily="34" charset="0"/>
              <a:buChar char="•"/>
              <a:defRPr sz="700" b="0">
                <a:solidFill>
                  <a:srgbClr val="005483"/>
                </a:solidFill>
              </a:defRPr>
            </a:lvl4pPr>
            <a:lvl5pPr marL="0">
              <a:lnSpc>
                <a:spcPct val="100000"/>
              </a:lnSpc>
              <a:spcBef>
                <a:spcPts val="300"/>
              </a:spcBef>
              <a:spcAft>
                <a:spcPts val="300"/>
              </a:spcAft>
              <a:buFontTx/>
              <a:buNone/>
              <a:defRPr sz="700" b="0">
                <a:solidFill>
                  <a:srgbClr val="005483"/>
                </a:solidFill>
              </a:defRPr>
            </a:lvl5pPr>
          </a:lstStyle>
          <a:p>
            <a:pPr lvl="0"/>
            <a:r>
              <a:rPr lang="en-GB" dirty="0"/>
              <a:t>Disclaimer</a:t>
            </a:r>
          </a:p>
          <a:p>
            <a:pPr lvl="1"/>
            <a:r>
              <a:rPr lang="en-GB" dirty="0"/>
              <a:t>Level 2</a:t>
            </a:r>
          </a:p>
          <a:p>
            <a:pPr lvl="2"/>
            <a:r>
              <a:rPr lang="en-GB" dirty="0"/>
              <a:t>Level 3</a:t>
            </a:r>
          </a:p>
          <a:p>
            <a:pPr lvl="3"/>
            <a:r>
              <a:rPr lang="en-GB" dirty="0"/>
              <a:t>Level 4</a:t>
            </a:r>
          </a:p>
          <a:p>
            <a:pPr lvl="4"/>
            <a:r>
              <a:rPr lang="en-GB" dirty="0" err="1"/>
              <a:t>Cinquième</a:t>
            </a:r>
            <a:r>
              <a:rPr lang="en-GB" dirty="0"/>
              <a:t> </a:t>
            </a:r>
            <a:r>
              <a:rPr lang="en-GB" dirty="0" err="1"/>
              <a:t>niveau</a:t>
            </a:r>
            <a:endParaRPr lang="en-GB" dirty="0"/>
          </a:p>
        </p:txBody>
      </p:sp>
      <p:sp>
        <p:nvSpPr>
          <p:cNvPr id="4" name="Espace réservé du pied de page 3">
            <a:extLst>
              <a:ext uri="{FF2B5EF4-FFF2-40B4-BE49-F238E27FC236}">
                <a16:creationId xmlns:a16="http://schemas.microsoft.com/office/drawing/2014/main" id="{FC5FC8CD-9B1C-4D03-A14F-8FB44D78CD99}"/>
              </a:ext>
            </a:extLst>
          </p:cNvPr>
          <p:cNvSpPr>
            <a:spLocks noGrp="1"/>
          </p:cNvSpPr>
          <p:nvPr>
            <p:ph type="ftr" sz="quarter" idx="15"/>
          </p:nvPr>
        </p:nvSpPr>
        <p:spPr/>
        <p:txBody>
          <a:bodyPr/>
          <a:lstStyle/>
          <a:p>
            <a:r>
              <a:rPr lang="en-GB" dirty="0"/>
              <a:t> | </a:t>
            </a:r>
          </a:p>
        </p:txBody>
      </p:sp>
      <p:sp>
        <p:nvSpPr>
          <p:cNvPr id="2" name="Title 1">
            <a:extLst>
              <a:ext uri="{FF2B5EF4-FFF2-40B4-BE49-F238E27FC236}">
                <a16:creationId xmlns:a16="http://schemas.microsoft.com/office/drawing/2014/main" id="{FE126D4A-EF97-1740-738B-E30A511AB1DB}"/>
              </a:ext>
            </a:extLst>
          </p:cNvPr>
          <p:cNvSpPr>
            <a:spLocks noGrp="1"/>
          </p:cNvSpPr>
          <p:nvPr>
            <p:ph type="title" hasCustomPrompt="1"/>
          </p:nvPr>
        </p:nvSpPr>
        <p:spPr>
          <a:xfrm>
            <a:off x="0" y="0"/>
            <a:ext cx="0" cy="0"/>
          </a:xfrm>
        </p:spPr>
        <p:txBody>
          <a:bodyPr/>
          <a:lstStyle>
            <a:lvl1pPr>
              <a:defRPr sz="100">
                <a:noFill/>
              </a:defRPr>
            </a:lvl1pPr>
          </a:lstStyle>
          <a:p>
            <a:r>
              <a:rPr lang="en-GB" dirty="0"/>
              <a:t>Title</a:t>
            </a:r>
          </a:p>
        </p:txBody>
      </p:sp>
      <p:sp>
        <p:nvSpPr>
          <p:cNvPr id="6" name="UpSlide Options" descr="{&#10;  &quot;NoBreadcrumb&quot;: true,&#10;  &quot;NoBreadcrumbNorReminder&quot;: true,&#10;  &quot;MinimumUpSlideVersion&quot;: &quot;0.0.0.0&quot;&#10;}" hidden="1">
            <a:extLst>
              <a:ext uri="{FF2B5EF4-FFF2-40B4-BE49-F238E27FC236}">
                <a16:creationId xmlns:a16="http://schemas.microsoft.com/office/drawing/2014/main" id="{5AF4554F-D240-B776-78B0-C54E287011D9}"/>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875951"/>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3BB43DD-444D-4D8B-A438-7862652EF57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Titre 4">
            <a:extLst>
              <a:ext uri="{FF2B5EF4-FFF2-40B4-BE49-F238E27FC236}">
                <a16:creationId xmlns:a16="http://schemas.microsoft.com/office/drawing/2014/main" id="{C173FA85-387F-4BD7-8A79-64BB3048EE23}"/>
              </a:ext>
            </a:extLst>
          </p:cNvPr>
          <p:cNvSpPr>
            <a:spLocks noGrp="1"/>
          </p:cNvSpPr>
          <p:nvPr>
            <p:ph type="title" hasCustomPrompt="1"/>
          </p:nvPr>
        </p:nvSpPr>
        <p:spPr>
          <a:xfrm>
            <a:off x="900000" y="813600"/>
            <a:ext cx="4997313" cy="349671"/>
          </a:xfrm>
        </p:spPr>
        <p:txBody>
          <a:bodyPr anchor="t" anchorCtr="0"/>
          <a:lstStyle>
            <a:lvl1pPr>
              <a:defRPr sz="3000" b="0">
                <a:solidFill>
                  <a:srgbClr val="00B4E0"/>
                </a:solidFill>
              </a:defRPr>
            </a:lvl1pPr>
          </a:lstStyle>
          <a:p>
            <a:r>
              <a:rPr lang="en-GB" dirty="0"/>
              <a:t>Agenda</a:t>
            </a:r>
          </a:p>
        </p:txBody>
      </p:sp>
      <p:sp>
        <p:nvSpPr>
          <p:cNvPr id="2" name="Espace réservé du pied de page 1">
            <a:extLst>
              <a:ext uri="{FF2B5EF4-FFF2-40B4-BE49-F238E27FC236}">
                <a16:creationId xmlns:a16="http://schemas.microsoft.com/office/drawing/2014/main" id="{DC0A5ED8-FED3-4C44-A477-C97F2821A0F5}"/>
              </a:ext>
            </a:extLst>
          </p:cNvPr>
          <p:cNvSpPr>
            <a:spLocks noGrp="1"/>
          </p:cNvSpPr>
          <p:nvPr>
            <p:ph type="ftr" sz="quarter" idx="11"/>
          </p:nvPr>
        </p:nvSpPr>
        <p:spPr/>
        <p:txBody>
          <a:bodyPr/>
          <a:lstStyle/>
          <a:p>
            <a:r>
              <a:rPr lang="en-GB" dirty="0"/>
              <a:t> | </a:t>
            </a:r>
          </a:p>
        </p:txBody>
      </p:sp>
      <p:sp>
        <p:nvSpPr>
          <p:cNvPr id="6" name="Rectangle 5">
            <a:extLst>
              <a:ext uri="{FF2B5EF4-FFF2-40B4-BE49-F238E27FC236}">
                <a16:creationId xmlns:a16="http://schemas.microsoft.com/office/drawing/2014/main" id="{74901E2C-D02B-4E1E-89B2-ED6ED1F2798B}"/>
              </a:ext>
            </a:extLst>
          </p:cNvPr>
          <p:cNvSpPr>
            <a:spLocks/>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en-GB" sz="1350" dirty="0"/>
          </a:p>
        </p:txBody>
      </p:sp>
      <p:sp>
        <p:nvSpPr>
          <p:cNvPr id="4" name="Rectangle 3">
            <a:extLst>
              <a:ext uri="{FF2B5EF4-FFF2-40B4-BE49-F238E27FC236}">
                <a16:creationId xmlns:a16="http://schemas.microsoft.com/office/drawing/2014/main" id="{E4F04CB8-2F92-4BA2-AD7D-0CF18490BF4C}"/>
              </a:ext>
            </a:extLst>
          </p:cNvPr>
          <p:cNvSpPr/>
          <p:nvPr userDrawn="1"/>
        </p:nvSpPr>
        <p:spPr>
          <a:xfrm>
            <a:off x="394572" y="234864"/>
            <a:ext cx="782877" cy="21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900" dirty="0">
              <a:solidFill>
                <a:srgbClr val="FFFFFF"/>
              </a:solidFill>
              <a:latin typeface="Arial" panose="020B0604020202020204" pitchFamily="34" charset="0"/>
              <a:cs typeface="Arial" panose="020B0604020202020204" pitchFamily="34" charset="0"/>
            </a:endParaRPr>
          </a:p>
        </p:txBody>
      </p:sp>
      <p:sp>
        <p:nvSpPr>
          <p:cNvPr id="7" name="UpSlide Options" descr="{&#10;  &quot;NoBreadcrumb&quot;: true,&#10;  &quot;NoBreadcrumbNorReminder&quot;: true,&#10;  &quot;MinimumUpSlideVersion&quot;: &quot;0.0.0.0&quot;&#10;}" hidden="1">
            <a:extLst>
              <a:ext uri="{FF2B5EF4-FFF2-40B4-BE49-F238E27FC236}">
                <a16:creationId xmlns:a16="http://schemas.microsoft.com/office/drawing/2014/main" id="{890F47C1-DBBE-F003-9A36-B95EB8F4C35D}"/>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371223"/>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BE8F00-322A-4347-9B50-B1F6C0D92550}"/>
              </a:ext>
            </a:extLst>
          </p:cNvPr>
          <p:cNvSpPr>
            <a:spLocks/>
          </p:cNvSpPr>
          <p:nvPr userDrawn="1"/>
        </p:nvSpPr>
        <p:spPr>
          <a:xfrm>
            <a:off x="1"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en-GB" sz="1350" dirty="0"/>
          </a:p>
        </p:txBody>
      </p:sp>
      <p:sp>
        <p:nvSpPr>
          <p:cNvPr id="4" name="Espace réservé du numéro de diapositive 3">
            <a:extLst>
              <a:ext uri="{FF2B5EF4-FFF2-40B4-BE49-F238E27FC236}">
                <a16:creationId xmlns:a16="http://schemas.microsoft.com/office/drawing/2014/main" id="{B2719F63-3CEA-48D5-BC78-AD6144CEAAF3}"/>
              </a:ext>
            </a:extLst>
          </p:cNvPr>
          <p:cNvSpPr>
            <a:spLocks noGrp="1"/>
          </p:cNvSpPr>
          <p:nvPr>
            <p:ph type="sldNum" sz="quarter" idx="11"/>
          </p:nvPr>
        </p:nvSpPr>
        <p:spPr>
          <a:xfrm>
            <a:off x="432000" y="4860000"/>
            <a:ext cx="180000" cy="135000"/>
          </a:xfrm>
        </p:spPr>
        <p:txBody>
          <a:bodyPr/>
          <a:lstStyle/>
          <a:p>
            <a:fld id="{78D5D5FC-A2A2-446A-BED0-1CEF08BE1E1C}" type="slidenum">
              <a:rPr lang="en-GB" smtClean="0"/>
              <a:pPr/>
              <a:t>‹#›</a:t>
            </a:fld>
            <a:endParaRPr lang="en-GB" dirty="0"/>
          </a:p>
        </p:txBody>
      </p:sp>
      <p:sp>
        <p:nvSpPr>
          <p:cNvPr id="11" name="Sous-titre 117">
            <a:extLst>
              <a:ext uri="{FF2B5EF4-FFF2-40B4-BE49-F238E27FC236}">
                <a16:creationId xmlns:a16="http://schemas.microsoft.com/office/drawing/2014/main" id="{F95BEC39-C615-4C6B-93AF-CA2E113C3245}"/>
              </a:ext>
            </a:extLst>
          </p:cNvPr>
          <p:cNvSpPr>
            <a:spLocks noGrp="1"/>
          </p:cNvSpPr>
          <p:nvPr>
            <p:ph type="subTitle" idx="1" hasCustomPrompt="1"/>
          </p:nvPr>
        </p:nvSpPr>
        <p:spPr>
          <a:xfrm>
            <a:off x="432001" y="4021664"/>
            <a:ext cx="8278612" cy="218870"/>
          </a:xfrm>
        </p:spPr>
        <p:txBody>
          <a:bodyPr/>
          <a:lstStyle>
            <a:lvl1pPr marL="0" indent="0">
              <a:buNone/>
              <a:defRPr sz="1100">
                <a:solidFill>
                  <a:srgbClr val="003C64"/>
                </a:solidFill>
              </a:defRPr>
            </a:lvl1pPr>
          </a:lstStyle>
          <a:p>
            <a:r>
              <a:rPr lang="en-GB" dirty="0"/>
              <a:t>Another text on one line</a:t>
            </a:r>
          </a:p>
        </p:txBody>
      </p:sp>
      <p:sp>
        <p:nvSpPr>
          <p:cNvPr id="2" name="Espace réservé du pied de page 1">
            <a:extLst>
              <a:ext uri="{FF2B5EF4-FFF2-40B4-BE49-F238E27FC236}">
                <a16:creationId xmlns:a16="http://schemas.microsoft.com/office/drawing/2014/main" id="{CB004227-ACE8-485C-8F2A-1D7947A75A99}"/>
              </a:ext>
            </a:extLst>
          </p:cNvPr>
          <p:cNvSpPr>
            <a:spLocks noGrp="1"/>
          </p:cNvSpPr>
          <p:nvPr>
            <p:ph type="ftr" sz="quarter" idx="12"/>
          </p:nvPr>
        </p:nvSpPr>
        <p:spPr/>
        <p:txBody>
          <a:bodyPr/>
          <a:lstStyle/>
          <a:p>
            <a:r>
              <a:rPr lang="en-GB" dirty="0"/>
              <a:t> | </a:t>
            </a:r>
          </a:p>
        </p:txBody>
      </p:sp>
      <p:sp>
        <p:nvSpPr>
          <p:cNvPr id="3" name="Rectangle 2">
            <a:extLst>
              <a:ext uri="{FF2B5EF4-FFF2-40B4-BE49-F238E27FC236}">
                <a16:creationId xmlns:a16="http://schemas.microsoft.com/office/drawing/2014/main" id="{1AD76B40-DCE9-4685-9EB0-213DD0E65082}"/>
              </a:ext>
            </a:extLst>
          </p:cNvPr>
          <p:cNvSpPr/>
          <p:nvPr userDrawn="1"/>
        </p:nvSpPr>
        <p:spPr>
          <a:xfrm>
            <a:off x="394572" y="234864"/>
            <a:ext cx="782877" cy="21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900" dirty="0">
              <a:solidFill>
                <a:srgbClr val="FFFFFF"/>
              </a:solidFill>
              <a:latin typeface="Arial" panose="020B0604020202020204" pitchFamily="34" charset="0"/>
              <a:cs typeface="Arial" panose="020B0604020202020204" pitchFamily="34" charset="0"/>
            </a:endParaRPr>
          </a:p>
        </p:txBody>
      </p:sp>
      <p:sp>
        <p:nvSpPr>
          <p:cNvPr id="5" name="UpSlide Options" descr="{&#10;  &quot;NoBreadcrumb&quot;: true,&#10;  &quot;NoBreadcrumbNorReminder&quot;: true,&#10;  &quot;MinimumUpSlideVersion&quot;: &quot;0.0.0.0&quot;&#10;}" hidden="1">
            <a:extLst>
              <a:ext uri="{FF2B5EF4-FFF2-40B4-BE49-F238E27FC236}">
                <a16:creationId xmlns:a16="http://schemas.microsoft.com/office/drawing/2014/main" id="{74DD09E4-33AF-739D-1AD2-73381E6B35CD}"/>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630415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Chapter">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1" y="1273934"/>
            <a:ext cx="7772089" cy="1084983"/>
          </a:xfrm>
        </p:spPr>
        <p:txBody>
          <a:bodyPr>
            <a:noAutofit/>
          </a:bodyPr>
          <a:lstStyle>
            <a:lvl1pPr marL="0" indent="0">
              <a:buNone/>
              <a:defRPr sz="6675">
                <a:solidFill>
                  <a:srgbClr val="00B4E0"/>
                </a:solidFill>
              </a:defRPr>
            </a:lvl1pPr>
          </a:lstStyle>
          <a:p>
            <a:pPr lvl="0"/>
            <a:r>
              <a:rPr lang="fr-FR"/>
              <a:t>Cliquez pour modifier les styles du texte du masque</a:t>
            </a:r>
          </a:p>
        </p:txBody>
      </p:sp>
      <p:sp>
        <p:nvSpPr>
          <p:cNvPr id="2" name="Title 1"/>
          <p:cNvSpPr>
            <a:spLocks noGrp="1"/>
          </p:cNvSpPr>
          <p:nvPr>
            <p:ph type="title"/>
          </p:nvPr>
        </p:nvSpPr>
        <p:spPr>
          <a:xfrm>
            <a:off x="900001" y="2602940"/>
            <a:ext cx="7772089" cy="376743"/>
          </a:xfrm>
        </p:spPr>
        <p:txBody>
          <a:bodyPr anchor="t" anchorCtr="0">
            <a:noAutofit/>
          </a:bodyPr>
          <a:lstStyle>
            <a:lvl1pPr>
              <a:defRPr sz="2475" b="0"/>
            </a:lvl1pPr>
          </a:lstStyle>
          <a:p>
            <a:r>
              <a:rPr lang="fr-FR" dirty="0"/>
              <a:t>Modifiez le style du titre</a:t>
            </a:r>
            <a:endParaRPr lang="en-US" dirty="0"/>
          </a:p>
        </p:txBody>
      </p:sp>
      <p:sp>
        <p:nvSpPr>
          <p:cNvPr id="3" name="Text Placeholder 2"/>
          <p:cNvSpPr>
            <a:spLocks noGrp="1"/>
          </p:cNvSpPr>
          <p:nvPr>
            <p:ph type="body" idx="1"/>
          </p:nvPr>
        </p:nvSpPr>
        <p:spPr>
          <a:xfrm>
            <a:off x="913066" y="2979683"/>
            <a:ext cx="7772089" cy="999141"/>
          </a:xfrm>
        </p:spPr>
        <p:txBody>
          <a:bodyPr>
            <a:normAutofit/>
          </a:bodyPr>
          <a:lstStyle>
            <a:lvl1pPr marL="0" indent="0">
              <a:buNone/>
              <a:defRPr sz="1875" spc="60" baseline="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50" indent="0">
              <a:buNone/>
              <a:defRPr sz="1200">
                <a:solidFill>
                  <a:schemeClr val="tx1">
                    <a:tint val="75000"/>
                  </a:schemeClr>
                </a:solidFill>
              </a:defRPr>
            </a:lvl4pPr>
            <a:lvl5pPr marL="1371533" indent="0">
              <a:buNone/>
              <a:defRPr sz="1200">
                <a:solidFill>
                  <a:schemeClr val="tx1">
                    <a:tint val="75000"/>
                  </a:schemeClr>
                </a:solidFill>
              </a:defRPr>
            </a:lvl5pPr>
            <a:lvl6pPr marL="1714416" indent="0">
              <a:buNone/>
              <a:defRPr sz="1200">
                <a:solidFill>
                  <a:schemeClr val="tx1">
                    <a:tint val="75000"/>
                  </a:schemeClr>
                </a:solidFill>
              </a:defRPr>
            </a:lvl6pPr>
            <a:lvl7pPr marL="2057298" indent="0">
              <a:buNone/>
              <a:defRPr sz="1200">
                <a:solidFill>
                  <a:schemeClr val="tx1">
                    <a:tint val="75000"/>
                  </a:schemeClr>
                </a:solidFill>
              </a:defRPr>
            </a:lvl7pPr>
            <a:lvl8pPr marL="2400182" indent="0">
              <a:buNone/>
              <a:defRPr sz="1200">
                <a:solidFill>
                  <a:schemeClr val="tx1">
                    <a:tint val="75000"/>
                  </a:schemeClr>
                </a:solidFill>
              </a:defRPr>
            </a:lvl8pPr>
            <a:lvl9pPr marL="2743065" indent="0">
              <a:buNone/>
              <a:defRPr sz="12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15" name="Espace réservé du texte 14"/>
          <p:cNvSpPr>
            <a:spLocks noGrp="1"/>
          </p:cNvSpPr>
          <p:nvPr>
            <p:ph type="body" sz="quarter" idx="14"/>
          </p:nvPr>
        </p:nvSpPr>
        <p:spPr>
          <a:xfrm>
            <a:off x="900001" y="4021666"/>
            <a:ext cx="7772089" cy="218870"/>
          </a:xfrm>
        </p:spPr>
        <p:txBody>
          <a:bodyPr>
            <a:normAutofit/>
          </a:bodyPr>
          <a:lstStyle>
            <a:lvl1pPr marL="0" indent="0">
              <a:buNone/>
              <a:defRPr sz="900" spc="38" baseline="0">
                <a:solidFill>
                  <a:schemeClr val="tx1"/>
                </a:solidFill>
              </a:defRPr>
            </a:lvl1pPr>
          </a:lstStyle>
          <a:p>
            <a:pPr lvl="0"/>
            <a:r>
              <a:rPr lang="fr-FR"/>
              <a:t>Cliquez pour modifier les styles du texte du masque</a:t>
            </a:r>
          </a:p>
        </p:txBody>
      </p:sp>
      <p:pic>
        <p:nvPicPr>
          <p:cNvPr id="14" name="Image 13">
            <a:extLst>
              <a:ext uri="{FF2B5EF4-FFF2-40B4-BE49-F238E27FC236}">
                <a16:creationId xmlns:a16="http://schemas.microsoft.com/office/drawing/2014/main" id="{9F10D01F-80D3-AC4C-895B-CE970C63C3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02676" y="4719711"/>
            <a:ext cx="1701323" cy="208799"/>
          </a:xfrm>
          <a:prstGeom prst="rect">
            <a:avLst/>
          </a:prstGeom>
        </p:spPr>
      </p:pic>
    </p:spTree>
    <p:extLst>
      <p:ext uri="{BB962C8B-B14F-4D97-AF65-F5344CB8AC3E}">
        <p14:creationId xmlns:p14="http://schemas.microsoft.com/office/powerpoint/2010/main" val="12684930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5" name="Slide Number Placeholder 4"/>
          <p:cNvSpPr>
            <a:spLocks noGrp="1"/>
          </p:cNvSpPr>
          <p:nvPr>
            <p:ph type="sldNum" sz="quarter" idx="12"/>
          </p:nvPr>
        </p:nvSpPr>
        <p:spPr/>
        <p:txBody>
          <a:bodyPr/>
          <a:lstStyle/>
          <a:p>
            <a:fld id="{2B1C6FFC-D040-034F-8B69-20295064E64D}" type="slidenum">
              <a:rPr lang="fr-FR" smtClean="0"/>
              <a:pPr/>
              <a:t>‹#›</a:t>
            </a:fld>
            <a:endParaRPr lang="fr-FR" dirty="0"/>
          </a:p>
        </p:txBody>
      </p:sp>
    </p:spTree>
    <p:extLst>
      <p:ext uri="{BB962C8B-B14F-4D97-AF65-F5344CB8AC3E}">
        <p14:creationId xmlns:p14="http://schemas.microsoft.com/office/powerpoint/2010/main" val="268470573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Cliquez et modifiez le titre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214712437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88034894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118574061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96913786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cxnSp>
        <p:nvCxnSpPr>
          <p:cNvPr id="9" name="Connecteur droit 41"/>
          <p:cNvCxnSpPr/>
          <p:nvPr userDrawn="1"/>
        </p:nvCxnSpPr>
        <p:spPr>
          <a:xfrm>
            <a:off x="-1" y="399411"/>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4D5F5671-BDCB-4816-8D61-3D74B0D54C11}"/>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0">
            <a:extLst>
              <a:ext uri="{FF2B5EF4-FFF2-40B4-BE49-F238E27FC236}">
                <a16:creationId xmlns:a16="http://schemas.microsoft.com/office/drawing/2014/main" id="{282BD34E-4CFB-4C8E-B4AE-4890E8D936D3}"/>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67945345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and-content">
    <p:bg>
      <p:bgPr>
        <a:solidFill>
          <a:schemeClr val="tx1"/>
        </a:solidFill>
        <a:effectLst/>
      </p:bgPr>
    </p:bg>
    <p:spTree>
      <p:nvGrpSpPr>
        <p:cNvPr id="1" name=""/>
        <p:cNvGrpSpPr/>
        <p:nvPr/>
      </p:nvGrpSpPr>
      <p:grpSpPr>
        <a:xfrm>
          <a:off x="0" y="0"/>
          <a:ext cx="0" cy="0"/>
          <a:chOff x="0" y="0"/>
          <a:chExt cx="0" cy="0"/>
        </a:xfrm>
      </p:grpSpPr>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92100" y="20241"/>
            <a:ext cx="5482828" cy="388144"/>
          </a:xfrm>
          <a:noFill/>
        </p:spPr>
        <p:txBody>
          <a:bodyPr vert="horz" lIns="0" tIns="0" rIns="0" bIns="0" rtlCol="0" anchor="ctr" anchorCtr="0">
            <a:noAutofit/>
          </a:bodyPr>
          <a:lstStyle>
            <a:lvl1pPr>
              <a:defRPr>
                <a:solidFill>
                  <a:schemeClr val="bg1"/>
                </a:solidFill>
              </a:defRPr>
            </a:lvl1pPr>
          </a:lstStyle>
          <a:p>
            <a:endParaRPr lang="fr-FR" sz="1050" b="0" dirty="0"/>
          </a:p>
        </p:txBody>
      </p:sp>
      <p:sp>
        <p:nvSpPr>
          <p:cNvPr id="9" name="Footer Placeholder 4"/>
          <p:cNvSpPr>
            <a:spLocks noGrp="1"/>
          </p:cNvSpPr>
          <p:nvPr>
            <p:ph type="ftr" sz="quarter" idx="11"/>
          </p:nvPr>
        </p:nvSpPr>
        <p:spPr>
          <a:xfrm>
            <a:off x="796720" y="4860000"/>
            <a:ext cx="5212196" cy="135000"/>
          </a:xfrm>
        </p:spPr>
        <p:txBody>
          <a:bodyPr/>
          <a:lstStyle>
            <a:lvl1pPr>
              <a:defRPr>
                <a:solidFill>
                  <a:schemeClr val="bg1"/>
                </a:solidFill>
              </a:defRPr>
            </a:lvl1pPr>
          </a:lstStyle>
          <a:p>
            <a:r>
              <a:rPr lang="en-US"/>
              <a:t>Amundi Alternative and Real Assets - Document for Professional Investors Only</a:t>
            </a:r>
            <a:endParaRPr lang="fr-FR" dirty="0"/>
          </a:p>
        </p:txBody>
      </p:sp>
      <p:sp>
        <p:nvSpPr>
          <p:cNvPr id="10" name="Slide Number Placeholder 5"/>
          <p:cNvSpPr>
            <a:spLocks noGrp="1"/>
          </p:cNvSpPr>
          <p:nvPr>
            <p:ph type="sldNum" sz="quarter" idx="12"/>
          </p:nvPr>
        </p:nvSpPr>
        <p:spPr>
          <a:xfrm>
            <a:off x="540000" y="4860000"/>
            <a:ext cx="180000" cy="135000"/>
          </a:xfrm>
        </p:spPr>
        <p:txBody>
          <a:bodyPr/>
          <a:lstStyle>
            <a:lvl1pPr>
              <a:defRPr>
                <a:solidFill>
                  <a:schemeClr val="bg1"/>
                </a:solidFill>
              </a:defRPr>
            </a:lvl1pPr>
          </a:lstStyle>
          <a:p>
            <a:fld id="{0AD952E5-C772-624B-8D8A-666D3A0C2979}" type="slidenum">
              <a:rPr lang="fr-FR" smtClean="0"/>
              <a:pPr/>
              <a:t>‹#›</a:t>
            </a:fld>
            <a:endParaRPr lang="fr-FR"/>
          </a:p>
        </p:txBody>
      </p:sp>
      <p:cxnSp>
        <p:nvCxnSpPr>
          <p:cNvPr id="11" name="Connecteur droit 8"/>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9"/>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D711285-D71A-4960-B57F-A430076476C4}"/>
              </a:ext>
            </a:extLst>
          </p:cNvPr>
          <p:cNvPicPr>
            <a:picLocks noChangeAspect="1"/>
          </p:cNvPicPr>
          <p:nvPr userDrawn="1"/>
        </p:nvPicPr>
        <p:blipFill>
          <a:blip r:embed="rId2"/>
          <a:stretch>
            <a:fillRect/>
          </a:stretch>
        </p:blipFill>
        <p:spPr>
          <a:xfrm>
            <a:off x="7631887" y="4770204"/>
            <a:ext cx="1280482" cy="212400"/>
          </a:xfrm>
          <a:prstGeom prst="rect">
            <a:avLst/>
          </a:prstGeom>
        </p:spPr>
      </p:pic>
    </p:spTree>
    <p:extLst>
      <p:ext uri="{BB962C8B-B14F-4D97-AF65-F5344CB8AC3E}">
        <p14:creationId xmlns:p14="http://schemas.microsoft.com/office/powerpoint/2010/main" val="318950307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4465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1">
    <p:spTree>
      <p:nvGrpSpPr>
        <p:cNvPr id="1" name=""/>
        <p:cNvGrpSpPr/>
        <p:nvPr/>
      </p:nvGrpSpPr>
      <p:grpSpPr>
        <a:xfrm>
          <a:off x="0" y="0"/>
          <a:ext cx="0" cy="0"/>
          <a:chOff x="0" y="0"/>
          <a:chExt cx="0" cy="0"/>
        </a:xfrm>
      </p:grpSpPr>
      <p:pic>
        <p:nvPicPr>
          <p:cNvPr id="17" name="Imag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2" name="Rectangle 11"/>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8" name="Imag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1447260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03672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7937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189" y="108981"/>
            <a:ext cx="8287200" cy="290620"/>
          </a:xfrm>
        </p:spPr>
        <p:txBody>
          <a:bodyPr/>
          <a:lstStyle/>
          <a:p>
            <a:r>
              <a:rPr lang="en-US" dirty="0"/>
              <a:t>CLICK TO EDIT MASTER TITLE STYLE</a:t>
            </a:r>
          </a:p>
        </p:txBody>
      </p:sp>
      <p:sp>
        <p:nvSpPr>
          <p:cNvPr id="3" name="Content Placeholder 2"/>
          <p:cNvSpPr>
            <a:spLocks noGrp="1"/>
          </p:cNvSpPr>
          <p:nvPr>
            <p:ph idx="1"/>
          </p:nvPr>
        </p:nvSpPr>
        <p:spPr>
          <a:xfrm>
            <a:off x="428648" y="609600"/>
            <a:ext cx="8287200" cy="350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2608618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4120234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037387"/>
            <a:ext cx="9144000" cy="5085388"/>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3049275"/>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495324"/>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290124"/>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0000" y="430264"/>
            <a:ext cx="2604370" cy="432000"/>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435001" y="3693675"/>
            <a:ext cx="1275998" cy="1285200"/>
          </a:xfrm>
          <a:prstGeom prst="rect">
            <a:avLst/>
          </a:prstGeom>
        </p:spPr>
      </p:pic>
    </p:spTree>
    <p:extLst>
      <p:ext uri="{BB962C8B-B14F-4D97-AF65-F5344CB8AC3E}">
        <p14:creationId xmlns:p14="http://schemas.microsoft.com/office/powerpoint/2010/main" val="2235189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06414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4178493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4105454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4291076955"/>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45706960"/>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2">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549344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Amundi Alternative and Real Assets - Document for Professional Investors Only</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4273991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619478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a:off x="-1" y="399411"/>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12" name="Rectangle 11">
            <a:extLst>
              <a:ext uri="{FF2B5EF4-FFF2-40B4-BE49-F238E27FC236}">
                <a16:creationId xmlns:a16="http://schemas.microsoft.com/office/drawing/2014/main" id="{FA23ABA0-B21E-4676-9CDD-21ECFA8147B6}"/>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a:extLst>
              <a:ext uri="{FF2B5EF4-FFF2-40B4-BE49-F238E27FC236}">
                <a16:creationId xmlns:a16="http://schemas.microsoft.com/office/drawing/2014/main" id="{03ED0A9E-104D-4641-8CDC-03EF6E32A162}"/>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89507065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2521629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63"/>
            <a:ext cx="9144000" cy="5156200"/>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2785500"/>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231549"/>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026349"/>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2" name="Image 18">
            <a:extLst>
              <a:ext uri="{FF2B5EF4-FFF2-40B4-BE49-F238E27FC236}">
                <a16:creationId xmlns:a16="http://schemas.microsoft.com/office/drawing/2014/main" id="{9CDDC850-5BA0-7F47-8A58-018A8A9BC8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8" name="Imag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3371" y="257920"/>
            <a:ext cx="1746615" cy="770400"/>
          </a:xfrm>
          <a:prstGeom prst="rect">
            <a:avLst/>
          </a:prstGeom>
        </p:spPr>
      </p:pic>
    </p:spTree>
    <p:extLst>
      <p:ext uri="{BB962C8B-B14F-4D97-AF65-F5344CB8AC3E}">
        <p14:creationId xmlns:p14="http://schemas.microsoft.com/office/powerpoint/2010/main" val="3062130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16779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855586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1377473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2130362829"/>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1916387700"/>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3">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1948596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Amundi Alternative and Real Assets - Document for Professional Investors Only</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2982109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1779262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a:off x="-1" y="419647"/>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8" name="Rectangle 7">
            <a:extLst>
              <a:ext uri="{FF2B5EF4-FFF2-40B4-BE49-F238E27FC236}">
                <a16:creationId xmlns:a16="http://schemas.microsoft.com/office/drawing/2014/main" id="{17CC7ABF-D1B6-4F32-89AE-5B837409AE9E}"/>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0">
            <a:extLst>
              <a:ext uri="{FF2B5EF4-FFF2-40B4-BE49-F238E27FC236}">
                <a16:creationId xmlns:a16="http://schemas.microsoft.com/office/drawing/2014/main" id="{EDA5E741-9064-4C18-BA91-DF4CC027CBA5}"/>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16799640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4991" y="4746595"/>
            <a:ext cx="1219589" cy="319277"/>
          </a:xfrm>
          <a:prstGeom prst="rect">
            <a:avLst/>
          </a:prstGeom>
        </p:spPr>
      </p:pic>
    </p:spTree>
    <p:extLst>
      <p:ext uri="{BB962C8B-B14F-4D97-AF65-F5344CB8AC3E}">
        <p14:creationId xmlns:p14="http://schemas.microsoft.com/office/powerpoint/2010/main" val="92801984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1951335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63"/>
            <a:ext cx="9144000" cy="5156200"/>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2785500"/>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231549"/>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026349"/>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2" name="Image 18">
            <a:extLst>
              <a:ext uri="{FF2B5EF4-FFF2-40B4-BE49-F238E27FC236}">
                <a16:creationId xmlns:a16="http://schemas.microsoft.com/office/drawing/2014/main" id="{9CDDC850-5BA0-7F47-8A58-018A8A9BC8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8" name="Imag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3371" y="257920"/>
            <a:ext cx="1746615" cy="770400"/>
          </a:xfrm>
          <a:prstGeom prst="rect">
            <a:avLst/>
          </a:prstGeom>
        </p:spPr>
      </p:pic>
    </p:spTree>
    <p:extLst>
      <p:ext uri="{BB962C8B-B14F-4D97-AF65-F5344CB8AC3E}">
        <p14:creationId xmlns:p14="http://schemas.microsoft.com/office/powerpoint/2010/main" val="4135891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33709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3517151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3529022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4227740285"/>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4">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2971025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en-US"/>
              <a:t>Amundi Real Assets -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3053339442"/>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Amundi Real Assets - For professional Investors Only</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3778325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en-US"/>
              <a:t>Amundi Real Assets -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2974179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Real Assets - For professional Investors Only</a:t>
            </a:r>
            <a:endParaRPr lang="fr-F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3" name="Rectangle 2">
            <a:extLst>
              <a:ext uri="{FF2B5EF4-FFF2-40B4-BE49-F238E27FC236}">
                <a16:creationId xmlns:a16="http://schemas.microsoft.com/office/drawing/2014/main" id="{8DCC93C5-5ACF-4F04-9045-3303458F99EC}"/>
              </a:ext>
            </a:extLst>
          </p:cNvPr>
          <p:cNvSpPr/>
          <p:nvPr userDrawn="1"/>
        </p:nvSpPr>
        <p:spPr>
          <a:xfrm>
            <a:off x="373351" y="4603805"/>
            <a:ext cx="470098" cy="166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55B2B7A-1C86-4DAB-BC97-39E332D7E90E}"/>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a:extLst>
              <a:ext uri="{FF2B5EF4-FFF2-40B4-BE49-F238E27FC236}">
                <a16:creationId xmlns:a16="http://schemas.microsoft.com/office/drawing/2014/main" id="{88F6D2D4-7E21-479A-8F6C-B0429FA8C190}"/>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368770925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368556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63"/>
            <a:ext cx="9144000" cy="5156200"/>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2785500"/>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231549"/>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026349"/>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2" name="Image 18">
            <a:extLst>
              <a:ext uri="{FF2B5EF4-FFF2-40B4-BE49-F238E27FC236}">
                <a16:creationId xmlns:a16="http://schemas.microsoft.com/office/drawing/2014/main" id="{9CDDC850-5BA0-7F47-8A58-018A8A9BC8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8" name="Imag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3371" y="257920"/>
            <a:ext cx="1746615" cy="770400"/>
          </a:xfrm>
          <a:prstGeom prst="rect">
            <a:avLst/>
          </a:prstGeom>
        </p:spPr>
      </p:pic>
    </p:spTree>
    <p:extLst>
      <p:ext uri="{BB962C8B-B14F-4D97-AF65-F5344CB8AC3E}">
        <p14:creationId xmlns:p14="http://schemas.microsoft.com/office/powerpoint/2010/main" val="4237857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98912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09039921"/>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3477265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584151674"/>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et contenu">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96517722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en-US"/>
              <a:t>Amundi Real Assets -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2466929676"/>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Amundi Real Assets - For professional Investors Only</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1026177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en-US"/>
              <a:t>Amundi Real Assets -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2580251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Real Assets - For professional Investors Only</a:t>
            </a:r>
            <a:endParaRPr lang="fr-F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a:off x="-1" y="419647"/>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2" name="Rectangle 1">
            <a:extLst>
              <a:ext uri="{FF2B5EF4-FFF2-40B4-BE49-F238E27FC236}">
                <a16:creationId xmlns:a16="http://schemas.microsoft.com/office/drawing/2014/main" id="{391258B7-FF9C-4E24-B27A-BB84E746E9A8}"/>
              </a:ext>
            </a:extLst>
          </p:cNvPr>
          <p:cNvSpPr/>
          <p:nvPr userDrawn="1"/>
        </p:nvSpPr>
        <p:spPr>
          <a:xfrm>
            <a:off x="341906" y="4619708"/>
            <a:ext cx="524786" cy="150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5F9E883-0CB1-4FBF-9161-233802DB6798}"/>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0">
            <a:extLst>
              <a:ext uri="{FF2B5EF4-FFF2-40B4-BE49-F238E27FC236}">
                <a16:creationId xmlns:a16="http://schemas.microsoft.com/office/drawing/2014/main" id="{80E5954B-0BC7-4719-B99D-DDFA03F4AAE7}"/>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57369337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Real Assets -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4991" y="4746595"/>
            <a:ext cx="1219589" cy="319277"/>
          </a:xfrm>
          <a:prstGeom prst="rect">
            <a:avLst/>
          </a:prstGeom>
        </p:spPr>
      </p:pic>
    </p:spTree>
    <p:extLst>
      <p:ext uri="{BB962C8B-B14F-4D97-AF65-F5344CB8AC3E}">
        <p14:creationId xmlns:p14="http://schemas.microsoft.com/office/powerpoint/2010/main" val="604346609"/>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Couverture sans photo">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
        <p:nvSpPr>
          <p:cNvPr id="14" name="Rectangle 13"/>
          <p:cNvSpPr/>
          <p:nvPr/>
        </p:nvSpPr>
        <p:spPr>
          <a:xfrm>
            <a:off x="0" y="2916000"/>
            <a:ext cx="9144000" cy="18225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9" name="Rectangle 8"/>
          <p:cNvSpPr/>
          <p:nvPr/>
        </p:nvSpPr>
        <p:spPr>
          <a:xfrm>
            <a:off x="862925" y="21532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0" name="Rectangle 9"/>
          <p:cNvSpPr/>
          <p:nvPr/>
        </p:nvSpPr>
        <p:spPr>
          <a:xfrm>
            <a:off x="0" y="2316600"/>
            <a:ext cx="9144000" cy="1188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0" y="2467800"/>
            <a:ext cx="9144000" cy="118800"/>
          </a:xfrm>
          <a:prstGeom prst="rect">
            <a:avLst/>
          </a:prstGeom>
          <a:solidFill>
            <a:srgbClr val="2C8AAF"/>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2" name="Rectangle 11"/>
          <p:cNvSpPr/>
          <p:nvPr/>
        </p:nvSpPr>
        <p:spPr>
          <a:xfrm>
            <a:off x="0" y="2616300"/>
            <a:ext cx="9144000" cy="118800"/>
          </a:xfrm>
          <a:prstGeom prst="rect">
            <a:avLst/>
          </a:prstGeom>
          <a:solidFill>
            <a:srgbClr val="1A6A8E"/>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3" name="Rectangle 12"/>
          <p:cNvSpPr/>
          <p:nvPr/>
        </p:nvSpPr>
        <p:spPr>
          <a:xfrm>
            <a:off x="0" y="2767500"/>
            <a:ext cx="9144000" cy="118800"/>
          </a:xfrm>
          <a:prstGeom prst="rect">
            <a:avLst/>
          </a:prstGeom>
          <a:solidFill>
            <a:srgbClr val="134E7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2" name="Rectangle 21"/>
          <p:cNvSpPr/>
          <p:nvPr/>
        </p:nvSpPr>
        <p:spPr>
          <a:xfrm>
            <a:off x="862925" y="48743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Tree>
    <p:extLst>
      <p:ext uri="{BB962C8B-B14F-4D97-AF65-F5344CB8AC3E}">
        <p14:creationId xmlns:p14="http://schemas.microsoft.com/office/powerpoint/2010/main" val="1852087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1">
    <p:spTree>
      <p:nvGrpSpPr>
        <p:cNvPr id="1" name=""/>
        <p:cNvGrpSpPr/>
        <p:nvPr/>
      </p:nvGrpSpPr>
      <p:grpSpPr>
        <a:xfrm>
          <a:off x="0" y="0"/>
          <a:ext cx="0" cy="0"/>
          <a:chOff x="0" y="0"/>
          <a:chExt cx="0" cy="0"/>
        </a:xfrm>
      </p:grpSpPr>
      <p:pic>
        <p:nvPicPr>
          <p:cNvPr id="17" name="Imag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2" name="Rectangle 11"/>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8" name="Imag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3598979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2">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2705400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3">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2968559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4">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308429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1465975862"/>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re et contenu">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387722209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1551553653"/>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a:t>Modifier les styles du texte du masque</a:t>
            </a:r>
          </a:p>
        </p:txBody>
      </p:sp>
      <p:sp>
        <p:nvSpPr>
          <p:cNvPr id="13" name="Rectangle 12"/>
          <p:cNvSpPr/>
          <p:nvPr/>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a:t>Modifiez le style du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a:t>Modifier les styles du texte du masque</a:t>
            </a:r>
          </a:p>
        </p:txBody>
      </p:sp>
      <p:cxnSp>
        <p:nvCxnSpPr>
          <p:cNvPr id="17" name="Connecteur droit 16"/>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cxnSp>
        <p:nvCxnSpPr>
          <p:cNvPr id="19" name="Connecteur droit 18"/>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66393290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eux contenu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599899"/>
            <a:ext cx="8063999" cy="291600"/>
          </a:xfrm>
        </p:spPr>
        <p:txBody>
          <a:bodyPr/>
          <a:lstStyle/>
          <a:p>
            <a:r>
              <a:rPr lang="fr-FR"/>
              <a:t>Modifiez le style du titre</a:t>
            </a:r>
            <a:endParaRPr lang="en-US" dirty="0"/>
          </a:p>
        </p:txBody>
      </p:sp>
      <p:sp>
        <p:nvSpPr>
          <p:cNvPr id="3" name="Content Placeholder 2"/>
          <p:cNvSpPr>
            <a:spLocks noGrp="1"/>
          </p:cNvSpPr>
          <p:nvPr>
            <p:ph sz="half" idx="1"/>
          </p:nvPr>
        </p:nvSpPr>
        <p:spPr>
          <a:xfrm>
            <a:off x="540000" y="1369220"/>
            <a:ext cx="3974851"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20"/>
            <a:ext cx="3974848"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7" name="Slide Number Placeholder 6"/>
          <p:cNvSpPr>
            <a:spLocks noGrp="1"/>
          </p:cNvSpPr>
          <p:nvPr>
            <p:ph type="sldNum" sz="quarter" idx="12"/>
          </p:nvPr>
        </p:nvSpPr>
        <p:spPr/>
        <p:txBody>
          <a:bodyPr/>
          <a:lstStyle/>
          <a:p>
            <a:fld id="{2B1C6FFC-D040-034F-8B69-20295064E64D}" type="slidenum">
              <a:rPr lang="fr-FR" smtClean="0"/>
              <a:pPr/>
              <a:t>‹#›</a:t>
            </a:fld>
            <a:endParaRPr lang="fr-FR" dirty="0"/>
          </a:p>
        </p:txBody>
      </p:sp>
      <p:sp>
        <p:nvSpPr>
          <p:cNvPr id="9" name="Espace réservé du texte 8"/>
          <p:cNvSpPr>
            <a:spLocks noGrp="1"/>
          </p:cNvSpPr>
          <p:nvPr>
            <p:ph type="body" sz="quarter" idx="13"/>
          </p:nvPr>
        </p:nvSpPr>
        <p:spPr>
          <a:xfrm>
            <a:off x="539751" y="891499"/>
            <a:ext cx="8064500" cy="229500"/>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2846772001"/>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isclaimer">
    <p:bg>
      <p:bgRef idx="1001">
        <a:schemeClr val="bg1"/>
      </p:bgRef>
    </p:bg>
    <p:spTree>
      <p:nvGrpSpPr>
        <p:cNvPr id="1" name=""/>
        <p:cNvGrpSpPr/>
        <p:nvPr/>
      </p:nvGrpSpPr>
      <p:grpSpPr>
        <a:xfrm>
          <a:off x="0" y="0"/>
          <a:ext cx="0" cy="0"/>
          <a:chOff x="0" y="0"/>
          <a:chExt cx="0" cy="0"/>
        </a:xfrm>
      </p:grpSpPr>
      <p:sp>
        <p:nvSpPr>
          <p:cNvPr id="8" name="Rectangle 7"/>
          <p:cNvSpPr/>
          <p:nvPr/>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a:t>Modifier les styles du texte du masque</a:t>
            </a:r>
          </a:p>
          <a:p>
            <a:pPr lvl="1"/>
            <a:r>
              <a:rPr lang="fr-FR"/>
              <a:t>Deuxième niveau</a:t>
            </a:r>
          </a:p>
        </p:txBody>
      </p:sp>
      <p:cxnSp>
        <p:nvCxnSpPr>
          <p:cNvPr id="10" name="Connecteur droit 9"/>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1" name="Image 10"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cxnSp>
        <p:nvCxnSpPr>
          <p:cNvPr id="12" name="Connecteur droit 11"/>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695845091"/>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Chapter">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1" y="1273934"/>
            <a:ext cx="7772089" cy="1084983"/>
          </a:xfrm>
        </p:spPr>
        <p:txBody>
          <a:bodyPr>
            <a:noAutofit/>
          </a:bodyPr>
          <a:lstStyle>
            <a:lvl1pPr marL="0" indent="0">
              <a:buNone/>
              <a:defRPr sz="6675">
                <a:solidFill>
                  <a:srgbClr val="00B4E0"/>
                </a:solidFill>
              </a:defRPr>
            </a:lvl1pPr>
          </a:lstStyle>
          <a:p>
            <a:pPr lvl="0"/>
            <a:r>
              <a:rPr lang="fr-FR"/>
              <a:t>Cliquez pour modifier les styles du texte du masque</a:t>
            </a:r>
          </a:p>
        </p:txBody>
      </p:sp>
      <p:sp>
        <p:nvSpPr>
          <p:cNvPr id="2" name="Title 1"/>
          <p:cNvSpPr>
            <a:spLocks noGrp="1"/>
          </p:cNvSpPr>
          <p:nvPr>
            <p:ph type="title"/>
          </p:nvPr>
        </p:nvSpPr>
        <p:spPr>
          <a:xfrm>
            <a:off x="900001" y="2602940"/>
            <a:ext cx="7772089" cy="376743"/>
          </a:xfrm>
        </p:spPr>
        <p:txBody>
          <a:bodyPr anchor="t" anchorCtr="0">
            <a:noAutofit/>
          </a:bodyPr>
          <a:lstStyle>
            <a:lvl1pPr>
              <a:defRPr sz="2475" b="0"/>
            </a:lvl1pPr>
          </a:lstStyle>
          <a:p>
            <a:r>
              <a:rPr lang="fr-FR" dirty="0"/>
              <a:t>Modifiez le style du titre</a:t>
            </a:r>
            <a:endParaRPr lang="en-US" dirty="0"/>
          </a:p>
        </p:txBody>
      </p:sp>
      <p:sp>
        <p:nvSpPr>
          <p:cNvPr id="3" name="Text Placeholder 2"/>
          <p:cNvSpPr>
            <a:spLocks noGrp="1"/>
          </p:cNvSpPr>
          <p:nvPr>
            <p:ph type="body" idx="1"/>
          </p:nvPr>
        </p:nvSpPr>
        <p:spPr>
          <a:xfrm>
            <a:off x="913066" y="2979683"/>
            <a:ext cx="7772089" cy="999141"/>
          </a:xfrm>
        </p:spPr>
        <p:txBody>
          <a:bodyPr>
            <a:normAutofit/>
          </a:bodyPr>
          <a:lstStyle>
            <a:lvl1pPr marL="0" indent="0">
              <a:buNone/>
              <a:defRPr sz="1875" spc="60" baseline="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50" indent="0">
              <a:buNone/>
              <a:defRPr sz="1200">
                <a:solidFill>
                  <a:schemeClr val="tx1">
                    <a:tint val="75000"/>
                  </a:schemeClr>
                </a:solidFill>
              </a:defRPr>
            </a:lvl4pPr>
            <a:lvl5pPr marL="1371533" indent="0">
              <a:buNone/>
              <a:defRPr sz="1200">
                <a:solidFill>
                  <a:schemeClr val="tx1">
                    <a:tint val="75000"/>
                  </a:schemeClr>
                </a:solidFill>
              </a:defRPr>
            </a:lvl5pPr>
            <a:lvl6pPr marL="1714416" indent="0">
              <a:buNone/>
              <a:defRPr sz="1200">
                <a:solidFill>
                  <a:schemeClr val="tx1">
                    <a:tint val="75000"/>
                  </a:schemeClr>
                </a:solidFill>
              </a:defRPr>
            </a:lvl6pPr>
            <a:lvl7pPr marL="2057298" indent="0">
              <a:buNone/>
              <a:defRPr sz="1200">
                <a:solidFill>
                  <a:schemeClr val="tx1">
                    <a:tint val="75000"/>
                  </a:schemeClr>
                </a:solidFill>
              </a:defRPr>
            </a:lvl7pPr>
            <a:lvl8pPr marL="2400182" indent="0">
              <a:buNone/>
              <a:defRPr sz="1200">
                <a:solidFill>
                  <a:schemeClr val="tx1">
                    <a:tint val="75000"/>
                  </a:schemeClr>
                </a:solidFill>
              </a:defRPr>
            </a:lvl8pPr>
            <a:lvl9pPr marL="2743065" indent="0">
              <a:buNone/>
              <a:defRPr sz="12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p>
            <a:r>
              <a:rPr lang="fr-FR"/>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15" name="Espace réservé du texte 14"/>
          <p:cNvSpPr>
            <a:spLocks noGrp="1"/>
          </p:cNvSpPr>
          <p:nvPr>
            <p:ph type="body" sz="quarter" idx="14"/>
          </p:nvPr>
        </p:nvSpPr>
        <p:spPr>
          <a:xfrm>
            <a:off x="900001" y="4021666"/>
            <a:ext cx="7772089" cy="218870"/>
          </a:xfrm>
        </p:spPr>
        <p:txBody>
          <a:bodyPr>
            <a:normAutofit/>
          </a:bodyPr>
          <a:lstStyle>
            <a:lvl1pPr marL="0" indent="0">
              <a:buNone/>
              <a:defRPr sz="900" spc="38" baseline="0">
                <a:solidFill>
                  <a:schemeClr val="tx1"/>
                </a:solidFill>
              </a:defRPr>
            </a:lvl1pPr>
          </a:lstStyle>
          <a:p>
            <a:pPr lvl="0"/>
            <a:r>
              <a:rPr lang="fr-FR"/>
              <a:t>Cliquez pour modifier les styles du texte du masque</a:t>
            </a:r>
          </a:p>
        </p:txBody>
      </p:sp>
      <p:pic>
        <p:nvPicPr>
          <p:cNvPr id="14" name="Image 13">
            <a:extLst>
              <a:ext uri="{FF2B5EF4-FFF2-40B4-BE49-F238E27FC236}">
                <a16:creationId xmlns:a16="http://schemas.microsoft.com/office/drawing/2014/main" id="{9F10D01F-80D3-AC4C-895B-CE970C63C3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02676" y="4719711"/>
            <a:ext cx="1701323" cy="208799"/>
          </a:xfrm>
          <a:prstGeom prst="rect">
            <a:avLst/>
          </a:prstGeom>
        </p:spPr>
      </p:pic>
      <p:cxnSp>
        <p:nvCxnSpPr>
          <p:cNvPr id="9"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879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1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5" name="Slide Number Placeholder 4"/>
          <p:cNvSpPr>
            <a:spLocks noGrp="1"/>
          </p:cNvSpPr>
          <p:nvPr>
            <p:ph type="sldNum" sz="quarter" idx="12"/>
          </p:nvPr>
        </p:nvSpPr>
        <p:spPr/>
        <p:txBody>
          <a:bodyPr/>
          <a:lstStyle/>
          <a:p>
            <a:fld id="{2B1C6FFC-D040-034F-8B69-20295064E64D}" type="slidenum">
              <a:rPr lang="fr-FR" smtClean="0"/>
              <a:pPr/>
              <a:t>‹#›</a:t>
            </a:fld>
            <a:endParaRPr lang="fr-FR" dirty="0"/>
          </a:p>
        </p:txBody>
      </p:sp>
    </p:spTree>
    <p:extLst>
      <p:ext uri="{BB962C8B-B14F-4D97-AF65-F5344CB8AC3E}">
        <p14:creationId xmlns:p14="http://schemas.microsoft.com/office/powerpoint/2010/main" val="954709439"/>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Cliquez et modifiez le titre</a:t>
            </a:r>
            <a:endParaRPr lang="en-US" dirty="0"/>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2615479161"/>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855192814"/>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53559941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a:t>Modifier les styles du texte du masque</a:t>
            </a:r>
          </a:p>
        </p:txBody>
      </p:sp>
      <p:sp>
        <p:nvSpPr>
          <p:cNvPr id="13" name="Rectangle 12"/>
          <p:cNvSpPr/>
          <p:nvPr/>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a:t>Modifiez le style du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a:t>Modifier les styles du texte du masque</a:t>
            </a:r>
          </a:p>
        </p:txBody>
      </p:sp>
      <p:cxnSp>
        <p:nvCxnSpPr>
          <p:cNvPr id="17" name="Connecteur droit 16"/>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cxnSp>
        <p:nvCxnSpPr>
          <p:cNvPr id="19" name="Connecteur droit 18"/>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310400393"/>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325320240"/>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dirty="0"/>
          </a:p>
        </p:txBody>
      </p:sp>
      <p:sp>
        <p:nvSpPr>
          <p:cNvPr id="3" name="Footer Placeholder 2"/>
          <p:cNvSpPr>
            <a:spLocks noGrp="1"/>
          </p:cNvSpPr>
          <p:nvPr>
            <p:ph type="ftr" sz="quarter" idx="11"/>
          </p:nvPr>
        </p:nvSpPr>
        <p:spPr/>
        <p:txBody>
          <a:bodyPr/>
          <a:lstStyle/>
          <a:p>
            <a:r>
              <a:rPr lang="fr-FR"/>
              <a:t>Amundi Infrastructure DF  I - Marketing Communication | Document for Professional Investors only</a:t>
            </a:r>
            <a:endParaRPr lang="fr-FR" dirty="0"/>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7BE53282-C853-4F39-B726-48FE6F947B76}" type="slidenum">
              <a:rPr lang="fr-FR" smtClean="0"/>
              <a:t>‹#›</a:t>
            </a:fld>
            <a:endParaRPr lang="fr-FR"/>
          </a:p>
        </p:txBody>
      </p:sp>
    </p:spTree>
    <p:extLst>
      <p:ext uri="{BB962C8B-B14F-4D97-AF65-F5344CB8AC3E}">
        <p14:creationId xmlns:p14="http://schemas.microsoft.com/office/powerpoint/2010/main" val="3469272701"/>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and-content">
    <p:bg>
      <p:bgPr>
        <a:solidFill>
          <a:schemeClr val="tx1"/>
        </a:solidFill>
        <a:effectLst/>
      </p:bgPr>
    </p:bg>
    <p:spTree>
      <p:nvGrpSpPr>
        <p:cNvPr id="1" name=""/>
        <p:cNvGrpSpPr/>
        <p:nvPr/>
      </p:nvGrpSpPr>
      <p:grpSpPr>
        <a:xfrm>
          <a:off x="0" y="0"/>
          <a:ext cx="0" cy="0"/>
          <a:chOff x="0" y="0"/>
          <a:chExt cx="0" cy="0"/>
        </a:xfrm>
      </p:grpSpPr>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92100" y="20241"/>
            <a:ext cx="5482828" cy="388144"/>
          </a:xfrm>
          <a:noFill/>
        </p:spPr>
        <p:txBody>
          <a:bodyPr vert="horz" lIns="0" tIns="0" rIns="0" bIns="0" rtlCol="0" anchor="ctr" anchorCtr="0">
            <a:noAutofit/>
          </a:bodyPr>
          <a:lstStyle>
            <a:lvl1pPr>
              <a:defRPr>
                <a:solidFill>
                  <a:schemeClr val="bg1"/>
                </a:solidFill>
              </a:defRPr>
            </a:lvl1pPr>
          </a:lstStyle>
          <a:p>
            <a:endParaRPr lang="fr-FR" sz="1050" b="0" dirty="0"/>
          </a:p>
        </p:txBody>
      </p:sp>
      <p:pic>
        <p:nvPicPr>
          <p:cNvPr id="8"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2390" y="4769755"/>
            <a:ext cx="1205129" cy="315491"/>
          </a:xfrm>
          <a:prstGeom prst="rect">
            <a:avLst/>
          </a:prstGeom>
        </p:spPr>
      </p:pic>
      <p:sp>
        <p:nvSpPr>
          <p:cNvPr id="9" name="Footer Placeholder 4"/>
          <p:cNvSpPr>
            <a:spLocks noGrp="1"/>
          </p:cNvSpPr>
          <p:nvPr>
            <p:ph type="ftr" sz="quarter" idx="11"/>
          </p:nvPr>
        </p:nvSpPr>
        <p:spPr>
          <a:xfrm>
            <a:off x="796720" y="4860000"/>
            <a:ext cx="5212196" cy="135000"/>
          </a:xfrm>
        </p:spPr>
        <p:txBody>
          <a:bodyPr/>
          <a:lstStyle>
            <a:lvl1pPr>
              <a:defRPr>
                <a:solidFill>
                  <a:schemeClr val="bg1"/>
                </a:solidFill>
              </a:defRPr>
            </a:lvl1pPr>
          </a:lstStyle>
          <a:p>
            <a:r>
              <a:rPr lang="fr-FR"/>
              <a:t>Amundi Infrastructure DF  I - Marketing Communication | Document for Professional Investors only</a:t>
            </a:r>
            <a:endParaRPr lang="fr-FR" dirty="0"/>
          </a:p>
        </p:txBody>
      </p:sp>
      <p:sp>
        <p:nvSpPr>
          <p:cNvPr id="10" name="Slide Number Placeholder 5"/>
          <p:cNvSpPr>
            <a:spLocks noGrp="1"/>
          </p:cNvSpPr>
          <p:nvPr>
            <p:ph type="sldNum" sz="quarter" idx="12"/>
          </p:nvPr>
        </p:nvSpPr>
        <p:spPr>
          <a:xfrm>
            <a:off x="540000" y="4860000"/>
            <a:ext cx="180000" cy="135000"/>
          </a:xfrm>
        </p:spPr>
        <p:txBody>
          <a:bodyPr/>
          <a:lstStyle>
            <a:lvl1pPr>
              <a:defRPr>
                <a:solidFill>
                  <a:schemeClr val="bg1"/>
                </a:solidFill>
              </a:defRPr>
            </a:lvl1pPr>
          </a:lstStyle>
          <a:p>
            <a:fld id="{0AD952E5-C772-624B-8D8A-666D3A0C2979}" type="slidenum">
              <a:rPr lang="fr-FR" smtClean="0"/>
              <a:pPr/>
              <a:t>‹#›</a:t>
            </a:fld>
            <a:endParaRPr lang="fr-FR"/>
          </a:p>
        </p:txBody>
      </p:sp>
      <p:cxnSp>
        <p:nvCxnSpPr>
          <p:cNvPr id="11" name="Connecteur droit 8"/>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9"/>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16457"/>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2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631280"/>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251586"/>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221994"/>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9"/>
            <a:ext cx="8287200" cy="228362"/>
          </a:xfrm>
        </p:spPr>
        <p:txBody>
          <a:bodyPr>
            <a:normAutofit/>
          </a:bodyPr>
          <a:lstStyle>
            <a:lvl1pPr marL="0" indent="0">
              <a:buNone/>
              <a:defRPr sz="1400">
                <a:solidFill>
                  <a:srgbClr val="0073A3"/>
                </a:solidFill>
              </a:defRPr>
            </a:lvl1pPr>
          </a:lstStyle>
          <a:p>
            <a:pPr lvl="0"/>
            <a:r>
              <a:rPr lang="en-US"/>
              <a:t>Edit Master text styles</a:t>
            </a:r>
          </a:p>
        </p:txBody>
      </p:sp>
      <p:cxnSp>
        <p:nvCxnSpPr>
          <p:cNvPr id="9" name="Straight Connector 8"/>
          <p:cNvCxnSpPr/>
          <p:nvPr userDrawn="1"/>
        </p:nvCxnSpPr>
        <p:spPr>
          <a:xfrm>
            <a:off x="428399" y="4683317"/>
            <a:ext cx="35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0C4AB3-A62D-445F-B9CB-7FEB14E3EC69}"/>
              </a:ext>
            </a:extLst>
          </p:cNvPr>
          <p:cNvCxnSpPr/>
          <p:nvPr userDrawn="1"/>
        </p:nvCxnSpPr>
        <p:spPr>
          <a:xfrm>
            <a:off x="0" y="417395"/>
            <a:ext cx="91440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B4B8CFB-ED43-4696-A82A-9936CF336236}"/>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a:extLst>
              <a:ext uri="{FF2B5EF4-FFF2-40B4-BE49-F238E27FC236}">
                <a16:creationId xmlns:a16="http://schemas.microsoft.com/office/drawing/2014/main" id="{A89F3A71-C1D8-4864-A3E1-F176BF595826}"/>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528121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ver -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E412F-7C52-ABA4-AECB-9CEE69875A26}"/>
              </a:ext>
            </a:extLst>
          </p:cNvPr>
          <p:cNvGrpSpPr/>
          <p:nvPr userDrawn="1"/>
        </p:nvGrpSpPr>
        <p:grpSpPr>
          <a:xfrm>
            <a:off x="760167" y="284400"/>
            <a:ext cx="7606294" cy="4859101"/>
            <a:chOff x="760167" y="284400"/>
            <a:chExt cx="7606294" cy="4859101"/>
          </a:xfrm>
        </p:grpSpPr>
        <p:sp>
          <p:nvSpPr>
            <p:cNvPr id="7" name="Forme libre 20">
              <a:extLst>
                <a:ext uri="{FF2B5EF4-FFF2-40B4-BE49-F238E27FC236}">
                  <a16:creationId xmlns:a16="http://schemas.microsoft.com/office/drawing/2014/main" id="{00F21908-134A-AFA3-690A-ACD18870945A}"/>
                </a:ext>
              </a:extLst>
            </p:cNvPr>
            <p:cNvSpPr/>
            <p:nvPr userDrawn="1"/>
          </p:nvSpPr>
          <p:spPr>
            <a:xfrm>
              <a:off x="828810" y="760377"/>
              <a:ext cx="597583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sp>
          <p:nvSpPr>
            <p:cNvPr id="8" name="Forme libre 21">
              <a:extLst>
                <a:ext uri="{FF2B5EF4-FFF2-40B4-BE49-F238E27FC236}">
                  <a16:creationId xmlns:a16="http://schemas.microsoft.com/office/drawing/2014/main" id="{F567D962-B76C-E9B7-E3BE-E6D55F0779DC}"/>
                </a:ext>
              </a:extLst>
            </p:cNvPr>
            <p:cNvSpPr/>
            <p:nvPr userDrawn="1"/>
          </p:nvSpPr>
          <p:spPr>
            <a:xfrm rot="16200000">
              <a:off x="-1383079" y="2903623"/>
              <a:ext cx="4383124"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pic>
          <p:nvPicPr>
            <p:cNvPr id="9" name="Graphic 8">
              <a:extLst>
                <a:ext uri="{FF2B5EF4-FFF2-40B4-BE49-F238E27FC236}">
                  <a16:creationId xmlns:a16="http://schemas.microsoft.com/office/drawing/2014/main" id="{E10B7F8D-7CD6-3612-A424-67251D4CF3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22861" y="284400"/>
              <a:ext cx="1443600" cy="782456"/>
            </a:xfrm>
            <a:prstGeom prst="rect">
              <a:avLst/>
            </a:prstGeom>
          </p:spPr>
        </p:pic>
      </p:grpSp>
      <p:sp>
        <p:nvSpPr>
          <p:cNvPr id="2" name="Title 1"/>
          <p:cNvSpPr>
            <a:spLocks noGrp="1"/>
          </p:cNvSpPr>
          <p:nvPr userDrawn="1">
            <p:ph type="ctrTitle" hasCustomPrompt="1"/>
          </p:nvPr>
        </p:nvSpPr>
        <p:spPr>
          <a:xfrm>
            <a:off x="1285199" y="2358221"/>
            <a:ext cx="5975835" cy="724826"/>
          </a:xfrm>
        </p:spPr>
        <p:txBody>
          <a:bodyPr lIns="0" tIns="0" rIns="0" bIns="0" anchor="b" anchorCtr="0">
            <a:normAutofit/>
          </a:bodyPr>
          <a:lstStyle>
            <a:lvl1pPr algn="l">
              <a:lnSpc>
                <a:spcPct val="80000"/>
              </a:lnSpc>
              <a:defRPr sz="2500" b="1" cap="none" baseline="0">
                <a:solidFill>
                  <a:schemeClr val="tx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5200" y="4486634"/>
            <a:ext cx="759483" cy="258165"/>
          </a:xfrm>
        </p:spPr>
        <p:txBody>
          <a:bodyPr anchor="b"/>
          <a:lstStyle>
            <a:lvl1pPr marL="0" indent="0">
              <a:buFontTx/>
              <a:buNone/>
              <a:defRPr sz="700" cap="all" spc="0" baseline="0">
                <a:solidFill>
                  <a:schemeClr val="tx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7F5D046D-6B2D-0B71-A7E2-2EFA36D69C31}"/>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B067CDEC-59BE-22B1-F66D-41C60EF09A95}"/>
              </a:ext>
            </a:extLst>
          </p:cNvPr>
          <p:cNvSpPr>
            <a:spLocks noGrp="1"/>
          </p:cNvSpPr>
          <p:nvPr>
            <p:ph type="body" sz="quarter" idx="38" hasCustomPrompt="1"/>
          </p:nvPr>
        </p:nvSpPr>
        <p:spPr>
          <a:xfrm>
            <a:off x="1285200" y="3270572"/>
            <a:ext cx="5975836" cy="559423"/>
          </a:xfrm>
        </p:spPr>
        <p:txBody>
          <a:bodyPr/>
          <a:lstStyle>
            <a:lvl1pPr marL="0" indent="0">
              <a:buNone/>
              <a:defRPr sz="1300"/>
            </a:lvl1pPr>
          </a:lstStyle>
          <a:p>
            <a:pPr lvl="0"/>
            <a:r>
              <a:rPr lang="en-GB" dirty="0"/>
              <a:t>Subtitle</a:t>
            </a:r>
          </a:p>
        </p:txBody>
      </p:sp>
      <p:sp>
        <p:nvSpPr>
          <p:cNvPr id="10" name="Espace réservé du texte 11">
            <a:extLst>
              <a:ext uri="{FF2B5EF4-FFF2-40B4-BE49-F238E27FC236}">
                <a16:creationId xmlns:a16="http://schemas.microsoft.com/office/drawing/2014/main" id="{23244A68-54C0-175D-C915-BA9EA62A0D7D}"/>
              </a:ext>
            </a:extLst>
          </p:cNvPr>
          <p:cNvSpPr>
            <a:spLocks noGrp="1"/>
          </p:cNvSpPr>
          <p:nvPr>
            <p:ph type="body" sz="quarter" idx="39" hasCustomPrompt="1"/>
          </p:nvPr>
        </p:nvSpPr>
        <p:spPr>
          <a:xfrm>
            <a:off x="2044683" y="4486634"/>
            <a:ext cx="3026141" cy="258165"/>
          </a:xfrm>
        </p:spPr>
        <p:txBody>
          <a:bodyPr anchor="b"/>
          <a:lstStyle>
            <a:lvl1pPr marL="90000" indent="-90000">
              <a:buClr>
                <a:schemeClr val="tx1"/>
              </a:buClr>
              <a:buSzPct val="100000"/>
              <a:buFont typeface="Arial" panose="020B0604020202020204" pitchFamily="34" charset="0"/>
              <a:buChar char="•"/>
              <a:defRPr sz="700" cap="none" spc="0" baseline="0">
                <a:solidFill>
                  <a:schemeClr val="tx1"/>
                </a:solidFill>
              </a:defRPr>
            </a:lvl1pPr>
          </a:lstStyle>
          <a:p>
            <a:pPr lvl="0"/>
            <a:r>
              <a:rPr lang="en-GB" dirty="0"/>
              <a:t>Legal - Disclaimer</a:t>
            </a:r>
          </a:p>
        </p:txBody>
      </p:sp>
    </p:spTree>
    <p:extLst>
      <p:ext uri="{BB962C8B-B14F-4D97-AF65-F5344CB8AC3E}">
        <p14:creationId xmlns:p14="http://schemas.microsoft.com/office/powerpoint/2010/main" val="23077712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ver -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5634408-BEAE-1616-1CC1-55E50C87A83C}"/>
              </a:ext>
            </a:extLst>
          </p:cNvPr>
          <p:cNvGrpSpPr/>
          <p:nvPr userDrawn="1"/>
        </p:nvGrpSpPr>
        <p:grpSpPr>
          <a:xfrm>
            <a:off x="760167" y="284400"/>
            <a:ext cx="8383715" cy="4527332"/>
            <a:chOff x="760167" y="284400"/>
            <a:chExt cx="8383715" cy="4527332"/>
          </a:xfrm>
        </p:grpSpPr>
        <p:sp>
          <p:nvSpPr>
            <p:cNvPr id="7" name="Forme libre 4">
              <a:extLst>
                <a:ext uri="{FF2B5EF4-FFF2-40B4-BE49-F238E27FC236}">
                  <a16:creationId xmlns:a16="http://schemas.microsoft.com/office/drawing/2014/main" id="{6FA08C46-F669-49EF-A734-22CD8B91ACF8}"/>
                </a:ext>
              </a:extLst>
            </p:cNvPr>
            <p:cNvSpPr/>
            <p:nvPr userDrawn="1"/>
          </p:nvSpPr>
          <p:spPr>
            <a:xfrm rot="16200000">
              <a:off x="-1217195" y="2737739"/>
              <a:ext cx="4051355"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sp>
          <p:nvSpPr>
            <p:cNvPr id="8" name="Forme libre 8">
              <a:extLst>
                <a:ext uri="{FF2B5EF4-FFF2-40B4-BE49-F238E27FC236}">
                  <a16:creationId xmlns:a16="http://schemas.microsoft.com/office/drawing/2014/main" id="{A70BDAB3-4026-16E2-7830-D1DD8CEE88E4}"/>
                </a:ext>
              </a:extLst>
            </p:cNvPr>
            <p:cNvSpPr/>
            <p:nvPr userDrawn="1"/>
          </p:nvSpPr>
          <p:spPr>
            <a:xfrm>
              <a:off x="815975" y="760377"/>
              <a:ext cx="5563225"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sp>
          <p:nvSpPr>
            <p:cNvPr id="9" name="Forme libre 9">
              <a:extLst>
                <a:ext uri="{FF2B5EF4-FFF2-40B4-BE49-F238E27FC236}">
                  <a16:creationId xmlns:a16="http://schemas.microsoft.com/office/drawing/2014/main" id="{D02CA096-F4EA-7F20-F7E0-A18B20AA7F6E}"/>
                </a:ext>
              </a:extLst>
            </p:cNvPr>
            <p:cNvSpPr/>
            <p:nvPr userDrawn="1"/>
          </p:nvSpPr>
          <p:spPr>
            <a:xfrm>
              <a:off x="8059928" y="760264"/>
              <a:ext cx="1083954"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fr-FR"/>
            </a:p>
          </p:txBody>
        </p:sp>
        <p:sp>
          <p:nvSpPr>
            <p:cNvPr id="10" name="Forme libre 10">
              <a:extLst>
                <a:ext uri="{FF2B5EF4-FFF2-40B4-BE49-F238E27FC236}">
                  <a16:creationId xmlns:a16="http://schemas.microsoft.com/office/drawing/2014/main" id="{B2706EFE-AE40-BE9A-6E8D-B0E77F9EF307}"/>
                </a:ext>
              </a:extLst>
            </p:cNvPr>
            <p:cNvSpPr/>
            <p:nvPr userDrawn="1"/>
          </p:nvSpPr>
          <p:spPr>
            <a:xfrm>
              <a:off x="815975" y="4715100"/>
              <a:ext cx="832790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pic>
          <p:nvPicPr>
            <p:cNvPr id="11" name="Graphic 10">
              <a:extLst>
                <a:ext uri="{FF2B5EF4-FFF2-40B4-BE49-F238E27FC236}">
                  <a16:creationId xmlns:a16="http://schemas.microsoft.com/office/drawing/2014/main" id="{CB5B3961-AC8A-240F-340D-F98880DCB1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96199" y="284400"/>
              <a:ext cx="1443600" cy="782456"/>
            </a:xfrm>
            <a:prstGeom prst="rect">
              <a:avLst/>
            </a:prstGeom>
          </p:spPr>
        </p:pic>
      </p:grpSp>
      <p:sp>
        <p:nvSpPr>
          <p:cNvPr id="2" name="Title 1"/>
          <p:cNvSpPr>
            <a:spLocks noGrp="1"/>
          </p:cNvSpPr>
          <p:nvPr userDrawn="1">
            <p:ph type="ctrTitle" hasCustomPrompt="1"/>
          </p:nvPr>
        </p:nvSpPr>
        <p:spPr>
          <a:xfrm>
            <a:off x="1285199" y="2358221"/>
            <a:ext cx="5975835" cy="724826"/>
          </a:xfrm>
        </p:spPr>
        <p:txBody>
          <a:bodyPr lIns="0" tIns="0" rIns="0" bIns="0" anchor="b" anchorCtr="0">
            <a:normAutofit/>
          </a:bodyPr>
          <a:lstStyle>
            <a:lvl1pPr algn="l">
              <a:lnSpc>
                <a:spcPct val="80000"/>
              </a:lnSpc>
              <a:defRPr sz="2500" b="1" cap="none" baseline="0">
                <a:solidFill>
                  <a:schemeClr val="tx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5200" y="4045576"/>
            <a:ext cx="759483" cy="258165"/>
          </a:xfrm>
        </p:spPr>
        <p:txBody>
          <a:bodyPr anchor="b"/>
          <a:lstStyle>
            <a:lvl1pPr marL="0" indent="0">
              <a:buFontTx/>
              <a:buNone/>
              <a:defRPr sz="700" cap="all" spc="0" baseline="0">
                <a:solidFill>
                  <a:schemeClr val="tx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13" name="Text Placeholder 10">
            <a:extLst>
              <a:ext uri="{FF2B5EF4-FFF2-40B4-BE49-F238E27FC236}">
                <a16:creationId xmlns:a16="http://schemas.microsoft.com/office/drawing/2014/main" id="{465CDEA6-5CF1-02F6-8E7B-22672395B1A0}"/>
              </a:ext>
            </a:extLst>
          </p:cNvPr>
          <p:cNvSpPr>
            <a:spLocks noGrp="1"/>
          </p:cNvSpPr>
          <p:nvPr>
            <p:ph type="body" sz="quarter" idx="38" hasCustomPrompt="1"/>
          </p:nvPr>
        </p:nvSpPr>
        <p:spPr>
          <a:xfrm>
            <a:off x="1285200" y="3270572"/>
            <a:ext cx="5975836" cy="559423"/>
          </a:xfrm>
        </p:spPr>
        <p:txBody>
          <a:bodyPr/>
          <a:lstStyle>
            <a:lvl1pPr marL="0" indent="0">
              <a:buNone/>
              <a:defRPr sz="1300"/>
            </a:lvl1pPr>
          </a:lstStyle>
          <a:p>
            <a:pPr lvl="0"/>
            <a:r>
              <a:rPr lang="en-GB" dirty="0"/>
              <a:t>Subtitle</a:t>
            </a:r>
          </a:p>
        </p:txBody>
      </p:sp>
      <p:sp>
        <p:nvSpPr>
          <p:cNvPr id="14" name="Espace réservé du texte 11">
            <a:extLst>
              <a:ext uri="{FF2B5EF4-FFF2-40B4-BE49-F238E27FC236}">
                <a16:creationId xmlns:a16="http://schemas.microsoft.com/office/drawing/2014/main" id="{4C550EFC-5D58-9436-1D87-E1A755D8B3B9}"/>
              </a:ext>
            </a:extLst>
          </p:cNvPr>
          <p:cNvSpPr>
            <a:spLocks noGrp="1"/>
          </p:cNvSpPr>
          <p:nvPr>
            <p:ph type="body" sz="quarter" idx="39" hasCustomPrompt="1"/>
          </p:nvPr>
        </p:nvSpPr>
        <p:spPr>
          <a:xfrm>
            <a:off x="2044683" y="4045576"/>
            <a:ext cx="3026141" cy="258165"/>
          </a:xfrm>
        </p:spPr>
        <p:txBody>
          <a:bodyPr anchor="b"/>
          <a:lstStyle>
            <a:lvl1pPr marL="90000" indent="-90000">
              <a:buClr>
                <a:schemeClr val="tx1"/>
              </a:buClr>
              <a:buSzPct val="100000"/>
              <a:buFont typeface="Arial" panose="020B0604020202020204" pitchFamily="34" charset="0"/>
              <a:buChar char="•"/>
              <a:defRPr sz="700" cap="none" spc="0" baseline="0">
                <a:solidFill>
                  <a:schemeClr val="tx1"/>
                </a:solidFill>
              </a:defRPr>
            </a:lvl1pPr>
          </a:lstStyle>
          <a:p>
            <a:pPr lvl="0"/>
            <a:r>
              <a:rPr lang="en-GB" dirty="0"/>
              <a:t>Legal - Disclaimer</a:t>
            </a:r>
          </a:p>
        </p:txBody>
      </p:sp>
    </p:spTree>
    <p:extLst>
      <p:ext uri="{BB962C8B-B14F-4D97-AF65-F5344CB8AC3E}">
        <p14:creationId xmlns:p14="http://schemas.microsoft.com/office/powerpoint/2010/main" val="6905489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ver - 5">
    <p:bg>
      <p:bgPr>
        <a:solidFill>
          <a:schemeClr val="tx1"/>
        </a:solidFill>
        <a:effectLst/>
      </p:bgPr>
    </p:bg>
    <p:spTree>
      <p:nvGrpSpPr>
        <p:cNvPr id="1" name=""/>
        <p:cNvGrpSpPr/>
        <p:nvPr/>
      </p:nvGrpSpPr>
      <p:grpSpPr>
        <a:xfrm>
          <a:off x="0" y="0"/>
          <a:ext cx="0" cy="0"/>
          <a:chOff x="0" y="0"/>
          <a:chExt cx="0" cy="0"/>
        </a:xfrm>
      </p:grpSpPr>
      <p:pic>
        <p:nvPicPr>
          <p:cNvPr id="17" name="Image 4">
            <a:extLst>
              <a:ext uri="{FF2B5EF4-FFF2-40B4-BE49-F238E27FC236}">
                <a16:creationId xmlns:a16="http://schemas.microsoft.com/office/drawing/2014/main" id="{393E9B86-DA5C-4326-905C-C5888CC677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6" name="Rectangle 5">
            <a:extLst>
              <a:ext uri="{FF2B5EF4-FFF2-40B4-BE49-F238E27FC236}">
                <a16:creationId xmlns:a16="http://schemas.microsoft.com/office/drawing/2014/main" id="{C3E0F300-BCCB-4BAC-8399-B43148DF8961}"/>
              </a:ext>
            </a:extLst>
          </p:cNvPr>
          <p:cNvSpPr/>
          <p:nvPr userDrawn="1"/>
        </p:nvSpPr>
        <p:spPr>
          <a:xfrm>
            <a:off x="0" y="0"/>
            <a:ext cx="9143997" cy="5143500"/>
          </a:xfrm>
          <a:prstGeom prst="rect">
            <a:avLst/>
          </a:prstGeom>
          <a:solidFill>
            <a:srgbClr val="001C4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fr-FR" sz="14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spTree>
    <p:extLst>
      <p:ext uri="{BB962C8B-B14F-4D97-AF65-F5344CB8AC3E}">
        <p14:creationId xmlns:p14="http://schemas.microsoft.com/office/powerpoint/2010/main" val="361180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eux contenu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599899"/>
            <a:ext cx="8063999" cy="291600"/>
          </a:xfrm>
        </p:spPr>
        <p:txBody>
          <a:bodyPr/>
          <a:lstStyle/>
          <a:p>
            <a:r>
              <a:rPr lang="fr-FR"/>
              <a:t>Modifiez le style du titre</a:t>
            </a:r>
            <a:endParaRPr lang="en-US" dirty="0"/>
          </a:p>
        </p:txBody>
      </p:sp>
      <p:sp>
        <p:nvSpPr>
          <p:cNvPr id="3" name="Content Placeholder 2"/>
          <p:cNvSpPr>
            <a:spLocks noGrp="1"/>
          </p:cNvSpPr>
          <p:nvPr>
            <p:ph sz="half" idx="1"/>
          </p:nvPr>
        </p:nvSpPr>
        <p:spPr>
          <a:xfrm>
            <a:off x="540000" y="1369220"/>
            <a:ext cx="3974851"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20"/>
            <a:ext cx="3974848"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7" name="Slide Number Placeholder 6"/>
          <p:cNvSpPr>
            <a:spLocks noGrp="1"/>
          </p:cNvSpPr>
          <p:nvPr>
            <p:ph type="sldNum" sz="quarter" idx="12"/>
          </p:nvPr>
        </p:nvSpPr>
        <p:spPr/>
        <p:txBody>
          <a:bodyPr/>
          <a:lstStyle/>
          <a:p>
            <a:fld id="{2B1C6FFC-D040-034F-8B69-20295064E64D}" type="slidenum">
              <a:rPr lang="fr-FR" smtClean="0"/>
              <a:pPr/>
              <a:t>‹#›</a:t>
            </a:fld>
            <a:endParaRPr lang="fr-FR" dirty="0"/>
          </a:p>
        </p:txBody>
      </p:sp>
      <p:sp>
        <p:nvSpPr>
          <p:cNvPr id="9" name="Espace réservé du texte 8"/>
          <p:cNvSpPr>
            <a:spLocks noGrp="1"/>
          </p:cNvSpPr>
          <p:nvPr>
            <p:ph type="body" sz="quarter" idx="13"/>
          </p:nvPr>
        </p:nvSpPr>
        <p:spPr>
          <a:xfrm>
            <a:off x="539751" y="891499"/>
            <a:ext cx="8064500" cy="229500"/>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279769598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Cover - 5">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8C654E-CB12-43DA-A572-2522146F5134}"/>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1819" b="25000"/>
          <a:stretch/>
        </p:blipFill>
        <p:spPr>
          <a:xfrm>
            <a:off x="0" y="-124690"/>
            <a:ext cx="9143996" cy="5268189"/>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21827572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Cover - 5">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2529921-5609-4DAD-918F-0CDD8EFDFE17}"/>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5" y="-1113905"/>
            <a:ext cx="9143995" cy="6857996"/>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29777311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Cover - 5">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E83E2E-3DDC-435B-9B86-49F5C3D5F87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flipH="1">
            <a:off x="3336" y="-153782"/>
            <a:ext cx="9140664" cy="6855498"/>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3388693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_Cover - 5">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02121C-0FBD-4518-ADDF-1F5313C621BF}"/>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1009781"/>
            <a:ext cx="9140664" cy="6855498"/>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24425456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5_Cover - 5">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3D3234-5B46-47B7-AB22-B671CA57797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6127" b="8845"/>
          <a:stretch/>
        </p:blipFill>
        <p:spPr>
          <a:xfrm>
            <a:off x="-3338" y="-1"/>
            <a:ext cx="9140663" cy="5143501"/>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13096643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Espace réservé du contenu 4">
            <a:extLst>
              <a:ext uri="{FF2B5EF4-FFF2-40B4-BE49-F238E27FC236}">
                <a16:creationId xmlns:a16="http://schemas.microsoft.com/office/drawing/2014/main" id="{DEA02406-5645-4FFD-872F-D0B0657A0D24}"/>
              </a:ext>
            </a:extLst>
          </p:cNvPr>
          <p:cNvSpPr>
            <a:spLocks noGrp="1"/>
          </p:cNvSpPr>
          <p:nvPr>
            <p:ph sz="quarter" idx="11" hasCustomPrompt="1"/>
          </p:nvPr>
        </p:nvSpPr>
        <p:spPr>
          <a:xfrm>
            <a:off x="432000" y="1006475"/>
            <a:ext cx="8278613" cy="3060000"/>
          </a:xfrm>
        </p:spPr>
        <p:txBody>
          <a:bodyPr lIns="0"/>
          <a:lstStyle>
            <a:lvl1pPr>
              <a:defRPr>
                <a:sym typeface="Wingdings" panose="05000000000000000000" pitchFamily="2" charset="2"/>
              </a:defRPr>
            </a:lvl1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latin typeface="Arial" panose="020B0604020202020204" pitchFamily="34" charset="0"/>
                <a:cs typeface="Arial" panose="020B0604020202020204" pitchFamily="34" charset="0"/>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8" name="Espace réservé du texte 7">
            <a:extLst>
              <a:ext uri="{FF2B5EF4-FFF2-40B4-BE49-F238E27FC236}">
                <a16:creationId xmlns:a16="http://schemas.microsoft.com/office/drawing/2014/main" id="{5C41FFFB-753F-4833-8336-494565E73A27}"/>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4" name="Espace réservé du pied de page 3">
            <a:extLst>
              <a:ext uri="{FF2B5EF4-FFF2-40B4-BE49-F238E27FC236}">
                <a16:creationId xmlns:a16="http://schemas.microsoft.com/office/drawing/2014/main" id="{FC5FC8CD-9B1C-4D03-A14F-8FB44D78CD99}"/>
              </a:ext>
            </a:extLst>
          </p:cNvPr>
          <p:cNvSpPr>
            <a:spLocks noGrp="1"/>
          </p:cNvSpPr>
          <p:nvPr>
            <p:ph type="ftr" sz="quarter" idx="15"/>
          </p:nvPr>
        </p:nvSpPr>
        <p:spPr/>
        <p:txBody>
          <a:bodyPr/>
          <a:lstStyle/>
          <a:p>
            <a:r>
              <a:rPr lang="en-GB" dirty="0"/>
              <a:t> | </a:t>
            </a:r>
          </a:p>
        </p:txBody>
      </p:sp>
      <p:sp>
        <p:nvSpPr>
          <p:cNvPr id="2" name="Title 1">
            <a:extLst>
              <a:ext uri="{FF2B5EF4-FFF2-40B4-BE49-F238E27FC236}">
                <a16:creationId xmlns:a16="http://schemas.microsoft.com/office/drawing/2014/main" id="{C6C56D86-83B4-6D1E-2BC2-5FCAD9DE37C4}"/>
              </a:ext>
            </a:extLst>
          </p:cNvPr>
          <p:cNvSpPr>
            <a:spLocks noGrp="1"/>
          </p:cNvSpPr>
          <p:nvPr>
            <p:ph type="title" hasCustomPrompt="1"/>
          </p:nvPr>
        </p:nvSpPr>
        <p:spPr/>
        <p:txBody>
          <a:bodyPr/>
          <a:lstStyle/>
          <a:p>
            <a:r>
              <a:rPr lang="en-GB" dirty="0"/>
              <a:t>Title on one or two lines</a:t>
            </a:r>
          </a:p>
        </p:txBody>
      </p:sp>
    </p:spTree>
    <p:extLst>
      <p:ext uri="{BB962C8B-B14F-4D97-AF65-F5344CB8AC3E}">
        <p14:creationId xmlns:p14="http://schemas.microsoft.com/office/powerpoint/2010/main" val="1867390390"/>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4DC68B89-3A56-4B3B-BDBD-5329FB46D936}"/>
              </a:ext>
            </a:extLst>
          </p:cNvPr>
          <p:cNvSpPr>
            <a:spLocks noGrp="1"/>
          </p:cNvSpPr>
          <p:nvPr>
            <p:ph sz="quarter" idx="15" hasCustomPrompt="1"/>
          </p:nvPr>
        </p:nvSpPr>
        <p:spPr>
          <a:xfrm>
            <a:off x="431801" y="1006475"/>
            <a:ext cx="4049712"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7AA44A4D-4E88-4330-BC86-A723C4041051}"/>
              </a:ext>
            </a:extLst>
          </p:cNvPr>
          <p:cNvSpPr>
            <a:spLocks noGrp="1"/>
          </p:cNvSpPr>
          <p:nvPr>
            <p:ph sz="quarter" idx="16" hasCustomPrompt="1"/>
          </p:nvPr>
        </p:nvSpPr>
        <p:spPr>
          <a:xfrm>
            <a:off x="4660901" y="1006475"/>
            <a:ext cx="4049712"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texte 7">
            <a:extLst>
              <a:ext uri="{FF2B5EF4-FFF2-40B4-BE49-F238E27FC236}">
                <a16:creationId xmlns:a16="http://schemas.microsoft.com/office/drawing/2014/main" id="{FE159626-CF24-4DF6-A981-981FCE318624}"/>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B4B00C6B-9C22-4672-AB4B-712F599C6E37}"/>
              </a:ext>
            </a:extLst>
          </p:cNvPr>
          <p:cNvSpPr>
            <a:spLocks noGrp="1"/>
          </p:cNvSpPr>
          <p:nvPr>
            <p:ph type="ftr" sz="quarter" idx="17"/>
          </p:nvPr>
        </p:nvSpPr>
        <p:spPr/>
        <p:txBody>
          <a:bodyPr/>
          <a:lstStyle/>
          <a:p>
            <a:r>
              <a:rPr lang="en-GB" dirty="0"/>
              <a:t> | </a:t>
            </a:r>
          </a:p>
        </p:txBody>
      </p:sp>
    </p:spTree>
    <p:extLst>
      <p:ext uri="{BB962C8B-B14F-4D97-AF65-F5344CB8AC3E}">
        <p14:creationId xmlns:p14="http://schemas.microsoft.com/office/powerpoint/2010/main" val="37868409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4DC68B89-3A56-4B3B-BDBD-5329FB46D936}"/>
              </a:ext>
            </a:extLst>
          </p:cNvPr>
          <p:cNvSpPr>
            <a:spLocks noGrp="1"/>
          </p:cNvSpPr>
          <p:nvPr>
            <p:ph sz="quarter" idx="15" hasCustomPrompt="1"/>
          </p:nvPr>
        </p:nvSpPr>
        <p:spPr>
          <a:xfrm>
            <a:off x="432000" y="1006475"/>
            <a:ext cx="2664484"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3" name="Espace réservé du contenu 3">
            <a:extLst>
              <a:ext uri="{FF2B5EF4-FFF2-40B4-BE49-F238E27FC236}">
                <a16:creationId xmlns:a16="http://schemas.microsoft.com/office/drawing/2014/main" id="{C6060C7F-287A-4F6E-BA8B-39AB5E8D528B}"/>
              </a:ext>
            </a:extLst>
          </p:cNvPr>
          <p:cNvSpPr>
            <a:spLocks noGrp="1"/>
          </p:cNvSpPr>
          <p:nvPr>
            <p:ph sz="quarter" idx="18" hasCustomPrompt="1"/>
          </p:nvPr>
        </p:nvSpPr>
        <p:spPr>
          <a:xfrm>
            <a:off x="3239065" y="1006475"/>
            <a:ext cx="2664484"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4" name="Espace réservé du contenu 3">
            <a:extLst>
              <a:ext uri="{FF2B5EF4-FFF2-40B4-BE49-F238E27FC236}">
                <a16:creationId xmlns:a16="http://schemas.microsoft.com/office/drawing/2014/main" id="{41C85F67-E8ED-411E-9768-D9E212B0AD72}"/>
              </a:ext>
            </a:extLst>
          </p:cNvPr>
          <p:cNvSpPr>
            <a:spLocks noGrp="1"/>
          </p:cNvSpPr>
          <p:nvPr>
            <p:ph sz="quarter" idx="19" hasCustomPrompt="1"/>
          </p:nvPr>
        </p:nvSpPr>
        <p:spPr>
          <a:xfrm>
            <a:off x="6046129" y="1006475"/>
            <a:ext cx="2664484"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5" name="Espace réservé du texte 7">
            <a:extLst>
              <a:ext uri="{FF2B5EF4-FFF2-40B4-BE49-F238E27FC236}">
                <a16:creationId xmlns:a16="http://schemas.microsoft.com/office/drawing/2014/main" id="{E07F8223-1C5B-424A-BE71-DF87F96961E0}"/>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6AB8FB74-C095-4211-B886-A7F1D0FE107F}"/>
              </a:ext>
            </a:extLst>
          </p:cNvPr>
          <p:cNvSpPr>
            <a:spLocks noGrp="1"/>
          </p:cNvSpPr>
          <p:nvPr>
            <p:ph type="ftr" sz="quarter" idx="20"/>
          </p:nvPr>
        </p:nvSpPr>
        <p:spPr/>
        <p:txBody>
          <a:bodyPr/>
          <a:lstStyle/>
          <a:p>
            <a:r>
              <a:rPr lang="en-GB" dirty="0"/>
              <a:t> | </a:t>
            </a:r>
          </a:p>
        </p:txBody>
      </p:sp>
    </p:spTree>
    <p:extLst>
      <p:ext uri="{BB962C8B-B14F-4D97-AF65-F5344CB8AC3E}">
        <p14:creationId xmlns:p14="http://schemas.microsoft.com/office/powerpoint/2010/main" val="2126582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B0E10AE2-B914-4578-8610-CE78B0013DE3}"/>
              </a:ext>
            </a:extLst>
          </p:cNvPr>
          <p:cNvSpPr>
            <a:spLocks noGrp="1"/>
          </p:cNvSpPr>
          <p:nvPr>
            <p:ph sz="quarter" idx="15" hasCustomPrompt="1"/>
          </p:nvPr>
        </p:nvSpPr>
        <p:spPr>
          <a:xfrm>
            <a:off x="432000" y="1006475"/>
            <a:ext cx="8278613"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72E9CBE1-B680-4591-890E-AE147AFF94D8}"/>
              </a:ext>
            </a:extLst>
          </p:cNvPr>
          <p:cNvSpPr>
            <a:spLocks noGrp="1"/>
          </p:cNvSpPr>
          <p:nvPr>
            <p:ph sz="quarter" idx="16" hasCustomPrompt="1"/>
          </p:nvPr>
        </p:nvSpPr>
        <p:spPr>
          <a:xfrm>
            <a:off x="432000" y="2626475"/>
            <a:ext cx="8278613"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texte 7">
            <a:extLst>
              <a:ext uri="{FF2B5EF4-FFF2-40B4-BE49-F238E27FC236}">
                <a16:creationId xmlns:a16="http://schemas.microsoft.com/office/drawing/2014/main" id="{EA64E7E2-25EA-4781-9C09-B4D485CC3E36}"/>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2A203B35-AD6A-4203-9282-A4747440ED9E}"/>
              </a:ext>
            </a:extLst>
          </p:cNvPr>
          <p:cNvSpPr>
            <a:spLocks noGrp="1"/>
          </p:cNvSpPr>
          <p:nvPr>
            <p:ph type="ftr" sz="quarter" idx="17"/>
          </p:nvPr>
        </p:nvSpPr>
        <p:spPr/>
        <p:txBody>
          <a:bodyPr/>
          <a:lstStyle/>
          <a:p>
            <a:r>
              <a:rPr lang="en-GB" dirty="0"/>
              <a:t> | </a:t>
            </a:r>
          </a:p>
        </p:txBody>
      </p:sp>
    </p:spTree>
    <p:extLst>
      <p:ext uri="{BB962C8B-B14F-4D97-AF65-F5344CB8AC3E}">
        <p14:creationId xmlns:p14="http://schemas.microsoft.com/office/powerpoint/2010/main" val="17867026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51B0FED7-172D-4539-A661-01270A424311}"/>
              </a:ext>
            </a:extLst>
          </p:cNvPr>
          <p:cNvSpPr>
            <a:spLocks noGrp="1"/>
          </p:cNvSpPr>
          <p:nvPr>
            <p:ph sz="quarter" idx="15" hasCustomPrompt="1"/>
          </p:nvPr>
        </p:nvSpPr>
        <p:spPr>
          <a:xfrm>
            <a:off x="431801" y="100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DDA822F2-F370-4A94-9145-89FBF97CEDE9}"/>
              </a:ext>
            </a:extLst>
          </p:cNvPr>
          <p:cNvSpPr>
            <a:spLocks noGrp="1"/>
          </p:cNvSpPr>
          <p:nvPr>
            <p:ph sz="quarter" idx="16" hasCustomPrompt="1"/>
          </p:nvPr>
        </p:nvSpPr>
        <p:spPr>
          <a:xfrm>
            <a:off x="431801" y="262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contenu 9">
            <a:extLst>
              <a:ext uri="{FF2B5EF4-FFF2-40B4-BE49-F238E27FC236}">
                <a16:creationId xmlns:a16="http://schemas.microsoft.com/office/drawing/2014/main" id="{5BCE42A2-2301-42D0-B4A1-65CC9AFA3F2F}"/>
              </a:ext>
            </a:extLst>
          </p:cNvPr>
          <p:cNvSpPr>
            <a:spLocks noGrp="1"/>
          </p:cNvSpPr>
          <p:nvPr>
            <p:ph sz="quarter" idx="17" hasCustomPrompt="1"/>
          </p:nvPr>
        </p:nvSpPr>
        <p:spPr>
          <a:xfrm>
            <a:off x="4660901" y="100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1" name="Espace réservé du contenu 10">
            <a:extLst>
              <a:ext uri="{FF2B5EF4-FFF2-40B4-BE49-F238E27FC236}">
                <a16:creationId xmlns:a16="http://schemas.microsoft.com/office/drawing/2014/main" id="{98B105EC-90A2-47E9-8903-C472DA92A972}"/>
              </a:ext>
            </a:extLst>
          </p:cNvPr>
          <p:cNvSpPr>
            <a:spLocks noGrp="1"/>
          </p:cNvSpPr>
          <p:nvPr>
            <p:ph sz="quarter" idx="18" hasCustomPrompt="1"/>
          </p:nvPr>
        </p:nvSpPr>
        <p:spPr>
          <a:xfrm>
            <a:off x="4660901" y="262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4" name="Espace réservé du texte 7">
            <a:extLst>
              <a:ext uri="{FF2B5EF4-FFF2-40B4-BE49-F238E27FC236}">
                <a16:creationId xmlns:a16="http://schemas.microsoft.com/office/drawing/2014/main" id="{D98E3D50-3813-46CA-BBE1-396114125D4D}"/>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B8887EDC-D7F8-46BD-AD6E-379024289F27}"/>
              </a:ext>
            </a:extLst>
          </p:cNvPr>
          <p:cNvSpPr>
            <a:spLocks noGrp="1"/>
          </p:cNvSpPr>
          <p:nvPr>
            <p:ph type="ftr" sz="quarter" idx="19"/>
          </p:nvPr>
        </p:nvSpPr>
        <p:spPr/>
        <p:txBody>
          <a:bodyPr/>
          <a:lstStyle/>
          <a:p>
            <a:r>
              <a:rPr lang="en-GB" dirty="0"/>
              <a:t> | </a:t>
            </a:r>
          </a:p>
        </p:txBody>
      </p:sp>
    </p:spTree>
    <p:extLst>
      <p:ext uri="{BB962C8B-B14F-4D97-AF65-F5344CB8AC3E}">
        <p14:creationId xmlns:p14="http://schemas.microsoft.com/office/powerpoint/2010/main" val="1146524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2.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6.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6.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6.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theme" Target="../theme/theme6.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theme" Target="../theme/theme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image" Target="../media/image21.svg"/><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99899"/>
            <a:ext cx="8063999" cy="349671"/>
          </a:xfrm>
          <a:prstGeom prst="rect">
            <a:avLst/>
          </a:prstGeom>
        </p:spPr>
        <p:txBody>
          <a:bodyPr vert="horz" lIns="0" tIns="0" rIns="0" bIns="0" rtlCol="0" anchor="t" anchorCtr="0">
            <a:normAutofit/>
          </a:bodyPr>
          <a:lstStyle/>
          <a:p>
            <a:r>
              <a:rPr lang="fr-FR" dirty="0"/>
              <a:t>Cliquez et modifiez le titre</a:t>
            </a:r>
            <a:endParaRPr lang="en-US" dirty="0"/>
          </a:p>
        </p:txBody>
      </p:sp>
      <p:sp>
        <p:nvSpPr>
          <p:cNvPr id="3" name="Text Placeholder 2"/>
          <p:cNvSpPr>
            <a:spLocks noGrp="1"/>
          </p:cNvSpPr>
          <p:nvPr>
            <p:ph type="body" idx="1"/>
          </p:nvPr>
        </p:nvSpPr>
        <p:spPr>
          <a:xfrm>
            <a:off x="540000" y="1350001"/>
            <a:ext cx="8063998" cy="315596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796720" y="4860000"/>
            <a:ext cx="5212196" cy="135000"/>
          </a:xfrm>
          <a:prstGeom prst="rect">
            <a:avLst/>
          </a:prstGeom>
        </p:spPr>
        <p:txBody>
          <a:bodyPr vert="horz" lIns="0" tIns="0" rIns="0" bIns="0" rtlCol="0" anchor="t" anchorCtr="0"/>
          <a:lstStyle>
            <a:lvl1pPr algn="l">
              <a:defRPr sz="600" spc="23" baseline="0">
                <a:solidFill>
                  <a:schemeClr val="tx1"/>
                </a:solidFill>
              </a:defRPr>
            </a:lvl1p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4"/>
          </p:nvPr>
        </p:nvSpPr>
        <p:spPr>
          <a:xfrm>
            <a:off x="540000" y="4860000"/>
            <a:ext cx="180000" cy="135000"/>
          </a:xfrm>
          <a:prstGeom prst="rect">
            <a:avLst/>
          </a:prstGeom>
        </p:spPr>
        <p:txBody>
          <a:bodyPr vert="horz" lIns="0" tIns="0" rIns="0" bIns="0" rtlCol="0" anchor="t" anchorCtr="0"/>
          <a:lstStyle>
            <a:lvl1pPr algn="l">
              <a:defRPr sz="600">
                <a:solidFill>
                  <a:schemeClr val="tx1"/>
                </a:solidFill>
              </a:defRPr>
            </a:lvl1pPr>
          </a:lstStyle>
          <a:p>
            <a:fld id="{2B1C6FFC-D040-034F-8B69-20295064E64D}" type="slidenum">
              <a:rPr lang="fr-FR" smtClean="0"/>
              <a:pPr/>
              <a:t>‹#›</a:t>
            </a:fld>
            <a:endParaRPr lang="fr-FR" dirty="0"/>
          </a:p>
        </p:txBody>
      </p:sp>
      <p:cxnSp>
        <p:nvCxnSpPr>
          <p:cNvPr id="9" name="Connecteur droit 8"/>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5301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3" r:id="rId17"/>
    <p:sldLayoutId id="2147483824" r:id="rId18"/>
    <p:sldLayoutId id="2147483825" r:id="rId19"/>
    <p:sldLayoutId id="2147483826" r:id="rId20"/>
    <p:sldLayoutId id="2147483827" r:id="rId21"/>
    <p:sldLayoutId id="2147483828" r:id="rId22"/>
  </p:sldLayoutIdLst>
  <p:hf hdr="0" dt="0"/>
  <p:txStyles>
    <p:titleStyle>
      <a:lvl1pPr algn="l" defTabSz="685800" rtl="0" eaLnBrk="1" latinLnBrk="0" hangingPunct="1">
        <a:lnSpc>
          <a:spcPct val="90000"/>
        </a:lnSpc>
        <a:spcBef>
          <a:spcPct val="0"/>
        </a:spcBef>
        <a:buNone/>
        <a:defRPr sz="1800" b="1" kern="1200" spc="38" baseline="0">
          <a:solidFill>
            <a:schemeClr val="tx1"/>
          </a:solidFill>
          <a:latin typeface="+mj-lt"/>
          <a:ea typeface="+mj-ea"/>
          <a:cs typeface="+mj-cs"/>
        </a:defRPr>
      </a:lvl1pPr>
    </p:titleStyle>
    <p:bodyStyle>
      <a:lvl1pPr marL="167879" indent="-163116" algn="l" defTabSz="685800" rtl="0" eaLnBrk="1" latinLnBrk="0" hangingPunct="1">
        <a:lnSpc>
          <a:spcPct val="100000"/>
        </a:lnSpc>
        <a:spcBef>
          <a:spcPts val="750"/>
        </a:spcBef>
        <a:buClr>
          <a:schemeClr val="accent1"/>
        </a:buClr>
        <a:buSzPct val="130000"/>
        <a:buFont typeface="CambriaMath" charset="0"/>
        <a:buChar char="⎯"/>
        <a:tabLst/>
        <a:defRPr sz="1200" kern="1200">
          <a:solidFill>
            <a:schemeClr val="tx2"/>
          </a:solidFill>
          <a:latin typeface="+mn-lt"/>
          <a:ea typeface="+mn-ea"/>
          <a:cs typeface="+mn-cs"/>
        </a:defRPr>
      </a:lvl1pPr>
      <a:lvl2pPr marL="301229" indent="-133350" algn="l" defTabSz="685800" rtl="0" eaLnBrk="1" latinLnBrk="0" hangingPunct="1">
        <a:lnSpc>
          <a:spcPct val="100000"/>
        </a:lnSpc>
        <a:spcBef>
          <a:spcPts val="375"/>
        </a:spcBef>
        <a:buClr>
          <a:schemeClr val="accent2"/>
        </a:buClr>
        <a:buFont typeface="CambriaMath" charset="0"/>
        <a:buChar char="⎯"/>
        <a:tabLst/>
        <a:defRPr sz="1050" kern="1200">
          <a:solidFill>
            <a:schemeClr val="tx2"/>
          </a:solidFill>
          <a:latin typeface="+mn-lt"/>
          <a:ea typeface="+mn-ea"/>
          <a:cs typeface="+mn-cs"/>
        </a:defRPr>
      </a:lvl2pPr>
      <a:lvl3pPr marL="434579" indent="-98822" algn="l" defTabSz="685800" rtl="0" eaLnBrk="1" latinLnBrk="0" hangingPunct="1">
        <a:lnSpc>
          <a:spcPct val="100000"/>
        </a:lnSpc>
        <a:spcBef>
          <a:spcPts val="375"/>
        </a:spcBef>
        <a:buClr>
          <a:schemeClr val="accent2"/>
        </a:buClr>
        <a:buFont typeface="LucidaGrande-Bold" charset="0"/>
        <a:buChar char="⁃"/>
        <a:tabLst/>
        <a:defRPr sz="900" kern="1200">
          <a:solidFill>
            <a:schemeClr val="tx2"/>
          </a:solidFill>
          <a:latin typeface="+mn-lt"/>
          <a:ea typeface="+mn-ea"/>
          <a:cs typeface="+mn-cs"/>
        </a:defRPr>
      </a:lvl3pPr>
      <a:lvl4pPr marL="5954" indent="0" algn="l" defTabSz="685800" rtl="0" eaLnBrk="1" latinLnBrk="0" hangingPunct="1">
        <a:lnSpc>
          <a:spcPct val="100000"/>
        </a:lnSpc>
        <a:spcBef>
          <a:spcPts val="375"/>
        </a:spcBef>
        <a:buFont typeface="Arial" charset="0"/>
        <a:buNone/>
        <a:tabLst/>
        <a:defRPr sz="900" kern="1200">
          <a:solidFill>
            <a:schemeClr val="tx1"/>
          </a:solidFill>
          <a:latin typeface="+mn-lt"/>
          <a:ea typeface="+mn-ea"/>
          <a:cs typeface="+mn-cs"/>
        </a:defRPr>
      </a:lvl4pPr>
      <a:lvl5pPr marL="5954" indent="0" algn="l" defTabSz="685800" rtl="0" eaLnBrk="1" latinLnBrk="0" hangingPunct="1">
        <a:lnSpc>
          <a:spcPct val="100000"/>
        </a:lnSpc>
        <a:spcBef>
          <a:spcPts val="375"/>
        </a:spcBef>
        <a:buFont typeface="Arial"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en-US"/>
              <a:t>Amundi Alternative and Real Assets - Document for Professional Investors Only</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2011535402"/>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4243" r:id="rId10"/>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en-US"/>
              <a:t>Amundi Alternative and Real Assets - Document for Professional Investors Only</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1998733264"/>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en-US"/>
              <a:t>Amundi Real Assets - For professional Investors Only</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1468538399"/>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en-US"/>
              <a:t>Amundi Real Assets - For professional Investors Only</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3892478819"/>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99899"/>
            <a:ext cx="8063999" cy="349671"/>
          </a:xfrm>
          <a:prstGeom prst="rect">
            <a:avLst/>
          </a:prstGeom>
        </p:spPr>
        <p:txBody>
          <a:bodyPr vert="horz" lIns="0" tIns="0" rIns="0" bIns="0" rtlCol="0" anchor="t" anchorCtr="0">
            <a:normAutofit/>
          </a:bodyPr>
          <a:lstStyle/>
          <a:p>
            <a:r>
              <a:rPr lang="fr-FR" dirty="0"/>
              <a:t>Cliquez et modifiez le titre</a:t>
            </a:r>
            <a:endParaRPr lang="en-US" dirty="0"/>
          </a:p>
        </p:txBody>
      </p:sp>
      <p:sp>
        <p:nvSpPr>
          <p:cNvPr id="3" name="Text Placeholder 2"/>
          <p:cNvSpPr>
            <a:spLocks noGrp="1"/>
          </p:cNvSpPr>
          <p:nvPr>
            <p:ph type="body" idx="1"/>
          </p:nvPr>
        </p:nvSpPr>
        <p:spPr>
          <a:xfrm>
            <a:off x="540000" y="1350001"/>
            <a:ext cx="8063998" cy="315596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796720" y="4860000"/>
            <a:ext cx="5212196" cy="135000"/>
          </a:xfrm>
          <a:prstGeom prst="rect">
            <a:avLst/>
          </a:prstGeom>
        </p:spPr>
        <p:txBody>
          <a:bodyPr vert="horz" lIns="0" tIns="0" rIns="0" bIns="0" rtlCol="0" anchor="t" anchorCtr="0"/>
          <a:lstStyle>
            <a:lvl1pPr algn="l">
              <a:defRPr sz="600" spc="23" baseline="0">
                <a:solidFill>
                  <a:schemeClr val="tx1"/>
                </a:solidFill>
              </a:defRPr>
            </a:lvl1p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4"/>
          </p:nvPr>
        </p:nvSpPr>
        <p:spPr>
          <a:xfrm>
            <a:off x="540000" y="4860000"/>
            <a:ext cx="180000" cy="135000"/>
          </a:xfrm>
          <a:prstGeom prst="rect">
            <a:avLst/>
          </a:prstGeom>
        </p:spPr>
        <p:txBody>
          <a:bodyPr vert="horz" lIns="0" tIns="0" rIns="0" bIns="0" rtlCol="0" anchor="t" anchorCtr="0"/>
          <a:lstStyle>
            <a:lvl1pPr algn="l">
              <a:defRPr sz="600">
                <a:solidFill>
                  <a:schemeClr val="tx1"/>
                </a:solidFill>
              </a:defRPr>
            </a:lvl1pPr>
          </a:lstStyle>
          <a:p>
            <a:fld id="{2B1C6FFC-D040-034F-8B69-20295064E64D}" type="slidenum">
              <a:rPr lang="fr-FR" smtClean="0"/>
              <a:pPr/>
              <a:t>‹#›</a:t>
            </a:fld>
            <a:endParaRPr lang="fr-FR" dirty="0"/>
          </a:p>
        </p:txBody>
      </p:sp>
      <p:cxnSp>
        <p:nvCxnSpPr>
          <p:cNvPr id="9" name="Connecteur droit 8"/>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39835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 id="2147484291" r:id="rId22"/>
  </p:sldLayoutIdLst>
  <p:hf hdr="0" dt="0"/>
  <p:txStyles>
    <p:titleStyle>
      <a:lvl1pPr algn="l" defTabSz="685800" rtl="0" eaLnBrk="1" latinLnBrk="0" hangingPunct="1">
        <a:lnSpc>
          <a:spcPct val="90000"/>
        </a:lnSpc>
        <a:spcBef>
          <a:spcPct val="0"/>
        </a:spcBef>
        <a:buNone/>
        <a:defRPr sz="1800" b="1" kern="1200" spc="38" baseline="0">
          <a:solidFill>
            <a:schemeClr val="tx1"/>
          </a:solidFill>
          <a:latin typeface="+mj-lt"/>
          <a:ea typeface="+mj-ea"/>
          <a:cs typeface="+mj-cs"/>
        </a:defRPr>
      </a:lvl1pPr>
    </p:titleStyle>
    <p:bodyStyle>
      <a:lvl1pPr marL="167879" indent="-163116" algn="l" defTabSz="685800" rtl="0" eaLnBrk="1" latinLnBrk="0" hangingPunct="1">
        <a:lnSpc>
          <a:spcPct val="100000"/>
        </a:lnSpc>
        <a:spcBef>
          <a:spcPts val="750"/>
        </a:spcBef>
        <a:buClr>
          <a:schemeClr val="accent1"/>
        </a:buClr>
        <a:buSzPct val="130000"/>
        <a:buFont typeface="CambriaMath" charset="0"/>
        <a:buChar char="⎯"/>
        <a:tabLst/>
        <a:defRPr sz="1200" kern="1200">
          <a:solidFill>
            <a:schemeClr val="tx2"/>
          </a:solidFill>
          <a:latin typeface="+mn-lt"/>
          <a:ea typeface="+mn-ea"/>
          <a:cs typeface="+mn-cs"/>
        </a:defRPr>
      </a:lvl1pPr>
      <a:lvl2pPr marL="301229" indent="-133350" algn="l" defTabSz="685800" rtl="0" eaLnBrk="1" latinLnBrk="0" hangingPunct="1">
        <a:lnSpc>
          <a:spcPct val="100000"/>
        </a:lnSpc>
        <a:spcBef>
          <a:spcPts val="375"/>
        </a:spcBef>
        <a:buClr>
          <a:schemeClr val="accent2"/>
        </a:buClr>
        <a:buFont typeface="CambriaMath" charset="0"/>
        <a:buChar char="⎯"/>
        <a:tabLst/>
        <a:defRPr sz="1050" kern="1200">
          <a:solidFill>
            <a:schemeClr val="tx2"/>
          </a:solidFill>
          <a:latin typeface="+mn-lt"/>
          <a:ea typeface="+mn-ea"/>
          <a:cs typeface="+mn-cs"/>
        </a:defRPr>
      </a:lvl2pPr>
      <a:lvl3pPr marL="434579" indent="-98822" algn="l" defTabSz="685800" rtl="0" eaLnBrk="1" latinLnBrk="0" hangingPunct="1">
        <a:lnSpc>
          <a:spcPct val="100000"/>
        </a:lnSpc>
        <a:spcBef>
          <a:spcPts val="375"/>
        </a:spcBef>
        <a:buClr>
          <a:schemeClr val="accent2"/>
        </a:buClr>
        <a:buFont typeface="LucidaGrande-Bold" charset="0"/>
        <a:buChar char="⁃"/>
        <a:tabLst/>
        <a:defRPr sz="900" kern="1200">
          <a:solidFill>
            <a:schemeClr val="tx2"/>
          </a:solidFill>
          <a:latin typeface="+mn-lt"/>
          <a:ea typeface="+mn-ea"/>
          <a:cs typeface="+mn-cs"/>
        </a:defRPr>
      </a:lvl3pPr>
      <a:lvl4pPr marL="5954" indent="0" algn="l" defTabSz="685800" rtl="0" eaLnBrk="1" latinLnBrk="0" hangingPunct="1">
        <a:lnSpc>
          <a:spcPct val="100000"/>
        </a:lnSpc>
        <a:spcBef>
          <a:spcPts val="375"/>
        </a:spcBef>
        <a:buFont typeface="Arial" charset="0"/>
        <a:buNone/>
        <a:tabLst/>
        <a:defRPr sz="900" kern="1200">
          <a:solidFill>
            <a:schemeClr val="tx1"/>
          </a:solidFill>
          <a:latin typeface="+mn-lt"/>
          <a:ea typeface="+mn-ea"/>
          <a:cs typeface="+mn-cs"/>
        </a:defRPr>
      </a:lvl4pPr>
      <a:lvl5pPr marL="5954" indent="0" algn="l" defTabSz="685800" rtl="0" eaLnBrk="1" latinLnBrk="0" hangingPunct="1">
        <a:lnSpc>
          <a:spcPct val="100000"/>
        </a:lnSpc>
        <a:spcBef>
          <a:spcPts val="375"/>
        </a:spcBef>
        <a:buFont typeface="Arial"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432000"/>
            <a:ext cx="8278613" cy="290620"/>
          </a:xfrm>
          <a:prstGeom prst="rect">
            <a:avLst/>
          </a:prstGeom>
        </p:spPr>
        <p:txBody>
          <a:bodyPr vert="horz" lIns="0" tIns="0" rIns="0" bIns="0" rtlCol="0" anchor="b" anchorCtr="0">
            <a:noAutofit/>
          </a:bodyPr>
          <a:lstStyle/>
          <a:p>
            <a:r>
              <a:rPr lang="en-GB" dirty="0"/>
              <a:t>Title</a:t>
            </a:r>
          </a:p>
        </p:txBody>
      </p:sp>
      <p:sp>
        <p:nvSpPr>
          <p:cNvPr id="6" name="Slide Number Placeholder 5"/>
          <p:cNvSpPr>
            <a:spLocks noGrp="1"/>
          </p:cNvSpPr>
          <p:nvPr>
            <p:ph type="sldNum" sz="quarter" idx="4"/>
          </p:nvPr>
        </p:nvSpPr>
        <p:spPr>
          <a:xfrm>
            <a:off x="432000" y="4860000"/>
            <a:ext cx="180000" cy="135000"/>
          </a:xfrm>
          <a:prstGeom prst="rect">
            <a:avLst/>
          </a:prstGeom>
        </p:spPr>
        <p:txBody>
          <a:bodyPr vert="horz" lIns="0" tIns="0" rIns="0" bIns="0" rtlCol="0" anchor="t" anchorCtr="0"/>
          <a:lstStyle>
            <a:lvl1pPr algn="l">
              <a:defRPr sz="700">
                <a:solidFill>
                  <a:srgbClr val="003C64"/>
                </a:solidFill>
              </a:defRPr>
            </a:lvl1pPr>
          </a:lstStyle>
          <a:p>
            <a:fld id="{78D5D5FC-A2A2-446A-BED0-1CEF08BE1E1C}" type="slidenum">
              <a:rPr lang="en-GB" smtClean="0"/>
              <a:pPr/>
              <a:t>‹#›</a:t>
            </a:fld>
            <a:endParaRPr lang="en-GB" dirty="0"/>
          </a:p>
        </p:txBody>
      </p:sp>
      <p:sp>
        <p:nvSpPr>
          <p:cNvPr id="4" name="Espace réservé du texte 3">
            <a:extLst>
              <a:ext uri="{FF2B5EF4-FFF2-40B4-BE49-F238E27FC236}">
                <a16:creationId xmlns:a16="http://schemas.microsoft.com/office/drawing/2014/main" id="{BF3EC058-6B67-4DFE-895B-A841A9F7E996}"/>
              </a:ext>
            </a:extLst>
          </p:cNvPr>
          <p:cNvSpPr>
            <a:spLocks noGrp="1"/>
          </p:cNvSpPr>
          <p:nvPr>
            <p:ph type="body" idx="1"/>
          </p:nvPr>
        </p:nvSpPr>
        <p:spPr>
          <a:xfrm>
            <a:off x="432000" y="1006475"/>
            <a:ext cx="8278613" cy="3601524"/>
          </a:xfrm>
          <a:prstGeom prst="rect">
            <a:avLst/>
          </a:prstGeom>
        </p:spPr>
        <p:txBody>
          <a:bodyPr vert="horz" lIns="0" tIns="0" rIns="0" bIns="0" rtlCol="0">
            <a:noAutofit/>
          </a:bodyPr>
          <a:lstStyle/>
          <a:p>
            <a:pPr lvl="0"/>
            <a:r>
              <a:rPr lang="en-GB" dirty="0"/>
              <a:t>Level 1</a:t>
            </a:r>
          </a:p>
          <a:p>
            <a:pPr lvl="1"/>
            <a:r>
              <a:rPr lang="en-GB" dirty="0"/>
              <a:t>Level 2</a:t>
            </a:r>
          </a:p>
          <a:p>
            <a:pPr lvl="2"/>
            <a:r>
              <a:rPr lang="en-GB" dirty="0"/>
              <a:t>Level 3</a:t>
            </a:r>
          </a:p>
          <a:p>
            <a:pPr lvl="3"/>
            <a:r>
              <a:rPr lang="en-GB" dirty="0"/>
              <a:t>Level 4</a:t>
            </a:r>
          </a:p>
          <a:p>
            <a:pPr lvl="4"/>
            <a:r>
              <a:rPr lang="en-GB" dirty="0"/>
              <a:t>Level 5</a:t>
            </a:r>
          </a:p>
          <a:p>
            <a:pPr lvl="5"/>
            <a:r>
              <a:rPr lang="en-GB" dirty="0"/>
              <a:t>Level 6</a:t>
            </a:r>
          </a:p>
          <a:p>
            <a:pPr lvl="6"/>
            <a:r>
              <a:rPr lang="en-GB" dirty="0"/>
              <a:t>Level 7</a:t>
            </a:r>
          </a:p>
          <a:p>
            <a:pPr lvl="7"/>
            <a:r>
              <a:rPr lang="en-GB" dirty="0"/>
              <a:t>Level 8</a:t>
            </a:r>
          </a:p>
          <a:p>
            <a:pPr lvl="8"/>
            <a:r>
              <a:rPr lang="en-GB" dirty="0"/>
              <a:t>Level 9</a:t>
            </a:r>
          </a:p>
        </p:txBody>
      </p:sp>
      <p:sp>
        <p:nvSpPr>
          <p:cNvPr id="3" name="Espace réservé du pied de page 2">
            <a:extLst>
              <a:ext uri="{FF2B5EF4-FFF2-40B4-BE49-F238E27FC236}">
                <a16:creationId xmlns:a16="http://schemas.microsoft.com/office/drawing/2014/main" id="{B0CD4BAF-2DE8-42E9-8E6A-B28936787CEB}"/>
              </a:ext>
            </a:extLst>
          </p:cNvPr>
          <p:cNvSpPr>
            <a:spLocks noGrp="1"/>
          </p:cNvSpPr>
          <p:nvPr>
            <p:ph type="ftr" sz="quarter" idx="3"/>
          </p:nvPr>
        </p:nvSpPr>
        <p:spPr>
          <a:xfrm>
            <a:off x="685117" y="4860000"/>
            <a:ext cx="5212196" cy="135000"/>
          </a:xfrm>
          <a:prstGeom prst="rect">
            <a:avLst/>
          </a:prstGeom>
        </p:spPr>
        <p:txBody>
          <a:bodyPr vert="horz" lIns="0" tIns="0" rIns="0" bIns="0" rtlCol="0" anchor="t" anchorCtr="0">
            <a:noAutofit/>
          </a:bodyPr>
          <a:lstStyle>
            <a:lvl1pPr algn="l">
              <a:defRPr sz="700" spc="30" baseline="0">
                <a:solidFill>
                  <a:schemeClr val="tx1"/>
                </a:solidFill>
                <a:latin typeface="Arial" panose="020B0604020202020204" pitchFamily="34" charset="0"/>
                <a:cs typeface="Arial" panose="020B0604020202020204" pitchFamily="34" charset="0"/>
              </a:defRPr>
            </a:lvl1pPr>
          </a:lstStyle>
          <a:p>
            <a:r>
              <a:rPr lang="en-GB" dirty="0"/>
              <a:t> | </a:t>
            </a:r>
          </a:p>
        </p:txBody>
      </p:sp>
      <p:sp>
        <p:nvSpPr>
          <p:cNvPr id="7" name="Rectangle 6">
            <a:extLst>
              <a:ext uri="{FF2B5EF4-FFF2-40B4-BE49-F238E27FC236}">
                <a16:creationId xmlns:a16="http://schemas.microsoft.com/office/drawing/2014/main" id="{E77F5F2D-3836-FDCE-D002-CF7D66613163}"/>
              </a:ext>
            </a:extLst>
          </p:cNvPr>
          <p:cNvSpPr>
            <a:spLocks/>
          </p:cNvSpPr>
          <p:nvPr userDrawn="1"/>
        </p:nvSpPr>
        <p:spPr>
          <a:xfrm>
            <a:off x="4320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dirty="0"/>
          </a:p>
        </p:txBody>
      </p:sp>
      <p:cxnSp>
        <p:nvCxnSpPr>
          <p:cNvPr id="8" name="Connecteur droit 8">
            <a:extLst>
              <a:ext uri="{FF2B5EF4-FFF2-40B4-BE49-F238E27FC236}">
                <a16:creationId xmlns:a16="http://schemas.microsoft.com/office/drawing/2014/main" id="{91402368-EA63-FF4D-5C9C-D2756C222373}"/>
              </a:ext>
            </a:extLst>
          </p:cNvPr>
          <p:cNvCxnSpPr/>
          <p:nvPr userDrawn="1"/>
        </p:nvCxnSpPr>
        <p:spPr>
          <a:xfrm>
            <a:off x="607686" y="4875449"/>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phique 65">
            <a:extLst>
              <a:ext uri="{FF2B5EF4-FFF2-40B4-BE49-F238E27FC236}">
                <a16:creationId xmlns:a16="http://schemas.microsoft.com/office/drawing/2014/main" id="{D2B4B56D-0F5F-8A95-48C2-88DD51ED254D}"/>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7956324" y="4588072"/>
            <a:ext cx="759600" cy="335222"/>
          </a:xfrm>
          <a:prstGeom prst="rect">
            <a:avLst/>
          </a:prstGeom>
        </p:spPr>
      </p:pic>
    </p:spTree>
    <p:extLst>
      <p:ext uri="{BB962C8B-B14F-4D97-AF65-F5344CB8AC3E}">
        <p14:creationId xmlns:p14="http://schemas.microsoft.com/office/powerpoint/2010/main" val="1525667825"/>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4311" r:id="rId19"/>
    <p:sldLayoutId id="2147484312" r:id="rId20"/>
  </p:sldLayoutIdLst>
  <p:hf hdr="0"/>
  <p:txStyles>
    <p:titleStyle>
      <a:lvl1pPr marL="0" indent="0" algn="l" defTabSz="685800" rtl="0" eaLnBrk="1" latinLnBrk="0" hangingPunct="1">
        <a:lnSpc>
          <a:spcPct val="80000"/>
        </a:lnSpc>
        <a:spcBef>
          <a:spcPct val="0"/>
        </a:spcBef>
        <a:buNone/>
        <a:defRPr sz="2100" b="1" kern="1200" spc="50" baseline="0">
          <a:solidFill>
            <a:srgbClr val="003C64"/>
          </a:solidFill>
          <a:latin typeface="+mj-lt"/>
          <a:ea typeface="+mj-ea"/>
          <a:cs typeface="+mj-cs"/>
        </a:defRPr>
      </a:lvl1pPr>
    </p:titleStyle>
    <p:bodyStyle>
      <a:lvl1pPr marL="180000" marR="0" indent="-180000" algn="l" defTabSz="685800" rtl="0" eaLnBrk="1" fontAlgn="auto" latinLnBrk="0" hangingPunct="1">
        <a:lnSpc>
          <a:spcPct val="100000"/>
        </a:lnSpc>
        <a:spcBef>
          <a:spcPts val="1000"/>
        </a:spcBef>
        <a:spcAft>
          <a:spcPts val="0"/>
        </a:spcAft>
        <a:buClr>
          <a:srgbClr val="00A0E3"/>
        </a:buClr>
        <a:buSzPct val="130000"/>
        <a:buFont typeface="Symbol" panose="05050102010706020507" pitchFamily="18" charset="2"/>
        <a:buChar char="-"/>
        <a:tabLst/>
        <a:defRPr sz="1400" kern="1200">
          <a:solidFill>
            <a:schemeClr val="tx1"/>
          </a:solidFill>
          <a:latin typeface="Arial" panose="020B0604020202020204" pitchFamily="34" charset="0"/>
          <a:ea typeface="+mn-ea"/>
          <a:cs typeface="Arial" panose="020B0604020202020204" pitchFamily="34" charset="0"/>
        </a:defRPr>
      </a:lvl1pPr>
      <a:lvl2pPr marL="360000" marR="0" indent="-180000" algn="l" defTabSz="685800" rtl="0" eaLnBrk="1" fontAlgn="auto" latinLnBrk="0" hangingPunct="1">
        <a:lnSpc>
          <a:spcPct val="100000"/>
        </a:lnSpc>
        <a:spcBef>
          <a:spcPts val="500"/>
        </a:spcBef>
        <a:spcAft>
          <a:spcPts val="0"/>
        </a:spcAft>
        <a:buClr>
          <a:schemeClr val="accent2"/>
        </a:buClr>
        <a:buSzTx/>
        <a:buFont typeface="Symbol" panose="05050102010706020507" pitchFamily="18" charset="2"/>
        <a:buChar char="-"/>
        <a:tabLst/>
        <a:defRPr sz="1200" kern="1200">
          <a:solidFill>
            <a:srgbClr val="000000"/>
          </a:solidFill>
          <a:latin typeface="Arial" panose="020B0604020202020204" pitchFamily="34" charset="0"/>
          <a:ea typeface="+mn-ea"/>
          <a:cs typeface="Arial" panose="020B0604020202020204" pitchFamily="34" charset="0"/>
        </a:defRPr>
      </a:lvl2pPr>
      <a:lvl3pPr marL="486000" marR="0" indent="-126000" algn="l" defTabSz="685800" rtl="0" eaLnBrk="1" fontAlgn="auto" latinLnBrk="0" hangingPunct="1">
        <a:lnSpc>
          <a:spcPct val="100000"/>
        </a:lnSpc>
        <a:spcBef>
          <a:spcPts val="500"/>
        </a:spcBef>
        <a:spcAft>
          <a:spcPts val="0"/>
        </a:spcAft>
        <a:buClr>
          <a:schemeClr val="accent2"/>
        </a:buClr>
        <a:buSzTx/>
        <a:buFont typeface="Calibri" panose="020F0502020204030204" pitchFamily="34" charset="0"/>
        <a:buChar char="‐"/>
        <a:tabLst/>
        <a:defRPr sz="1000" kern="1200">
          <a:solidFill>
            <a:srgbClr val="000000"/>
          </a:solidFill>
          <a:latin typeface="Arial" panose="020B0604020202020204" pitchFamily="34" charset="0"/>
          <a:ea typeface="+mn-ea"/>
          <a:cs typeface="Arial" panose="020B0604020202020204" pitchFamily="34" charset="0"/>
        </a:defRPr>
      </a:lvl3pPr>
      <a:lvl4pPr marL="0" marR="0" indent="0" algn="l" defTabSz="685800" rtl="0" eaLnBrk="1" fontAlgn="auto" latinLnBrk="0" hangingPunct="1">
        <a:lnSpc>
          <a:spcPct val="100000"/>
        </a:lnSpc>
        <a:spcBef>
          <a:spcPts val="500"/>
        </a:spcBef>
        <a:spcAft>
          <a:spcPts val="0"/>
        </a:spcAft>
        <a:buClr>
          <a:srgbClr val="008998"/>
        </a:buClr>
        <a:buSzTx/>
        <a:buFont typeface="Arial" panose="020B0604020202020204" pitchFamily="34" charset="0"/>
        <a:buNone/>
        <a:tabLst/>
        <a:defRPr lang="fr-FR" sz="1000" b="0" i="0" kern="1200" dirty="0">
          <a:solidFill>
            <a:schemeClr val="tx1"/>
          </a:solidFill>
          <a:latin typeface="Arial" panose="020B0604020202020204" pitchFamily="34" charset="0"/>
          <a:ea typeface="+mn-ea"/>
          <a:cs typeface="Arial" panose="020B0604020202020204" pitchFamily="34" charset="0"/>
        </a:defRPr>
      </a:lvl4pPr>
      <a:lvl5pPr marL="0" marR="0" indent="0" algn="l" defTabSz="685800" rtl="0" eaLnBrk="1" fontAlgn="auto" latinLnBrk="0" hangingPunct="1">
        <a:lnSpc>
          <a:spcPct val="100000"/>
        </a:lnSpc>
        <a:spcBef>
          <a:spcPts val="500"/>
        </a:spcBef>
        <a:spcAft>
          <a:spcPts val="0"/>
        </a:spcAft>
        <a:buClr>
          <a:srgbClr val="008998"/>
        </a:buClr>
        <a:buSzTx/>
        <a:buFont typeface="Arial" panose="020B0604020202020204" pitchFamily="34" charset="0"/>
        <a:buNone/>
        <a:tabLst/>
        <a:defRPr lang="fr-FR" sz="1000" b="0" i="0" kern="1200" dirty="0">
          <a:solidFill>
            <a:schemeClr val="accent1"/>
          </a:solidFill>
          <a:latin typeface="Arial" panose="020B0604020202020204" pitchFamily="34" charset="0"/>
          <a:ea typeface="+mn-ea"/>
          <a:cs typeface="Arial" panose="020B0604020202020204" pitchFamily="34" charset="0"/>
        </a:defRPr>
      </a:lvl5pPr>
      <a:lvl6pPr marL="0" indent="0" algn="l" defTabSz="685800" rtl="0" eaLnBrk="1" latinLnBrk="0" hangingPunct="1">
        <a:lnSpc>
          <a:spcPct val="100000"/>
        </a:lnSpc>
        <a:spcBef>
          <a:spcPts val="500"/>
        </a:spcBef>
        <a:spcAft>
          <a:spcPts val="0"/>
        </a:spcAft>
        <a:buClr>
          <a:schemeClr val="tx1"/>
        </a:buClr>
        <a:buFont typeface="Wingdings" panose="05000000000000000000" pitchFamily="2" charset="2"/>
        <a:buNone/>
        <a:defRPr sz="1000" b="0" i="0" kern="1200">
          <a:solidFill>
            <a:schemeClr val="accent4"/>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500"/>
        </a:spcBef>
        <a:spcAft>
          <a:spcPts val="0"/>
        </a:spcAft>
        <a:buClr>
          <a:schemeClr val="tx1"/>
        </a:buClr>
        <a:buFont typeface="Wingdings" panose="05000000000000000000" pitchFamily="2" charset="2"/>
        <a:buNone/>
        <a:defRPr sz="1000" b="0" i="0" kern="1200">
          <a:solidFill>
            <a:srgbClr val="000000"/>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500"/>
        </a:spcBef>
        <a:spcAft>
          <a:spcPts val="0"/>
        </a:spcAft>
        <a:buClr>
          <a:schemeClr val="tx1"/>
        </a:buClr>
        <a:buFont typeface="Arial" panose="020B0604020202020204" pitchFamily="34" charset="0"/>
        <a:buNone/>
        <a:defRPr sz="1000" b="0" i="0" kern="1200">
          <a:solidFill>
            <a:srgbClr val="000000"/>
          </a:solidFill>
          <a:latin typeface="Arial" panose="020B0604020202020204" pitchFamily="34" charset="0"/>
          <a:ea typeface="+mn-ea"/>
          <a:cs typeface="Arial" panose="020B0604020202020204" pitchFamily="34" charset="0"/>
        </a:defRPr>
      </a:lvl8pPr>
      <a:lvl9pPr marL="0" indent="0" algn="l" defTabSz="685800" rtl="0" eaLnBrk="1" latinLnBrk="0" hangingPunct="1">
        <a:lnSpc>
          <a:spcPct val="100000"/>
        </a:lnSpc>
        <a:spcBef>
          <a:spcPts val="500"/>
        </a:spcBef>
        <a:spcAft>
          <a:spcPts val="0"/>
        </a:spcAft>
        <a:buClr>
          <a:schemeClr val="tx1"/>
        </a:buClr>
        <a:buFont typeface="Arial" panose="020B0604020202020204" pitchFamily="34" charset="0"/>
        <a:buNone/>
        <a:defRPr sz="1000" b="0" i="0" kern="1200">
          <a:solidFill>
            <a:srgbClr val="000000"/>
          </a:solidFill>
          <a:latin typeface="Arial" panose="020B0604020202020204" pitchFamily="34" charset="0"/>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487">
          <p15:clr>
            <a:srgbClr val="F26B43"/>
          </p15:clr>
        </p15:guide>
        <p15:guide id="3" orient="horz" pos="622">
          <p15:clr>
            <a:srgbClr val="F26B43"/>
          </p15:clr>
        </p15:guide>
        <p15:guide id="4" orient="horz" pos="289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6.jpg"/><Relationship Id="rId7" Type="http://schemas.openxmlformats.org/officeDocument/2006/relationships/image" Target="../media/image50.png"/><Relationship Id="rId2" Type="http://schemas.openxmlformats.org/officeDocument/2006/relationships/image" Target="../media/image55.jpeg"/><Relationship Id="rId1" Type="http://schemas.openxmlformats.org/officeDocument/2006/relationships/slideLayout" Target="../slideLayouts/slideLayout6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amundi.com/institutional/Responsible-investment-documentation" TargetMode="External"/><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4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slideLayout" Target="../slideLayouts/slideLayout63.xml"/><Relationship Id="rId1" Type="http://schemas.openxmlformats.org/officeDocument/2006/relationships/themeOverride" Target="../theme/themeOverride1.xml"/><Relationship Id="rId6" Type="http://schemas.openxmlformats.org/officeDocument/2006/relationships/image" Target="../media/image48.png"/><Relationship Id="rId11" Type="http://schemas.openxmlformats.org/officeDocument/2006/relationships/image" Target="../media/image65.png"/><Relationship Id="rId5" Type="http://schemas.openxmlformats.org/officeDocument/2006/relationships/image" Target="../media/image50.png"/><Relationship Id="rId10" Type="http://schemas.openxmlformats.org/officeDocument/2006/relationships/image" Target="../media/image64.png"/><Relationship Id="rId4" Type="http://schemas.openxmlformats.org/officeDocument/2006/relationships/image" Target="../media/image46.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hyperlink" Target="https://www.amundi.com/institutional/amundi-real-assets" TargetMode="External"/><Relationship Id="rId2" Type="http://schemas.openxmlformats.org/officeDocument/2006/relationships/image" Target="../media/image66.jpeg"/><Relationship Id="rId1" Type="http://schemas.openxmlformats.org/officeDocument/2006/relationships/slideLayout" Target="../slideLayouts/slideLayout4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1.png"/><Relationship Id="rId7" Type="http://schemas.openxmlformats.org/officeDocument/2006/relationships/image" Target="../media/image74.png"/><Relationship Id="rId12" Type="http://schemas.microsoft.com/office/2007/relationships/hdphoto" Target="../media/hdphoto4.wdp"/><Relationship Id="rId2" Type="http://schemas.openxmlformats.org/officeDocument/2006/relationships/image" Target="../media/image70.jpeg"/><Relationship Id="rId1" Type="http://schemas.openxmlformats.org/officeDocument/2006/relationships/slideLayout" Target="../slideLayouts/slideLayout17.xml"/><Relationship Id="rId6" Type="http://schemas.openxmlformats.org/officeDocument/2006/relationships/image" Target="../media/image73.png"/><Relationship Id="rId11" Type="http://schemas.openxmlformats.org/officeDocument/2006/relationships/image" Target="../media/image7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72.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86.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emf"/><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45.png"/><Relationship Id="rId7" Type="http://schemas.openxmlformats.org/officeDocument/2006/relationships/chart" Target="../charts/chart1.xml"/><Relationship Id="rId2" Type="http://schemas.openxmlformats.org/officeDocument/2006/relationships/hyperlink" Target="https://www.amundi.com/institutional/Responsible-investment-documentation" TargetMode="External"/><Relationship Id="rId1" Type="http://schemas.openxmlformats.org/officeDocument/2006/relationships/slideLayout" Target="../slideLayouts/slideLayout5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6.png"/><Relationship Id="rId7" Type="http://schemas.openxmlformats.org/officeDocument/2006/relationships/diagramQuickStyle" Target="../diagrams/quickStyle1.xml"/><Relationship Id="rId2" Type="http://schemas.openxmlformats.org/officeDocument/2006/relationships/image" Target="../media/image45.png"/><Relationship Id="rId1" Type="http://schemas.openxmlformats.org/officeDocument/2006/relationships/slideLayout" Target="../slideLayouts/slideLayout53.xml"/><Relationship Id="rId6" Type="http://schemas.openxmlformats.org/officeDocument/2006/relationships/diagramLayout" Target="../diagrams/layout1.xml"/><Relationship Id="rId11" Type="http://schemas.openxmlformats.org/officeDocument/2006/relationships/image" Target="../media/image48.png"/><Relationship Id="rId5" Type="http://schemas.openxmlformats.org/officeDocument/2006/relationships/diagramData" Target="../diagrams/data1.xml"/><Relationship Id="rId10" Type="http://schemas.openxmlformats.org/officeDocument/2006/relationships/hyperlink" Target="https://www.amundi.com/institutional/Responsible-investment-documentation" TargetMode="External"/><Relationship Id="rId4" Type="http://schemas.openxmlformats.org/officeDocument/2006/relationships/image" Target="../media/image50.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amundi.com/institutional/Responsible-investment-documentation" TargetMode="External"/><Relationship Id="rId1" Type="http://schemas.openxmlformats.org/officeDocument/2006/relationships/slideLayout" Target="../slideLayouts/slideLayout53.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3.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DC22-7527-4614-AAB4-CFAA298DC7FD}"/>
              </a:ext>
            </a:extLst>
          </p:cNvPr>
          <p:cNvSpPr>
            <a:spLocks noGrp="1"/>
          </p:cNvSpPr>
          <p:nvPr>
            <p:ph type="ctrTitle"/>
          </p:nvPr>
        </p:nvSpPr>
        <p:spPr>
          <a:xfrm>
            <a:off x="1281799" y="1425036"/>
            <a:ext cx="3780000" cy="1286946"/>
          </a:xfrm>
        </p:spPr>
        <p:txBody>
          <a:bodyPr>
            <a:normAutofit/>
          </a:bodyPr>
          <a:lstStyle/>
          <a:p>
            <a:r>
              <a:rPr lang="en-GB" sz="2600" b="1" spc="0" dirty="0">
                <a:latin typeface="Noto Sans" panose="020B0502040504020204" pitchFamily="34" charset="0"/>
                <a:ea typeface="Noto Sans" panose="020B0502040504020204" pitchFamily="34" charset="0"/>
                <a:cs typeface="Noto Sans" panose="020B0502040504020204" pitchFamily="34" charset="0"/>
              </a:rPr>
              <a:t>Amundi Alternative and Real Assets</a:t>
            </a:r>
            <a:endParaRPr lang="en-GB" sz="2600"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Text Placeholder 2">
            <a:extLst>
              <a:ext uri="{FF2B5EF4-FFF2-40B4-BE49-F238E27FC236}">
                <a16:creationId xmlns:a16="http://schemas.microsoft.com/office/drawing/2014/main" id="{69C4758A-7147-48A9-955F-96F1DB5429CC}"/>
              </a:ext>
            </a:extLst>
          </p:cNvPr>
          <p:cNvSpPr>
            <a:spLocks noGrp="1"/>
          </p:cNvSpPr>
          <p:nvPr>
            <p:ph type="body" sz="quarter" idx="28"/>
          </p:nvPr>
        </p:nvSpPr>
        <p:spPr>
          <a:xfrm>
            <a:off x="1119959" y="3778949"/>
            <a:ext cx="854498" cy="258165"/>
          </a:xfrm>
        </p:spPr>
        <p:txBody>
          <a:bodyPr/>
          <a:lstStyle/>
          <a:p>
            <a:r>
              <a:rPr lang="en-GB" sz="800" dirty="0">
                <a:latin typeface="Noto Sans" panose="020B0502040504020204" pitchFamily="34" charset="0"/>
                <a:ea typeface="Noto Sans" panose="020B0502040504020204" pitchFamily="34" charset="0"/>
                <a:cs typeface="Noto Sans" panose="020B0502040504020204" pitchFamily="34" charset="0"/>
              </a:rPr>
              <a:t>NOVEMBER 2024</a:t>
            </a:r>
          </a:p>
        </p:txBody>
      </p:sp>
      <p:sp>
        <p:nvSpPr>
          <p:cNvPr id="11" name="Slide Number Placeholder 10">
            <a:extLst>
              <a:ext uri="{FF2B5EF4-FFF2-40B4-BE49-F238E27FC236}">
                <a16:creationId xmlns:a16="http://schemas.microsoft.com/office/drawing/2014/main" id="{0275034E-6F73-62A6-87D1-2F5053FB50F5}"/>
              </a:ext>
            </a:extLst>
          </p:cNvPr>
          <p:cNvSpPr>
            <a:spLocks noGrp="1"/>
          </p:cNvSpPr>
          <p:nvPr>
            <p:ph type="sldNum" sz="quarter" idx="3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8D5D5FC-A2A2-446A-BED0-1CEF08BE1E1C}" type="slidenum">
              <a:rPr kumimoji="0" lang="en-GB" sz="100" b="0" i="0" u="none" strike="noStrike" kern="1200" cap="none" spc="0" normalizeH="0" baseline="0" noProof="0" smtClean="0">
                <a:ln>
                  <a:noFill/>
                </a:ln>
                <a:no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GB" sz="100" b="0" i="0" u="none" strike="noStrike" kern="1200" cap="none" spc="0" normalizeH="0" baseline="0" noProof="0" dirty="0">
              <a:ln>
                <a:noFill/>
              </a:ln>
              <a:no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0079F275-A605-22E6-6F42-D4DBD5013BAC}"/>
              </a:ext>
            </a:extLst>
          </p:cNvPr>
          <p:cNvSpPr>
            <a:spLocks noGrp="1"/>
          </p:cNvSpPr>
          <p:nvPr>
            <p:ph type="ftr" sz="quarter" idx="3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30" normalizeH="0" baseline="0" noProof="0" dirty="0">
                <a:ln>
                  <a:noFill/>
                </a:ln>
                <a:noFill/>
                <a:effectLst/>
                <a:uLnTx/>
                <a:uFillTx/>
                <a:latin typeface="Arial" panose="020B0604020202020204" pitchFamily="34" charset="0"/>
                <a:ea typeface="+mn-ea"/>
                <a:cs typeface="Arial" panose="020B0604020202020204" pitchFamily="34" charset="0"/>
              </a:rPr>
              <a:t> | </a:t>
            </a:r>
          </a:p>
        </p:txBody>
      </p:sp>
      <p:sp>
        <p:nvSpPr>
          <p:cNvPr id="6" name="Text Placeholder 5">
            <a:extLst>
              <a:ext uri="{FF2B5EF4-FFF2-40B4-BE49-F238E27FC236}">
                <a16:creationId xmlns:a16="http://schemas.microsoft.com/office/drawing/2014/main" id="{E0D39650-470A-4D88-A8CB-4E9080FAFFB2}"/>
              </a:ext>
            </a:extLst>
          </p:cNvPr>
          <p:cNvSpPr>
            <a:spLocks noGrp="1"/>
          </p:cNvSpPr>
          <p:nvPr>
            <p:ph type="body" sz="quarter" idx="38"/>
          </p:nvPr>
        </p:nvSpPr>
        <p:spPr>
          <a:xfrm>
            <a:off x="1281798" y="2880265"/>
            <a:ext cx="3780000" cy="559423"/>
          </a:xfrm>
        </p:spPr>
        <p:txBody>
          <a:bodyPr/>
          <a:lstStyle/>
          <a:p>
            <a:pPr>
              <a:spcBef>
                <a:spcPts val="0"/>
              </a:spcBef>
            </a:pPr>
            <a:r>
              <a:rPr lang="en-US" dirty="0">
                <a:latin typeface="Noto Sans" panose="020B0502040504020204" pitchFamily="34" charset="0"/>
                <a:ea typeface="Noto Sans" panose="020B0502040504020204" pitchFamily="34" charset="0"/>
                <a:cs typeface="Noto Sans" panose="020B0502040504020204" pitchFamily="34" charset="0"/>
              </a:rPr>
              <a:t>A specialist of Private Markets, Alternative </a:t>
            </a:r>
          </a:p>
          <a:p>
            <a:pPr>
              <a:spcBef>
                <a:spcPts val="0"/>
              </a:spcBef>
            </a:pPr>
            <a:r>
              <a:rPr lang="en-US" dirty="0">
                <a:latin typeface="Noto Sans" panose="020B0502040504020204" pitchFamily="34" charset="0"/>
                <a:ea typeface="Noto Sans" panose="020B0502040504020204" pitchFamily="34" charset="0"/>
                <a:cs typeface="Noto Sans" panose="020B0502040504020204" pitchFamily="34" charset="0"/>
              </a:rPr>
              <a:t>and Real Assets worldwide</a:t>
            </a:r>
            <a:endParaRPr lang="en-GB"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Text Placeholder 3">
            <a:extLst>
              <a:ext uri="{FF2B5EF4-FFF2-40B4-BE49-F238E27FC236}">
                <a16:creationId xmlns:a16="http://schemas.microsoft.com/office/drawing/2014/main" id="{0CBE5EC7-F771-4165-B0E3-271FD6B8435A}"/>
              </a:ext>
            </a:extLst>
          </p:cNvPr>
          <p:cNvSpPr>
            <a:spLocks noGrp="1"/>
          </p:cNvSpPr>
          <p:nvPr>
            <p:ph type="body" sz="quarter" idx="37"/>
          </p:nvPr>
        </p:nvSpPr>
        <p:spPr>
          <a:xfrm>
            <a:off x="2035657" y="3787042"/>
            <a:ext cx="3026141" cy="375384"/>
          </a:xfrm>
        </p:spPr>
        <p:txBody>
          <a:bodyPr/>
          <a:lstStyle/>
          <a:p>
            <a:pPr marL="0" indent="0">
              <a:spcBef>
                <a:spcPts val="0"/>
              </a:spcBef>
              <a:buNone/>
            </a:pPr>
            <a:r>
              <a:rPr lang="en-GB" sz="800" dirty="0">
                <a:latin typeface="Noto Sans" panose="020B0502040504020204" pitchFamily="34" charset="0"/>
                <a:ea typeface="Noto Sans" panose="020B0502040504020204" pitchFamily="34" charset="0"/>
                <a:cs typeface="Noto Sans" panose="020B0502040504020204" pitchFamily="34" charset="0"/>
              </a:rPr>
              <a:t>Marketing communication</a:t>
            </a:r>
          </a:p>
          <a:p>
            <a:pPr marL="0" indent="0">
              <a:spcBef>
                <a:spcPts val="0"/>
              </a:spcBef>
              <a:buNone/>
            </a:pPr>
            <a:r>
              <a:rPr lang="en-GB" sz="800" dirty="0">
                <a:latin typeface="Noto Sans" panose="020B0502040504020204" pitchFamily="34" charset="0"/>
                <a:ea typeface="Noto Sans" panose="020B0502040504020204" pitchFamily="34" charset="0"/>
                <a:cs typeface="Noto Sans" panose="020B0502040504020204" pitchFamily="34" charset="0"/>
              </a:rPr>
              <a:t>Document for Professional Investors Only</a:t>
            </a:r>
          </a:p>
        </p:txBody>
      </p:sp>
      <p:sp>
        <p:nvSpPr>
          <p:cNvPr id="8" name="Sous-titre 2">
            <a:extLst>
              <a:ext uri="{FF2B5EF4-FFF2-40B4-BE49-F238E27FC236}">
                <a16:creationId xmlns:a16="http://schemas.microsoft.com/office/drawing/2014/main" id="{7F37DD1E-FA25-4179-B957-3FB3761EB0D0}"/>
              </a:ext>
            </a:extLst>
          </p:cNvPr>
          <p:cNvSpPr txBox="1">
            <a:spLocks/>
          </p:cNvSpPr>
          <p:nvPr/>
        </p:nvSpPr>
        <p:spPr>
          <a:xfrm>
            <a:off x="1281799" y="4513214"/>
            <a:ext cx="1596297" cy="189622"/>
          </a:xfrm>
          <a:prstGeom prst="rect">
            <a:avLst/>
          </a:prstGeom>
        </p:spPr>
        <p:txBody>
          <a:bodyPr vert="horz" lIns="0" tIns="0" rIns="0" bIns="0" rtlCol="0">
            <a:noAutofit/>
          </a:bodyPr>
          <a:lstStyle>
            <a:lvl1pPr marL="0" indent="0" algn="l" defTabSz="914355" rtl="0" eaLnBrk="1" latinLnBrk="0" hangingPunct="1">
              <a:lnSpc>
                <a:spcPct val="100000"/>
              </a:lnSpc>
              <a:spcBef>
                <a:spcPts val="1000"/>
              </a:spcBef>
              <a:buClr>
                <a:schemeClr val="accent1"/>
              </a:buClr>
              <a:buSzPct val="130000"/>
              <a:buFont typeface="CambriaMath" charset="0"/>
              <a:buNone/>
              <a:tabLst/>
              <a:defRPr sz="900" kern="1200" spc="51" baseline="0">
                <a:solidFill>
                  <a:schemeClr val="bg1"/>
                </a:solidFill>
                <a:latin typeface="+mn-lt"/>
                <a:ea typeface="+mn-ea"/>
                <a:cs typeface="+mn-cs"/>
              </a:defRPr>
            </a:lvl1pPr>
            <a:lvl2pPr marL="457178" indent="0" algn="ctr" defTabSz="914355" rtl="0" eaLnBrk="1" latinLnBrk="0" hangingPunct="1">
              <a:lnSpc>
                <a:spcPct val="100000"/>
              </a:lnSpc>
              <a:spcBef>
                <a:spcPts val="500"/>
              </a:spcBef>
              <a:buClr>
                <a:schemeClr val="accent2"/>
              </a:buClr>
              <a:buFont typeface="CambriaMath" charset="0"/>
              <a:buNone/>
              <a:tabLst/>
              <a:defRPr sz="2000" kern="1200">
                <a:solidFill>
                  <a:schemeClr val="tx2"/>
                </a:solidFill>
                <a:latin typeface="+mn-lt"/>
                <a:ea typeface="+mn-ea"/>
                <a:cs typeface="+mn-cs"/>
              </a:defRPr>
            </a:lvl2pPr>
            <a:lvl3pPr marL="914355" indent="0" algn="ctr" defTabSz="914355" rtl="0" eaLnBrk="1" latinLnBrk="0" hangingPunct="1">
              <a:lnSpc>
                <a:spcPct val="100000"/>
              </a:lnSpc>
              <a:spcBef>
                <a:spcPts val="500"/>
              </a:spcBef>
              <a:buClr>
                <a:schemeClr val="accent2"/>
              </a:buClr>
              <a:buFont typeface="LucidaGrande-Bold" charset="0"/>
              <a:buNone/>
              <a:tabLst/>
              <a:defRPr sz="1800" kern="1200">
                <a:solidFill>
                  <a:schemeClr val="tx2"/>
                </a:solidFill>
                <a:latin typeface="+mn-lt"/>
                <a:ea typeface="+mn-ea"/>
                <a:cs typeface="+mn-cs"/>
              </a:defRPr>
            </a:lvl3pPr>
            <a:lvl4pPr marL="1371533" indent="0" algn="ctr" defTabSz="914355" rtl="0" eaLnBrk="1" latinLnBrk="0" hangingPunct="1">
              <a:lnSpc>
                <a:spcPct val="100000"/>
              </a:lnSpc>
              <a:spcBef>
                <a:spcPts val="500"/>
              </a:spcBef>
              <a:buFont typeface="Arial" charset="0"/>
              <a:buNone/>
              <a:tabLst/>
              <a:defRPr sz="1600" kern="1200">
                <a:solidFill>
                  <a:schemeClr val="tx1"/>
                </a:solidFill>
                <a:latin typeface="+mn-lt"/>
                <a:ea typeface="+mn-ea"/>
                <a:cs typeface="+mn-cs"/>
              </a:defRPr>
            </a:lvl4pPr>
            <a:lvl5pPr marL="1828710" indent="0" algn="ctr" defTabSz="914355" rtl="0" eaLnBrk="1" latinLnBrk="0" hangingPunct="1">
              <a:lnSpc>
                <a:spcPct val="100000"/>
              </a:lnSpc>
              <a:spcBef>
                <a:spcPts val="500"/>
              </a:spcBef>
              <a:buFont typeface="Arial" charset="0"/>
              <a:buNone/>
              <a:tabLst/>
              <a:defRPr sz="1600" kern="1200">
                <a:solidFill>
                  <a:schemeClr val="accent1"/>
                </a:solidFill>
                <a:latin typeface="+mn-lt"/>
                <a:ea typeface="+mn-ea"/>
                <a:cs typeface="+mn-cs"/>
              </a:defRPr>
            </a:lvl5pPr>
            <a:lvl6pPr marL="2285888"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4"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3"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20"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800" b="1" dirty="0">
                <a:latin typeface="Noto Sans" panose="020B0502040504020204" pitchFamily="34" charset="0"/>
                <a:ea typeface="Noto Sans" panose="020B0502040504020204" pitchFamily="34" charset="0"/>
                <a:cs typeface="Noto Sans" panose="020B0502040504020204" pitchFamily="34" charset="0"/>
              </a:rPr>
              <a:t>Data as of 30/09/2024</a:t>
            </a:r>
          </a:p>
          <a:p>
            <a:endParaRPr lang="en-GB" sz="800" b="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16275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95102" y="1944703"/>
            <a:ext cx="1673467" cy="1115644"/>
          </a:xfrm>
          <a:prstGeom prst="roundRect">
            <a:avLst/>
          </a:prstGeom>
        </p:spPr>
      </p:pic>
      <p:pic>
        <p:nvPicPr>
          <p:cNvPr id="64" name="Image 14">
            <a:extLst>
              <a:ext uri="{FF2B5EF4-FFF2-40B4-BE49-F238E27FC236}">
                <a16:creationId xmlns:a16="http://schemas.microsoft.com/office/drawing/2014/main" id="{EC04DCE9-F6B9-DA41-9411-F53A4AC32937}"/>
              </a:ext>
            </a:extLst>
          </p:cNvPr>
          <p:cNvPicPr>
            <a:picLocks noChangeAspect="1"/>
          </p:cNvPicPr>
          <p:nvPr/>
        </p:nvPicPr>
        <p:blipFill>
          <a:blip r:embed="rId3"/>
          <a:stretch>
            <a:fillRect/>
          </a:stretch>
        </p:blipFill>
        <p:spPr>
          <a:xfrm>
            <a:off x="7459450" y="3067416"/>
            <a:ext cx="1409119" cy="1228219"/>
          </a:xfrm>
          <a:prstGeom prst="roundRect">
            <a:avLst/>
          </a:prstGeom>
        </p:spPr>
      </p:pic>
      <p:sp>
        <p:nvSpPr>
          <p:cNvPr id="31" name="Titre 1">
            <a:extLst>
              <a:ext uri="{FF2B5EF4-FFF2-40B4-BE49-F238E27FC236}">
                <a16:creationId xmlns:a16="http://schemas.microsoft.com/office/drawing/2014/main" id="{B7CA53D9-51D5-AB43-909C-EF3F2C314733}"/>
              </a:ext>
            </a:extLst>
          </p:cNvPr>
          <p:cNvSpPr txBox="1">
            <a:spLocks/>
          </p:cNvSpPr>
          <p:nvPr/>
        </p:nvSpPr>
        <p:spPr>
          <a:xfrm>
            <a:off x="245367" y="-11849"/>
            <a:ext cx="6132304"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INFRASTRUCTURE –</a:t>
            </a:r>
            <a:r>
              <a:rPr kumimoji="0" lang="en-US" sz="1200" b="1" i="0" u="none" strike="noStrike" kern="1200" cap="all" spc="38"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AMUNDI ENERGY TRANSITION</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10</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59566" y="4393884"/>
            <a:ext cx="8609484" cy="34881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Energy Transition. All figures as at end of end </a:t>
            </a:r>
            <a:r>
              <a:rPr kumimoji="0" lang="en-US" sz="700" b="0" i="0" u="none" strike="noStrike" kern="1200" cap="none" spc="-15" normalizeH="0" baseline="0" noProof="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Septe</a:t>
            </a:r>
            <a:r>
              <a:rPr lang="en-US" sz="700" spc="-15" dirty="0" err="1">
                <a:solidFill>
                  <a:srgbClr val="706F6F"/>
                </a:solidFill>
                <a:latin typeface="Noto Sans" panose="020B0502040504020204" pitchFamily="34" charset="0"/>
                <a:ea typeface="Noto Sans" panose="020B0502040504020204" pitchFamily="34" charset="0"/>
                <a:cs typeface="Noto Sans" panose="020B0502040504020204" pitchFamily="34" charset="0"/>
              </a:rPr>
              <a:t>mber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2024. </a:t>
            </a:r>
            <a:b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Please find the full report as well as the PRI Transparency Report at the following link: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4"/>
              </a:rPr>
              <a:t>Amundi PRI Documentation 2023 </a:t>
            </a:r>
            <a:endPar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960</a:t>
            </a:r>
            <a:r>
              <a:rPr kumimoji="0" lang="en-US" sz="1500" b="1" i="0" u="none" strike="noStrike" kern="1200" cap="none" spc="0" normalizeH="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m</a:t>
            </a:r>
            <a:endPar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188283" y="648479"/>
            <a:ext cx="1740471" cy="446276"/>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14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people</a:t>
            </a: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+1 200</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Properties in Europe</a:t>
            </a:r>
          </a:p>
        </p:txBody>
      </p:sp>
      <p:pic>
        <p:nvPicPr>
          <p:cNvPr id="54" name="Picture 5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87047" y="685132"/>
            <a:ext cx="374565" cy="374565"/>
          </a:xfrm>
          <a:prstGeom prst="rect">
            <a:avLst/>
          </a:prstGeom>
        </p:spPr>
      </p:pic>
      <p:sp>
        <p:nvSpPr>
          <p:cNvPr id="73" name="Rectangle 72">
            <a:extLst>
              <a:ext uri="{FF2B5EF4-FFF2-40B4-BE49-F238E27FC236}">
                <a16:creationId xmlns:a16="http://schemas.microsoft.com/office/drawing/2014/main" id="{FED7FC6C-2B59-CF4B-B3BE-AF0281C12FFD}"/>
              </a:ext>
            </a:extLst>
          </p:cNvPr>
          <p:cNvSpPr/>
          <p:nvPr/>
        </p:nvSpPr>
        <p:spPr>
          <a:xfrm>
            <a:off x="0" y="1458728"/>
            <a:ext cx="6384897" cy="1400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106620" y="1724124"/>
            <a:ext cx="6217369" cy="907525"/>
          </a:xfrm>
          <a:prstGeom prst="rect">
            <a:avLst/>
          </a:prstGeom>
          <a:noFill/>
        </p:spPr>
        <p:txBody>
          <a:bodyPr wrap="square" lIns="144000" tIns="72000" rIns="108000" bIns="108000" rtlCol="0" anchor="ctr">
            <a:noAutofit/>
          </a:bodyPr>
          <a:lstStyle/>
          <a:p>
            <a:pPr lvl="0" defTabSz="457200">
              <a:lnSpc>
                <a:spcPct val="114000"/>
              </a:lnSpc>
              <a:spcAft>
                <a:spcPts val="600"/>
              </a:spcAft>
              <a:buClr>
                <a:srgbClr val="C19134"/>
              </a:buClr>
              <a:defRPr/>
            </a:pP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AET </a:t>
            </a:r>
            <a:r>
              <a:rPr lang="en-US" sz="8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manages Infrastructure Equity Funds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(Core/Core+) dedicated </a:t>
            </a:r>
            <a:r>
              <a:rPr lang="en-US" sz="8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to mid-market Green Infrastructures, with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strategy focused on Europe and OECD, on the Energy Transition &amp; Decarbonization sectors, with strong focus on: </a:t>
            </a:r>
          </a:p>
          <a:p>
            <a:pPr marL="171450" marR="0" lvl="0" indent="-171450" algn="l" defTabSz="457200" rtl="0" eaLnBrk="1" fontAlgn="auto" latinLnBrk="0" hangingPunct="1">
              <a:lnSpc>
                <a:spcPct val="114000"/>
              </a:lnSpc>
              <a:spcBef>
                <a:spcPts val="0"/>
              </a:spcBef>
              <a:spcAft>
                <a:spcPts val="600"/>
              </a:spcAft>
              <a:buClr>
                <a:srgbClr val="C19134"/>
              </a:buClr>
              <a:buSzTx/>
              <a:buFont typeface="Arial" panose="020B0604020202020204" pitchFamily="34" charset="0"/>
              <a:buChar char="•"/>
              <a:tabLst/>
              <a:defRPr/>
            </a:pP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Creating value through a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“Buy &amp; Build” </a:t>
            </a: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and platform approach and an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active asset management  </a:t>
            </a:r>
          </a:p>
          <a:p>
            <a:pPr marL="171450" marR="0" lvl="0" indent="-171450" algn="l" defTabSz="457200" rtl="0" eaLnBrk="1" fontAlgn="auto" latinLnBrk="0" hangingPunct="1">
              <a:lnSpc>
                <a:spcPct val="114000"/>
              </a:lnSpc>
              <a:spcBef>
                <a:spcPts val="0"/>
              </a:spcBef>
              <a:spcAft>
                <a:spcPts val="600"/>
              </a:spcAft>
              <a:buClr>
                <a:srgbClr val="C19134"/>
              </a:buClr>
              <a:buSzTx/>
              <a:buFont typeface="Arial" panose="020B0604020202020204" pitchFamily="34" charset="0"/>
              <a:buChar char="•"/>
              <a:tabLst/>
              <a:defRPr/>
            </a:pP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Deploying capital at an attractive and sustainable risk-adjusted return profiles, with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strong downside protection</a:t>
            </a:r>
          </a:p>
          <a:p>
            <a:pPr marL="171450" marR="0" lvl="0" indent="-171450" algn="l" defTabSz="457200" rtl="0" eaLnBrk="1" fontAlgn="auto" latinLnBrk="0" hangingPunct="1">
              <a:lnSpc>
                <a:spcPct val="114000"/>
              </a:lnSpc>
              <a:spcBef>
                <a:spcPts val="0"/>
              </a:spcBef>
              <a:spcAft>
                <a:spcPts val="600"/>
              </a:spcAft>
              <a:buClr>
                <a:srgbClr val="C19134"/>
              </a:buClr>
              <a:buSzTx/>
              <a:buFont typeface="Arial" panose="020B0604020202020204" pitchFamily="34" charset="0"/>
              <a:buChar char="•"/>
              <a:tabLst/>
              <a:defRPr/>
            </a:pP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Making</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ESG an integrated part of AET’s investment approach </a:t>
            </a: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to monitor risks and create long term value</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306302"/>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altLang="fr-FR" sz="105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An asset management company dedicated to the energy transition</a:t>
            </a:r>
          </a:p>
        </p:txBody>
      </p:sp>
      <p:sp>
        <p:nvSpPr>
          <p:cNvPr id="80" name="Rectangle 79">
            <a:extLst>
              <a:ext uri="{FF2B5EF4-FFF2-40B4-BE49-F238E27FC236}">
                <a16:creationId xmlns:a16="http://schemas.microsoft.com/office/drawing/2014/main" id="{FED7FC6C-2B59-CF4B-B3BE-AF0281C12FFD}"/>
              </a:ext>
            </a:extLst>
          </p:cNvPr>
          <p:cNvSpPr/>
          <p:nvPr/>
        </p:nvSpPr>
        <p:spPr>
          <a:xfrm>
            <a:off x="0" y="3093314"/>
            <a:ext cx="6384897" cy="11425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106621" y="3295816"/>
            <a:ext cx="6217369" cy="789962"/>
          </a:xfrm>
          <a:prstGeom prst="rect">
            <a:avLst/>
          </a:prstGeom>
          <a:noFill/>
        </p:spPr>
        <p:txBody>
          <a:bodyPr wrap="square" lIns="144000" tIns="72000" rIns="108000" bIns="108000" rtlCol="0" anchor="ctr">
            <a:noAutofit/>
          </a:bodyPr>
          <a:lstStyle/>
          <a:p>
            <a:pPr marR="0" lvl="0" algn="l" defTabSz="457200" rtl="0" eaLnBrk="1" fontAlgn="auto" latinLnBrk="0" hangingPunct="1">
              <a:lnSpc>
                <a:spcPct val="100000"/>
              </a:lnSpc>
              <a:spcBef>
                <a:spcPts val="0"/>
              </a:spcBef>
              <a:spcAft>
                <a:spcPts val="600"/>
              </a:spcAft>
              <a:buClr>
                <a:srgbClr val="C19134"/>
              </a:buClr>
              <a:buSzTx/>
              <a:tabLst/>
              <a:defRPr/>
            </a:pP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AET benefits from solid industrial know-how and financial expertise in the risks associated with energy projects. </a:t>
            </a:r>
            <a:r>
              <a:rPr lang="en-US" sz="8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The team benefits from a strong network with a global reach, and is able to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leverage:</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its wide and deep market relationships and network to secure off-market opportunities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the Amundi and Crédit Agricole global platform with local partners to create exclusive investment opportunities</a:t>
            </a: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2997480"/>
            <a:ext cx="5039659" cy="199800"/>
          </a:xfrm>
          <a:prstGeom prst="roundRect">
            <a:avLst/>
          </a:prstGeom>
          <a:solidFill>
            <a:schemeClr val="accent1">
              <a:lumMod val="75000"/>
            </a:schemeClr>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An innovative business model</a:t>
            </a:r>
          </a:p>
        </p:txBody>
      </p:sp>
      <p:sp>
        <p:nvSpPr>
          <p:cNvPr id="3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8" name="Rectangle 37">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2016</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Launch date</a:t>
            </a:r>
          </a:p>
        </p:txBody>
      </p:sp>
      <p:pic>
        <p:nvPicPr>
          <p:cNvPr id="39" name="Picture 3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72142" y="712488"/>
            <a:ext cx="323400" cy="323400"/>
          </a:xfrm>
          <a:prstGeom prst="rect">
            <a:avLst/>
          </a:prstGeom>
        </p:spPr>
      </p:pic>
      <p:pic>
        <p:nvPicPr>
          <p:cNvPr id="1026" name="Picture 2" descr="Amundi Energy Transition Alba I"/>
          <p:cNvPicPr>
            <a:picLocks noChangeAspect="1" noChangeArrowheads="1"/>
          </p:cNvPicPr>
          <p:nvPr/>
        </p:nvPicPr>
        <p:blipFill rotWithShape="1">
          <a:blip r:embed="rId8">
            <a:extLst>
              <a:ext uri="{28A0092B-C50C-407E-A947-70E740481C1C}">
                <a14:useLocalDpi xmlns:a14="http://schemas.microsoft.com/office/drawing/2010/main"/>
              </a:ext>
            </a:extLst>
          </a:blip>
          <a:srcRect r="5235"/>
          <a:stretch/>
        </p:blipFill>
        <p:spPr bwMode="auto">
          <a:xfrm>
            <a:off x="7441707" y="1214108"/>
            <a:ext cx="1673467" cy="687184"/>
          </a:xfrm>
          <a:prstGeom prst="rect">
            <a:avLst/>
          </a:prstGeom>
          <a:noFill/>
          <a:extLst>
            <a:ext uri="{909E8E84-426E-40DD-AFC4-6F175D3DCCD1}">
              <a14:hiddenFill xmlns:a14="http://schemas.microsoft.com/office/drawing/2010/main">
                <a:solidFill>
                  <a:srgbClr val="FFFFFF"/>
                </a:solidFill>
              </a14:hiddenFill>
            </a:ext>
          </a:extLst>
        </p:spPr>
      </p:pic>
      <p:sp>
        <p:nvSpPr>
          <p:cNvPr id="42" name="Cylindre 76">
            <a:extLst>
              <a:ext uri="{FF2B5EF4-FFF2-40B4-BE49-F238E27FC236}">
                <a16:creationId xmlns:a16="http://schemas.microsoft.com/office/drawing/2014/main" id="{B5FA326E-886B-CA45-986E-BF1DEEFF77DE}"/>
              </a:ext>
            </a:extLst>
          </p:cNvPr>
          <p:cNvSpPr/>
          <p:nvPr/>
        </p:nvSpPr>
        <p:spPr>
          <a:xfrm>
            <a:off x="6563802" y="1123774"/>
            <a:ext cx="962108" cy="3270110"/>
          </a:xfrm>
          <a:prstGeom prst="can">
            <a:avLst/>
          </a:prstGeom>
          <a:gradFill flip="none" rotWithShape="1">
            <a:gsLst>
              <a:gs pos="0">
                <a:schemeClr val="tx1"/>
              </a:gs>
              <a:gs pos="48000">
                <a:srgbClr val="0073A3"/>
              </a:gs>
              <a:gs pos="100000">
                <a:srgbClr val="00B6ED"/>
              </a:gs>
            </a:gsLst>
            <a:lin ang="10800000" scaled="1"/>
            <a:tileRect/>
          </a:gradFill>
          <a:ln>
            <a:noFill/>
          </a:ln>
          <a:effectLst>
            <a:outerShdw blurRad="215900" sy="23000" kx="-1200000" algn="b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1" name="Rectangle 50">
            <a:extLst>
              <a:ext uri="{FF2B5EF4-FFF2-40B4-BE49-F238E27FC236}">
                <a16:creationId xmlns:a16="http://schemas.microsoft.com/office/drawing/2014/main" id="{3402419D-D066-B940-9077-54507747E914}"/>
              </a:ext>
            </a:extLst>
          </p:cNvPr>
          <p:cNvSpPr/>
          <p:nvPr/>
        </p:nvSpPr>
        <p:spPr>
          <a:xfrm>
            <a:off x="6563802" y="3853796"/>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~2,100MW </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Under </a:t>
            </a:r>
            <a:b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management</a:t>
            </a:r>
          </a:p>
        </p:txBody>
      </p:sp>
      <p:sp>
        <p:nvSpPr>
          <p:cNvPr id="52" name="Rectangle 51">
            <a:extLst>
              <a:ext uri="{FF2B5EF4-FFF2-40B4-BE49-F238E27FC236}">
                <a16:creationId xmlns:a16="http://schemas.microsoft.com/office/drawing/2014/main" id="{3B106041-0A9E-B742-B37A-F466CF67CFDE}"/>
              </a:ext>
            </a:extLst>
          </p:cNvPr>
          <p:cNvSpPr/>
          <p:nvPr/>
        </p:nvSpPr>
        <p:spPr>
          <a:xfrm>
            <a:off x="6563802" y="3280328"/>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+400</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Assets in its </a:t>
            </a:r>
            <a:b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portfolio</a:t>
            </a:r>
          </a:p>
        </p:txBody>
      </p:sp>
      <p:sp>
        <p:nvSpPr>
          <p:cNvPr id="53" name="Rectangle 52">
            <a:extLst>
              <a:ext uri="{FF2B5EF4-FFF2-40B4-BE49-F238E27FC236}">
                <a16:creationId xmlns:a16="http://schemas.microsoft.com/office/drawing/2014/main" id="{F9B976A3-E434-BB4B-955D-E1B3716D9D7B}"/>
              </a:ext>
            </a:extLst>
          </p:cNvPr>
          <p:cNvSpPr/>
          <p:nvPr/>
        </p:nvSpPr>
        <p:spPr>
          <a:xfrm>
            <a:off x="6563802" y="2026513"/>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8</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Institutional </a:t>
            </a:r>
            <a:b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funds</a:t>
            </a:r>
          </a:p>
        </p:txBody>
      </p:sp>
      <p:sp>
        <p:nvSpPr>
          <p:cNvPr id="60" name="Rectangle 59">
            <a:extLst>
              <a:ext uri="{FF2B5EF4-FFF2-40B4-BE49-F238E27FC236}">
                <a16:creationId xmlns:a16="http://schemas.microsoft.com/office/drawing/2014/main" id="{71109A51-0F2E-164F-A6EA-101FAB2A14BF}"/>
              </a:ext>
            </a:extLst>
          </p:cNvPr>
          <p:cNvSpPr/>
          <p:nvPr/>
        </p:nvSpPr>
        <p:spPr>
          <a:xfrm>
            <a:off x="6563802" y="1405340"/>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~€2bn</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 investment </a:t>
            </a:r>
            <a:b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capacity</a:t>
            </a:r>
            <a:endParaRPr kumimoji="0" lang="en-US" sz="800" b="0" i="0" u="none" strike="noStrike" kern="1200" cap="none" spc="0" normalizeH="0" baseline="3000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1" name="Down Arrow 2">
            <a:extLst>
              <a:ext uri="{FF2B5EF4-FFF2-40B4-BE49-F238E27FC236}">
                <a16:creationId xmlns:a16="http://schemas.microsoft.com/office/drawing/2014/main" id="{E47B3D45-0E58-B346-B0CC-9D12FA8D7AD0}"/>
              </a:ext>
            </a:extLst>
          </p:cNvPr>
          <p:cNvSpPr>
            <a:spLocks noChangeAspect="1"/>
          </p:cNvSpPr>
          <p:nvPr/>
        </p:nvSpPr>
        <p:spPr>
          <a:xfrm rot="10800000">
            <a:off x="6961966" y="1888347"/>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2" name="Down Arrow 2">
            <a:extLst>
              <a:ext uri="{FF2B5EF4-FFF2-40B4-BE49-F238E27FC236}">
                <a16:creationId xmlns:a16="http://schemas.microsoft.com/office/drawing/2014/main" id="{A22814E9-2DF8-5445-AB2A-4106330B5722}"/>
              </a:ext>
            </a:extLst>
          </p:cNvPr>
          <p:cNvSpPr>
            <a:spLocks noChangeAspect="1"/>
          </p:cNvSpPr>
          <p:nvPr/>
        </p:nvSpPr>
        <p:spPr>
          <a:xfrm rot="10800000">
            <a:off x="6961966" y="3150112"/>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3" name="Down Arrow 2">
            <a:extLst>
              <a:ext uri="{FF2B5EF4-FFF2-40B4-BE49-F238E27FC236}">
                <a16:creationId xmlns:a16="http://schemas.microsoft.com/office/drawing/2014/main" id="{1EAE8C4A-4DC0-E34F-A3BD-B4590722ED03}"/>
              </a:ext>
            </a:extLst>
          </p:cNvPr>
          <p:cNvSpPr>
            <a:spLocks noChangeAspect="1"/>
          </p:cNvSpPr>
          <p:nvPr/>
        </p:nvSpPr>
        <p:spPr>
          <a:xfrm rot="10800000">
            <a:off x="6961966" y="3723577"/>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5" name="Rectangle 34">
            <a:extLst>
              <a:ext uri="{FF2B5EF4-FFF2-40B4-BE49-F238E27FC236}">
                <a16:creationId xmlns:a16="http://schemas.microsoft.com/office/drawing/2014/main" id="{7C8AB36E-E754-42ED-8295-0AA93EC5F5F7}"/>
              </a:ext>
            </a:extLst>
          </p:cNvPr>
          <p:cNvSpPr/>
          <p:nvPr/>
        </p:nvSpPr>
        <p:spPr>
          <a:xfrm>
            <a:off x="6563802" y="2668826"/>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lang="fr-FR" sz="12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1</a:t>
            </a:r>
            <a:endPar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914400" rtl="0" eaLnBrk="1" fontAlgn="auto" latinLnBrk="0" hangingPunct="1">
              <a:lnSpc>
                <a:spcPts val="900"/>
              </a:lnSpc>
              <a:spcBef>
                <a:spcPts val="0"/>
              </a:spcBef>
              <a:spcAft>
                <a:spcPts val="0"/>
              </a:spcAft>
              <a:buClrTx/>
              <a:buSzTx/>
              <a:buFontTx/>
              <a:buNone/>
              <a:tabLst/>
              <a:defRPr/>
            </a:pPr>
            <a:r>
              <a:rPr lang="en-US"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R</a:t>
            </a: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etail </a:t>
            </a:r>
            <a:b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fund</a:t>
            </a:r>
          </a:p>
        </p:txBody>
      </p:sp>
      <p:sp>
        <p:nvSpPr>
          <p:cNvPr id="36" name="Down Arrow 2">
            <a:extLst>
              <a:ext uri="{FF2B5EF4-FFF2-40B4-BE49-F238E27FC236}">
                <a16:creationId xmlns:a16="http://schemas.microsoft.com/office/drawing/2014/main" id="{2DD1D006-6F30-4DFB-8CFE-EE1073FC1DD9}"/>
              </a:ext>
            </a:extLst>
          </p:cNvPr>
          <p:cNvSpPr>
            <a:spLocks noChangeAspect="1"/>
          </p:cNvSpPr>
          <p:nvPr/>
        </p:nvSpPr>
        <p:spPr>
          <a:xfrm rot="10800000">
            <a:off x="6961966" y="2530659"/>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0" name="Round Diagonal Corner Rectangle 56">
            <a:extLst>
              <a:ext uri="{FF2B5EF4-FFF2-40B4-BE49-F238E27FC236}">
                <a16:creationId xmlns:a16="http://schemas.microsoft.com/office/drawing/2014/main" id="{06F73A40-857A-40DF-98B2-A9341D4103C0}"/>
              </a:ext>
            </a:extLst>
          </p:cNvPr>
          <p:cNvSpPr/>
          <p:nvPr/>
        </p:nvSpPr>
        <p:spPr>
          <a:xfrm>
            <a:off x="6166485" y="525473"/>
            <a:ext cx="2882100" cy="534224"/>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57" name="TextBox 56">
            <a:extLst>
              <a:ext uri="{FF2B5EF4-FFF2-40B4-BE49-F238E27FC236}">
                <a16:creationId xmlns:a16="http://schemas.microsoft.com/office/drawing/2014/main" id="{B1B007B1-0BB8-42DD-BA5D-3F676F00E9EF}"/>
              </a:ext>
            </a:extLst>
          </p:cNvPr>
          <p:cNvSpPr txBox="1"/>
          <p:nvPr/>
        </p:nvSpPr>
        <p:spPr>
          <a:xfrm>
            <a:off x="6140691" y="650401"/>
            <a:ext cx="212071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4-star</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 rating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for </a:t>
            </a:r>
            <a:r>
              <a:rPr lang="en-GB"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Infrastructure</a:t>
            </a:r>
            <a:r>
              <a:rPr lang="en-GB" sz="800" baseline="30000" dirty="0">
                <a:solidFill>
                  <a:srgbClr val="003C64"/>
                </a:solidFill>
                <a:latin typeface="Noto Sans" panose="020B0502040504020204" pitchFamily="34" charset="0"/>
                <a:ea typeface="Noto Sans" panose="020B0502040504020204" pitchFamily="34" charset="0"/>
                <a:cs typeface="Noto Sans" panose="020B0502040504020204" pitchFamily="34" charset="0"/>
              </a:rPr>
              <a:t>1</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58" name="Picture 2" descr="Signatory of PRI logo usage | PRI Web Page | PRI">
            <a:extLst>
              <a:ext uri="{FF2B5EF4-FFF2-40B4-BE49-F238E27FC236}">
                <a16:creationId xmlns:a16="http://schemas.microsoft.com/office/drawing/2014/main" id="{E96C3298-57F9-49F6-9402-1A94488F45F9}"/>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170589" y="702841"/>
            <a:ext cx="798461" cy="16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075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351" y="-1488"/>
            <a:ext cx="793282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1200" spc="38" noProof="0" dirty="0">
                <a:latin typeface="Noto Sans" panose="020B0502040504020204" pitchFamily="34" charset="0"/>
                <a:ea typeface="Noto Sans" panose="020B0502040504020204" pitchFamily="34" charset="0"/>
                <a:cs typeface="Noto Sans" panose="020B0502040504020204" pitchFamily="34" charset="0"/>
                <a:sym typeface="Arial"/>
              </a:rPr>
              <a:t>ALTERNATIVE FUNDS PLATFORM</a:t>
            </a:r>
            <a:endParaRPr kumimoji="0" lang="en-US" sz="1200" b="1" i="0" u="none" strike="noStrike" kern="1200" cap="all" spc="38" normalizeH="0" baseline="3000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11</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80182" y="4390207"/>
            <a:ext cx="8224115" cy="241092"/>
          </a:xfrm>
          <a:prstGeom prst="rect">
            <a:avLst/>
          </a:prstGeom>
        </p:spPr>
        <p:txBody>
          <a:bodyPr vert="horz" wrap="square" lIns="0" tIns="12700" rIns="0" bIns="0" rtlCol="0">
            <a:spAutoFit/>
          </a:bodyPr>
          <a:lstStyle/>
          <a:p>
            <a:pPr marL="12700">
              <a:spcBef>
                <a:spcPts val="100"/>
              </a:spcBef>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All figures as at end of end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September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2024. </a:t>
            </a:r>
            <a:endParaRPr lang="en-US" sz="700" b="1" i="1" spc="-15" dirty="0">
              <a:solidFill>
                <a:srgbClr val="706F6F"/>
              </a:solidFill>
              <a:latin typeface="Noto Sans" panose="020B0502040504020204" pitchFamily="34" charset="0"/>
              <a:ea typeface="Noto Sans" panose="020B0502040504020204" pitchFamily="34" charset="0"/>
              <a:cs typeface="Noto Sans" panose="020B0502040504020204" pitchFamily="34" charset="0"/>
            </a:endParaRPr>
          </a:p>
          <a:p>
            <a:pPr marL="12700">
              <a:spcBef>
                <a:spcPts val="100"/>
              </a:spcBef>
              <a:defRPr/>
            </a:pP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€4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188283" y="599234"/>
            <a:ext cx="1740471" cy="5447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9</a:t>
            </a:r>
          </a:p>
          <a:p>
            <a:pPr marL="0" marR="0" lvl="0" indent="0" algn="l" defTabSz="342900" rtl="0" eaLnBrk="1" fontAlgn="auto" latinLnBrk="0" hangingPunct="1">
              <a:lnSpc>
                <a:spcPct val="90000"/>
              </a:lnSpc>
              <a:spcBef>
                <a:spcPts val="0"/>
              </a:spcBef>
              <a:spcAft>
                <a:spcPts val="0"/>
              </a:spcAft>
              <a:buClrTx/>
              <a:buSzTx/>
              <a:buFontTx/>
              <a:buNone/>
              <a:tabLst/>
              <a:defRPr/>
            </a:pPr>
            <a:r>
              <a:rPr lang="en-US" sz="800" noProof="1">
                <a:solidFill>
                  <a:schemeClr val="bg1"/>
                </a:solidFill>
                <a:latin typeface="Noto Sans" panose="020B0502040504020204" pitchFamily="34" charset="0"/>
                <a:ea typeface="Noto Sans" panose="020B0502040504020204" pitchFamily="34" charset="0"/>
                <a:cs typeface="Noto Sans" panose="020B0502040504020204" pitchFamily="34" charset="0"/>
              </a:rPr>
              <a:t>Investment</a:t>
            </a:r>
          </a:p>
          <a:p>
            <a:pPr marL="0" marR="0" lvl="0" indent="0" algn="l" defTabSz="342900" rtl="0" eaLnBrk="1" fontAlgn="auto" latinLnBrk="0" hangingPunct="1">
              <a:lnSpc>
                <a:spcPct val="90000"/>
              </a:lnSpc>
              <a:spcBef>
                <a:spcPts val="0"/>
              </a:spcBef>
              <a:spcAft>
                <a:spcPts val="0"/>
              </a:spcAft>
              <a:buClrTx/>
              <a:buSzTx/>
              <a:buFontTx/>
              <a:buNone/>
              <a:tabLst/>
              <a:defRPr/>
            </a:pPr>
            <a:r>
              <a:rPr lang="en-US" sz="800" noProof="1">
                <a:solidFill>
                  <a:schemeClr val="bg1"/>
                </a:solidFill>
                <a:latin typeface="Noto Sans" panose="020B0502040504020204" pitchFamily="34" charset="0"/>
                <a:ea typeface="Noto Sans" panose="020B0502040504020204" pitchFamily="34" charset="0"/>
                <a:cs typeface="Noto Sans" panose="020B0502040504020204" pitchFamily="34" charset="0"/>
              </a:rPr>
              <a:t>Professionals</a:t>
            </a:r>
            <a:endParaRPr kumimoji="0" lang="en-US" sz="800"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25+</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Years of experience</a:t>
            </a:r>
          </a:p>
        </p:txBody>
      </p:sp>
      <p:pic>
        <p:nvPicPr>
          <p:cNvPr id="54" name="Picture 5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7047" y="685132"/>
            <a:ext cx="374565" cy="374565"/>
          </a:xfrm>
          <a:prstGeom prst="rect">
            <a:avLst/>
          </a:prstGeom>
        </p:spPr>
      </p:pic>
      <p:sp>
        <p:nvSpPr>
          <p:cNvPr id="57" name="Round Diagonal Corner Rectangle 56"/>
          <p:cNvSpPr/>
          <p:nvPr/>
        </p:nvSpPr>
        <p:spPr>
          <a:xfrm>
            <a:off x="6392848" y="454778"/>
            <a:ext cx="2429188" cy="757879"/>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58" name="TextBox 57"/>
          <p:cNvSpPr txBox="1"/>
          <p:nvPr/>
        </p:nvSpPr>
        <p:spPr>
          <a:xfrm>
            <a:off x="6251049" y="565857"/>
            <a:ext cx="2676574" cy="52322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en-US" sz="14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Pioneer </a:t>
            </a:r>
            <a:r>
              <a:rPr kumimoji="0" lang="en-US" sz="140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in</a:t>
            </a:r>
            <a:endParaRPr lang="en-US" sz="1400" b="1" dirty="0">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en-US" sz="140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Managed Account Platforms</a:t>
            </a:r>
          </a:p>
        </p:txBody>
      </p:sp>
      <p:sp>
        <p:nvSpPr>
          <p:cNvPr id="73" name="Rectangle 72">
            <a:extLst>
              <a:ext uri="{FF2B5EF4-FFF2-40B4-BE49-F238E27FC236}">
                <a16:creationId xmlns:a16="http://schemas.microsoft.com/office/drawing/2014/main" id="{FED7FC6C-2B59-CF4B-B3BE-AF0281C12FFD}"/>
              </a:ext>
            </a:extLst>
          </p:cNvPr>
          <p:cNvSpPr/>
          <p:nvPr/>
        </p:nvSpPr>
        <p:spPr>
          <a:xfrm>
            <a:off x="0" y="1454192"/>
            <a:ext cx="6392849"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350415" y="1565204"/>
            <a:ext cx="5729785" cy="1176511"/>
          </a:xfrm>
          <a:prstGeom prst="rect">
            <a:avLst/>
          </a:prstGeom>
          <a:noFill/>
        </p:spPr>
        <p:txBody>
          <a:bodyPr wrap="square" lIns="144000" tIns="72000" rIns="108000" bIns="108000" rtlCol="0" anchor="ctr">
            <a:noAutofit/>
          </a:bodyPr>
          <a:lstStyle/>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Amundi partners with high conviction managers to offer global investors commingled UCITS funds with competitive risk-return profiles. </a:t>
            </a:r>
          </a:p>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We select our partners for their experience and track-record in operating their differentiated, alpha generating and scalable investment strategies.</a:t>
            </a:r>
            <a:endParaRPr lang="en-GB" sz="800" strike="sngStrike"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We have nurtured privileged relationships with renowned names in the alternative segment, and have the structuring skillset and infrastructure to replicate these strategies in UCITS format.</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353278"/>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lvl="0" algn="ctr" defTabSz="342900" eaLnBrk="0" hangingPunct="0">
              <a:defRPr/>
            </a:pPr>
            <a:r>
              <a:rPr lang="en-US" altLang="fr-FR" sz="1050" b="1" dirty="0">
                <a:solidFill>
                  <a:schemeClr val="bg1"/>
                </a:solidFill>
                <a:latin typeface="Noto Sans" panose="020B0502040504020204" pitchFamily="34" charset="0"/>
                <a:ea typeface="Noto Sans" panose="020B0502040504020204" pitchFamily="34" charset="0"/>
                <a:cs typeface="Noto Sans" panose="020B0502040504020204" pitchFamily="34" charset="0"/>
              </a:rPr>
              <a:t>Access to best-in-class hedge fund managers in a UCITS format</a:t>
            </a:r>
          </a:p>
        </p:txBody>
      </p:sp>
      <p:sp>
        <p:nvSpPr>
          <p:cNvPr id="80" name="Rectangle 79">
            <a:extLst>
              <a:ext uri="{FF2B5EF4-FFF2-40B4-BE49-F238E27FC236}">
                <a16:creationId xmlns:a16="http://schemas.microsoft.com/office/drawing/2014/main" id="{FED7FC6C-2B59-CF4B-B3BE-AF0281C12FFD}"/>
              </a:ext>
            </a:extLst>
          </p:cNvPr>
          <p:cNvSpPr/>
          <p:nvPr/>
        </p:nvSpPr>
        <p:spPr>
          <a:xfrm>
            <a:off x="0" y="3017580"/>
            <a:ext cx="6392849"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350415" y="3139716"/>
            <a:ext cx="5729785" cy="1169056"/>
          </a:xfrm>
          <a:prstGeom prst="rect">
            <a:avLst/>
          </a:prstGeom>
          <a:noFill/>
        </p:spPr>
        <p:txBody>
          <a:bodyPr wrap="square" lIns="144000" tIns="72000" rIns="108000" bIns="108000" rtlCol="0" anchor="ctr">
            <a:noAutofit/>
          </a:bodyPr>
          <a:lstStyle/>
          <a:p>
            <a:pPr marL="17145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 team of 5 hedge fund investment and operational due diligence professionals covering the full spectrum of alternative strategies.</a:t>
            </a:r>
          </a:p>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 team of 4 portfolio managers sitting within Amundi Multi-Asset Solutions dedicated to alternatives, providing access to the Amundi open-architecture fund platform and analyst recommendations.</a:t>
            </a:r>
          </a:p>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An investment process designed to manage separately the 3 main components of alternative fund returns : the market beta, the alternative betas and the manager alphas.</a:t>
            </a: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2921747"/>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457200" eaLnBrk="0" hangingPunct="0">
              <a:defRPr/>
            </a:pPr>
            <a:r>
              <a:rPr kumimoji="0" lang="en-GB" altLang="fr-FR" sz="105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Dedicated portfolio</a:t>
            </a:r>
            <a:r>
              <a:rPr kumimoji="0" lang="en-GB" altLang="fr-FR" sz="1050" b="1" i="0" u="none" strike="noStrike" kern="1200" cap="none" spc="0" normalizeH="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management and advisory services</a:t>
            </a:r>
            <a:endParaRPr lang="en-GB" altLang="fr-FR" sz="105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2316" y="709916"/>
            <a:ext cx="323400" cy="3234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54596" y="584262"/>
            <a:ext cx="252000" cy="252000"/>
          </a:xfrm>
          <a:prstGeom prst="rect">
            <a:avLst/>
          </a:prstGeom>
        </p:spPr>
      </p:pic>
      <p:grpSp>
        <p:nvGrpSpPr>
          <p:cNvPr id="3" name="Group 2"/>
          <p:cNvGrpSpPr/>
          <p:nvPr/>
        </p:nvGrpSpPr>
        <p:grpSpPr>
          <a:xfrm>
            <a:off x="7140927" y="2054683"/>
            <a:ext cx="985124" cy="655200"/>
            <a:chOff x="6600420" y="1828800"/>
            <a:chExt cx="985124" cy="655200"/>
          </a:xfrm>
        </p:grpSpPr>
        <p:sp>
          <p:nvSpPr>
            <p:cNvPr id="29" name="Round Diagonal Corner Rectangle 28"/>
            <p:cNvSpPr/>
            <p:nvPr/>
          </p:nvSpPr>
          <p:spPr>
            <a:xfrm>
              <a:off x="6600420" y="1828800"/>
              <a:ext cx="985124" cy="655200"/>
            </a:xfrm>
            <a:prstGeom prst="round2DiagRect">
              <a:avLst>
                <a:gd name="adj1" fmla="val 5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30" name="TextBox 29"/>
            <p:cNvSpPr txBox="1"/>
            <p:nvPr/>
          </p:nvSpPr>
          <p:spPr>
            <a:xfrm>
              <a:off x="6613057" y="2175641"/>
              <a:ext cx="972487" cy="2308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fr-FR" sz="9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Analytics</a:t>
              </a:r>
              <a:endParaRPr lang="fr-FR" sz="900"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33" name="Picture 3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46713" y="1925122"/>
              <a:ext cx="292537" cy="292537"/>
            </a:xfrm>
            <a:prstGeom prst="rect">
              <a:avLst/>
            </a:prstGeom>
          </p:spPr>
        </p:pic>
      </p:grpSp>
      <p:grpSp>
        <p:nvGrpSpPr>
          <p:cNvPr id="4" name="Group 3"/>
          <p:cNvGrpSpPr/>
          <p:nvPr/>
        </p:nvGrpSpPr>
        <p:grpSpPr>
          <a:xfrm>
            <a:off x="7836912" y="2658148"/>
            <a:ext cx="985124" cy="655200"/>
            <a:chOff x="7391650" y="2271233"/>
            <a:chExt cx="985124" cy="655200"/>
          </a:xfrm>
        </p:grpSpPr>
        <p:grpSp>
          <p:nvGrpSpPr>
            <p:cNvPr id="34" name="Group 33"/>
            <p:cNvGrpSpPr/>
            <p:nvPr/>
          </p:nvGrpSpPr>
          <p:grpSpPr>
            <a:xfrm>
              <a:off x="7391650" y="2271233"/>
              <a:ext cx="985124" cy="655200"/>
              <a:chOff x="6600420" y="1828800"/>
              <a:chExt cx="985124" cy="655200"/>
            </a:xfrm>
          </p:grpSpPr>
          <p:sp>
            <p:nvSpPr>
              <p:cNvPr id="35" name="Round Diagonal Corner Rectangle 34"/>
              <p:cNvSpPr/>
              <p:nvPr/>
            </p:nvSpPr>
            <p:spPr>
              <a:xfrm>
                <a:off x="6600420" y="1828800"/>
                <a:ext cx="985124" cy="655200"/>
              </a:xfrm>
              <a:prstGeom prst="round2DiagRect">
                <a:avLst>
                  <a:gd name="adj1" fmla="val 5000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36" name="TextBox 35"/>
              <p:cNvSpPr txBox="1"/>
              <p:nvPr/>
            </p:nvSpPr>
            <p:spPr>
              <a:xfrm>
                <a:off x="6613057" y="2167687"/>
                <a:ext cx="972487" cy="2308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fr-FR" sz="9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Transparency</a:t>
                </a:r>
                <a:endParaRPr lang="fr-FR" sz="900" b="1" dirty="0">
                  <a:latin typeface="Noto Sans" panose="020B0502040504020204" pitchFamily="34" charset="0"/>
                  <a:ea typeface="Noto Sans" panose="020B0502040504020204" pitchFamily="34" charset="0"/>
                  <a:cs typeface="Noto Sans" panose="020B0502040504020204" pitchFamily="34" charset="0"/>
                </a:endParaRPr>
              </a:p>
            </p:txBody>
          </p:sp>
        </p:grpSp>
        <p:pic>
          <p:nvPicPr>
            <p:cNvPr id="51" name="Picture 5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49212" y="2388506"/>
              <a:ext cx="270000" cy="270000"/>
            </a:xfrm>
            <a:prstGeom prst="rect">
              <a:avLst/>
            </a:prstGeom>
          </p:spPr>
        </p:pic>
      </p:grpSp>
      <p:grpSp>
        <p:nvGrpSpPr>
          <p:cNvPr id="5" name="Group 4"/>
          <p:cNvGrpSpPr/>
          <p:nvPr/>
        </p:nvGrpSpPr>
        <p:grpSpPr>
          <a:xfrm>
            <a:off x="6768302" y="2809340"/>
            <a:ext cx="985124" cy="654434"/>
            <a:chOff x="6643379" y="2485282"/>
            <a:chExt cx="985124" cy="654434"/>
          </a:xfrm>
        </p:grpSpPr>
        <p:grpSp>
          <p:nvGrpSpPr>
            <p:cNvPr id="56" name="Group 55"/>
            <p:cNvGrpSpPr/>
            <p:nvPr/>
          </p:nvGrpSpPr>
          <p:grpSpPr>
            <a:xfrm>
              <a:off x="6643379" y="2485282"/>
              <a:ext cx="985124" cy="654434"/>
              <a:chOff x="6600420" y="1828800"/>
              <a:chExt cx="985124" cy="654434"/>
            </a:xfrm>
          </p:grpSpPr>
          <p:sp>
            <p:nvSpPr>
              <p:cNvPr id="60" name="Round Diagonal Corner Rectangle 59"/>
              <p:cNvSpPr/>
              <p:nvPr/>
            </p:nvSpPr>
            <p:spPr>
              <a:xfrm>
                <a:off x="6600420" y="1828800"/>
                <a:ext cx="985124" cy="654434"/>
              </a:xfrm>
              <a:prstGeom prst="round2DiagRect">
                <a:avLst>
                  <a:gd name="adj1" fmla="val 50000"/>
                  <a:gd name="adj2" fmla="val 0"/>
                </a:avLst>
              </a:prstGeom>
              <a:solidFill>
                <a:srgbClr val="D6E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61" name="TextBox 60"/>
              <p:cNvSpPr txBox="1"/>
              <p:nvPr/>
            </p:nvSpPr>
            <p:spPr>
              <a:xfrm>
                <a:off x="6613057" y="2104079"/>
                <a:ext cx="972487"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lang="en-US" sz="900" b="1" dirty="0">
                    <a:latin typeface="Noto Sans" panose="020B0502040504020204" pitchFamily="34" charset="0"/>
                    <a:ea typeface="Noto Sans" panose="020B0502040504020204" pitchFamily="34" charset="0"/>
                    <a:cs typeface="Noto Sans" panose="020B0502040504020204" pitchFamily="34" charset="0"/>
                  </a:rPr>
                  <a:t>Access to managers</a:t>
                </a:r>
                <a:endParaRPr lang="fr-FR" sz="900" b="1" dirty="0">
                  <a:latin typeface="Noto Sans" panose="020B0502040504020204" pitchFamily="34" charset="0"/>
                  <a:ea typeface="Noto Sans" panose="020B0502040504020204" pitchFamily="34" charset="0"/>
                  <a:cs typeface="Noto Sans" panose="020B0502040504020204" pitchFamily="34" charset="0"/>
                </a:endParaRPr>
              </a:p>
            </p:txBody>
          </p:sp>
        </p:grpSp>
        <p:pic>
          <p:nvPicPr>
            <p:cNvPr id="63" name="Picture 6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18683" y="2517462"/>
              <a:ext cx="291485" cy="291485"/>
            </a:xfrm>
            <a:prstGeom prst="rect">
              <a:avLst/>
            </a:prstGeom>
          </p:spPr>
        </p:pic>
      </p:grpSp>
    </p:spTree>
    <p:extLst>
      <p:ext uri="{BB962C8B-B14F-4D97-AF65-F5344CB8AC3E}">
        <p14:creationId xmlns:p14="http://schemas.microsoft.com/office/powerpoint/2010/main" val="2221417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837" y="15750"/>
            <a:ext cx="7590067"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PRIVATE MARKETS MULTI-MANAGER STRATEGIES </a:t>
            </a: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12</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93824" y="4381146"/>
            <a:ext cx="8225389" cy="438582"/>
          </a:xfrm>
          <a:prstGeom prst="rect">
            <a:avLst/>
          </a:prstGeom>
        </p:spPr>
        <p:txBody>
          <a:bodyPr vert="horz" wrap="square" lIns="0" tIns="12700" rIns="0" bIns="0" rtlCol="0">
            <a:spAutoFit/>
          </a:bodyPr>
          <a:lstStyle/>
          <a:p>
            <a:pPr marL="4763" marR="0" lvl="0" indent="0" algn="l" defTabSz="685783" rtl="0" eaLnBrk="1" fontAlgn="auto" latinLnBrk="0" hangingPunct="1">
              <a:lnSpc>
                <a:spcPct val="100000"/>
              </a:lnSpc>
              <a:spcBef>
                <a:spcPts val="0"/>
              </a:spcBef>
              <a:spcAft>
                <a:spcPts val="0"/>
              </a:spcAft>
              <a:buClr>
                <a:srgbClr val="00A0E3"/>
              </a:buClr>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as of end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September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2024.</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figures take into account the acquisition of Alpha Associates (signature on 06/02/2024 and closing on 02/04/2024).</a:t>
            </a:r>
            <a:b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The score refers exclusively to the Zurich hub. </a:t>
            </a:r>
          </a:p>
          <a:p>
            <a:pPr marL="12700" marR="0" lvl="0" indent="0" algn="l" defTabSz="914400" rtl="0" eaLnBrk="1" fontAlgn="auto" latinLnBrk="0" hangingPunct="1">
              <a:lnSpc>
                <a:spcPct val="80000"/>
              </a:lnSpc>
              <a:spcBef>
                <a:spcPts val="100"/>
              </a:spcBef>
              <a:spcAft>
                <a:spcPts val="0"/>
              </a:spcAft>
              <a:buClrTx/>
              <a:buSzTx/>
              <a:buFontTx/>
              <a:buNone/>
              <a:tabLst/>
              <a:defRPr/>
            </a:pP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Amundi Alpha Associates AG is regulated by the Swiss Financial Market Authority and Amundi Private Equity Funds, S.A.S. is regulated by the French </a:t>
            </a:r>
            <a:r>
              <a:rPr kumimoji="0" lang="en-US" sz="700" b="0" i="0" u="none" strike="noStrike" kern="1200" cap="none" spc="-15" normalizeH="0" baseline="0" noProof="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700" b="0" i="0" u="none" strike="noStrike" kern="1200" cap="none" spc="-15" normalizeH="0" baseline="0" noProof="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Financiers.</a:t>
            </a:r>
            <a:endParaRPr kumimoji="0" lang="en-US" sz="800" b="1" i="1"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2700" marR="0" lvl="0" indent="0" algn="l" defTabSz="914400" rtl="0" eaLnBrk="1" fontAlgn="auto" latinLnBrk="0" hangingPunct="1">
              <a:lnSpc>
                <a:spcPct val="80000"/>
              </a:lnSpc>
              <a:spcBef>
                <a:spcPts val="100"/>
              </a:spcBef>
              <a:spcAft>
                <a:spcPts val="0"/>
              </a:spcAft>
              <a:buClrTx/>
              <a:buSzTx/>
              <a:buFontTx/>
              <a:buNone/>
              <a:tabLst/>
              <a:defRPr/>
            </a:pP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102" name="Ellipse 18">
            <a:extLst>
              <a:ext uri="{FF2B5EF4-FFF2-40B4-BE49-F238E27FC236}">
                <a16:creationId xmlns:a16="http://schemas.microsoft.com/office/drawing/2014/main" id="{080A4E38-104C-A345-8143-8192015B31DA}"/>
              </a:ext>
            </a:extLst>
          </p:cNvPr>
          <p:cNvSpPr/>
          <p:nvPr/>
        </p:nvSpPr>
        <p:spPr>
          <a:xfrm>
            <a:off x="2058438" y="612345"/>
            <a:ext cx="1539959" cy="463723"/>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3" name="Ellipse 39">
            <a:extLst>
              <a:ext uri="{FF2B5EF4-FFF2-40B4-BE49-F238E27FC236}">
                <a16:creationId xmlns:a16="http://schemas.microsoft.com/office/drawing/2014/main" id="{1AAFE5E9-B716-F748-84CE-A2B91C144044}"/>
              </a:ext>
            </a:extLst>
          </p:cNvPr>
          <p:cNvSpPr/>
          <p:nvPr/>
        </p:nvSpPr>
        <p:spPr>
          <a:xfrm>
            <a:off x="3824941" y="612345"/>
            <a:ext cx="1539956" cy="463723"/>
          </a:xfrm>
          <a:prstGeom prst="roundRect">
            <a:avLst/>
          </a:prstGeom>
          <a:solidFill>
            <a:srgbClr val="1596C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5" name="Rectangle 104">
            <a:extLst>
              <a:ext uri="{FF2B5EF4-FFF2-40B4-BE49-F238E27FC236}">
                <a16:creationId xmlns:a16="http://schemas.microsoft.com/office/drawing/2014/main" id="{EE084E01-0720-9C4E-BEE3-13853E8A75FC}"/>
              </a:ext>
            </a:extLst>
          </p:cNvPr>
          <p:cNvSpPr/>
          <p:nvPr/>
        </p:nvSpPr>
        <p:spPr>
          <a:xfrm>
            <a:off x="2044921" y="594634"/>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20.5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106" name="Rectangle 105">
            <a:extLst>
              <a:ext uri="{FF2B5EF4-FFF2-40B4-BE49-F238E27FC236}">
                <a16:creationId xmlns:a16="http://schemas.microsoft.com/office/drawing/2014/main" id="{59364918-5D9B-8744-97CB-D87C60A55680}"/>
              </a:ext>
            </a:extLst>
          </p:cNvPr>
          <p:cNvSpPr/>
          <p:nvPr/>
        </p:nvSpPr>
        <p:spPr>
          <a:xfrm>
            <a:off x="3839692" y="593078"/>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500" b="1" noProof="1">
                <a:solidFill>
                  <a:schemeClr val="bg1"/>
                </a:solidFill>
                <a:latin typeface="Noto Sans" panose="020B0502040504020204" pitchFamily="34" charset="0"/>
                <a:ea typeface="Noto Sans" panose="020B0502040504020204" pitchFamily="34" charset="0"/>
                <a:cs typeface="Noto Sans" panose="020B0502040504020204" pitchFamily="34" charset="0"/>
              </a:rPr>
              <a:t>c. 70</a:t>
            </a:r>
            <a:endPar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people</a:t>
            </a:r>
          </a:p>
        </p:txBody>
      </p:sp>
      <p:pic>
        <p:nvPicPr>
          <p:cNvPr id="108" name="Picture 10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8095" y="641928"/>
            <a:ext cx="340962" cy="340962"/>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8456" y="637426"/>
            <a:ext cx="374565" cy="374565"/>
          </a:xfrm>
          <a:prstGeom prst="rect">
            <a:avLst/>
          </a:prstGeom>
        </p:spPr>
      </p:pic>
      <p:sp>
        <p:nvSpPr>
          <p:cNvPr id="110" name="Rectangle 109">
            <a:extLst>
              <a:ext uri="{FF2B5EF4-FFF2-40B4-BE49-F238E27FC236}">
                <a16:creationId xmlns:a16="http://schemas.microsoft.com/office/drawing/2014/main" id="{FED7FC6C-2B59-CF4B-B3BE-AF0281C12FFD}"/>
              </a:ext>
            </a:extLst>
          </p:cNvPr>
          <p:cNvSpPr/>
          <p:nvPr/>
        </p:nvSpPr>
        <p:spPr>
          <a:xfrm>
            <a:off x="428399" y="1434874"/>
            <a:ext cx="4318531" cy="2938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1" name="TextBox 110">
            <a:extLst>
              <a:ext uri="{FF2B5EF4-FFF2-40B4-BE49-F238E27FC236}">
                <a16:creationId xmlns:a16="http://schemas.microsoft.com/office/drawing/2014/main" id="{78BF224D-01B1-F94F-BED8-87D310AC652E}"/>
              </a:ext>
            </a:extLst>
          </p:cNvPr>
          <p:cNvSpPr txBox="1"/>
          <p:nvPr/>
        </p:nvSpPr>
        <p:spPr>
          <a:xfrm>
            <a:off x="626260" y="1717790"/>
            <a:ext cx="3922808" cy="2461577"/>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1000"/>
              </a:spcBef>
              <a:spcAft>
                <a:spcPts val="1000"/>
              </a:spcAft>
              <a:buClr>
                <a:srgbClr val="C19134"/>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Alpha Associates </a:t>
            </a:r>
            <a:r>
              <a:rPr lang="en-US" sz="900" dirty="0">
                <a:solidFill>
                  <a:srgbClr val="FFFFFF"/>
                </a:solidFill>
                <a:latin typeface="Noto Sans" panose="020B0502040504020204" pitchFamily="34" charset="0"/>
                <a:ea typeface="Noto Sans" panose="020B0502040504020204" pitchFamily="34" charset="0"/>
                <a:cs typeface="Noto Sans" panose="020B0502040504020204" pitchFamily="34" charset="0"/>
              </a:rPr>
              <a:t>is Amundi’s private markets multi-manager platform, comprising</a:t>
            </a:r>
            <a:r>
              <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9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 </a:t>
            </a:r>
            <a:r>
              <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offices, </a:t>
            </a:r>
            <a:r>
              <a:rPr lang="en-US" sz="900" dirty="0">
                <a:solidFill>
                  <a:srgbClr val="FFFFFF"/>
                </a:solidFill>
                <a:latin typeface="Noto Sans" panose="020B0502040504020204" pitchFamily="34" charset="0"/>
                <a:ea typeface="Noto Sans" panose="020B0502040504020204" pitchFamily="34" charset="0"/>
                <a:cs typeface="Noto Sans" panose="020B0502040504020204" pitchFamily="34" charset="0"/>
              </a:rPr>
              <a:t>in Paris and Zurich.</a:t>
            </a:r>
            <a:endPar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l" defTabSz="457200" rtl="0" eaLnBrk="1" fontAlgn="auto" latinLnBrk="0" hangingPunct="1">
              <a:lnSpc>
                <a:spcPct val="100000"/>
              </a:lnSpc>
              <a:spcBef>
                <a:spcPts val="1000"/>
              </a:spcBef>
              <a:spcAft>
                <a:spcPts val="1000"/>
              </a:spcAft>
              <a:buClr>
                <a:srgbClr val="C19134"/>
              </a:buClr>
              <a:buSzTx/>
              <a:buFont typeface="Arial" panose="020B0604020202020204" pitchFamily="34" charset="0"/>
              <a:buChar char="•"/>
              <a:tabLst/>
              <a:defRPr/>
            </a:pPr>
            <a:r>
              <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The Paris-based Amundi private markets multi-manager business started in 1998</a:t>
            </a:r>
            <a:r>
              <a:rPr lang="en-US" sz="900" dirty="0">
                <a:solidFill>
                  <a:srgbClr val="FFFFFF"/>
                </a:solidFill>
                <a:latin typeface="Noto Sans" panose="020B0502040504020204" pitchFamily="34" charset="0"/>
                <a:ea typeface="Noto Sans" panose="020B0502040504020204" pitchFamily="34" charset="0"/>
                <a:cs typeface="Noto Sans" panose="020B0502040504020204" pitchFamily="34" charset="0"/>
              </a:rPr>
              <a:t>. The Zurich-based Alpha Associates was founded in 2004 and combined with Amundi in 2024 to create Amundi Alpha Associates</a:t>
            </a:r>
            <a:r>
              <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171450" marR="0" lvl="0" indent="-171450" algn="l" defTabSz="457200" rtl="0" eaLnBrk="1" fontAlgn="auto" latinLnBrk="0" hangingPunct="1">
              <a:lnSpc>
                <a:spcPct val="100000"/>
              </a:lnSpc>
              <a:spcBef>
                <a:spcPts val="1000"/>
              </a:spcBef>
              <a:spcAft>
                <a:spcPts val="1000"/>
              </a:spcAft>
              <a:buClr>
                <a:srgbClr val="C19134"/>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Excellent credentials</a:t>
            </a:r>
            <a:r>
              <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AMF- &amp; FINMA-authorised</a:t>
            </a:r>
            <a:r>
              <a:rPr kumimoji="0" lang="en-US" sz="900" i="0" u="none" strike="noStrike" kern="1200" cap="none" spc="0" normalizeH="0" baseline="3000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manager of the assets of collective investment schemes, with 100+ institutional investors;</a:t>
            </a:r>
          </a:p>
          <a:p>
            <a:pPr marL="171450" marR="0" lvl="0" indent="-171450" algn="l" defTabSz="457200" rtl="0" eaLnBrk="1" fontAlgn="auto" latinLnBrk="0" hangingPunct="1">
              <a:lnSpc>
                <a:spcPct val="100000"/>
              </a:lnSpc>
              <a:spcBef>
                <a:spcPts val="1000"/>
              </a:spcBef>
              <a:spcAft>
                <a:spcPts val="1000"/>
              </a:spcAft>
              <a:buClr>
                <a:srgbClr val="C19134"/>
              </a:buClr>
              <a:buSzTx/>
              <a:buFont typeface="Arial" panose="020B0604020202020204" pitchFamily="34" charset="0"/>
              <a:buChar char="•"/>
              <a:tabLst/>
              <a:defRPr/>
            </a:pPr>
            <a:r>
              <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A solid track record</a:t>
            </a:r>
            <a:r>
              <a:rPr lang="en-US" sz="900" dirty="0">
                <a:solidFill>
                  <a:srgbClr val="FFFFFF"/>
                </a:solidFill>
                <a:latin typeface="Noto Sans" panose="020B0502040504020204" pitchFamily="34" charset="0"/>
                <a:ea typeface="Noto Sans" panose="020B0502040504020204" pitchFamily="34" charset="0"/>
                <a:cs typeface="Noto Sans" panose="020B0502040504020204" pitchFamily="34" charset="0"/>
              </a:rPr>
              <a:t>: leading manager with 25+ years of investment experience in private markets and 1000+ target funds. </a:t>
            </a:r>
            <a:endPar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2" name="Rectangle 3">
            <a:extLst>
              <a:ext uri="{FF2B5EF4-FFF2-40B4-BE49-F238E27FC236}">
                <a16:creationId xmlns:a16="http://schemas.microsoft.com/office/drawing/2014/main" id="{E72F3780-2A6E-8D41-8E48-1E4CDF693B63}"/>
              </a:ext>
            </a:extLst>
          </p:cNvPr>
          <p:cNvSpPr>
            <a:spLocks noChangeArrowheads="1"/>
          </p:cNvSpPr>
          <p:nvPr/>
        </p:nvSpPr>
        <p:spPr bwMode="auto">
          <a:xfrm>
            <a:off x="636925" y="1297029"/>
            <a:ext cx="3904092"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Established, </a:t>
            </a:r>
            <a:r>
              <a:rPr kumimoji="0" lang="en-US" altLang="fr-FR" sz="1050" b="1" i="0" u="none" strike="noStrike" kern="120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Specialised</a:t>
            </a: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Private Markets Manager</a:t>
            </a:r>
          </a:p>
        </p:txBody>
      </p:sp>
      <p:sp>
        <p:nvSpPr>
          <p:cNvPr id="113" name="Ellipse 42">
            <a:extLst>
              <a:ext uri="{FF2B5EF4-FFF2-40B4-BE49-F238E27FC236}">
                <a16:creationId xmlns:a16="http://schemas.microsoft.com/office/drawing/2014/main" id="{7D2BD0BC-E741-3844-9711-0F1722387175}"/>
              </a:ext>
            </a:extLst>
          </p:cNvPr>
          <p:cNvSpPr/>
          <p:nvPr/>
        </p:nvSpPr>
        <p:spPr>
          <a:xfrm>
            <a:off x="5573185" y="611770"/>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4" name="Rectangle 113">
            <a:extLst>
              <a:ext uri="{FF2B5EF4-FFF2-40B4-BE49-F238E27FC236}">
                <a16:creationId xmlns:a16="http://schemas.microsoft.com/office/drawing/2014/main" id="{B55439BE-E8A2-D145-BCDD-DDD9F5961DA3}"/>
              </a:ext>
            </a:extLst>
          </p:cNvPr>
          <p:cNvSpPr/>
          <p:nvPr/>
        </p:nvSpPr>
        <p:spPr>
          <a:xfrm>
            <a:off x="5601683" y="598866"/>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1998</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Launch date</a:t>
            </a:r>
          </a:p>
        </p:txBody>
      </p:sp>
      <p:pic>
        <p:nvPicPr>
          <p:cNvPr id="115" name="Picture 1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2884" y="664207"/>
            <a:ext cx="323400" cy="323400"/>
          </a:xfrm>
          <a:prstGeom prst="rect">
            <a:avLst/>
          </a:prstGeom>
        </p:spPr>
      </p:pic>
      <p:sp>
        <p:nvSpPr>
          <p:cNvPr id="37" name="Round Diagonal Corner Rectangle 56">
            <a:extLst>
              <a:ext uri="{FF2B5EF4-FFF2-40B4-BE49-F238E27FC236}">
                <a16:creationId xmlns:a16="http://schemas.microsoft.com/office/drawing/2014/main" id="{12B51892-B423-47D7-9EAA-BE9835191765}"/>
              </a:ext>
            </a:extLst>
          </p:cNvPr>
          <p:cNvSpPr/>
          <p:nvPr/>
        </p:nvSpPr>
        <p:spPr>
          <a:xfrm>
            <a:off x="7412386" y="580848"/>
            <a:ext cx="1572800" cy="534224"/>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38" name="TextBox 37">
            <a:extLst>
              <a:ext uri="{FF2B5EF4-FFF2-40B4-BE49-F238E27FC236}">
                <a16:creationId xmlns:a16="http://schemas.microsoft.com/office/drawing/2014/main" id="{2789557C-7EA1-4452-BBA8-F88F8324BE9B}"/>
              </a:ext>
            </a:extLst>
          </p:cNvPr>
          <p:cNvSpPr txBox="1"/>
          <p:nvPr/>
        </p:nvSpPr>
        <p:spPr>
          <a:xfrm>
            <a:off x="7603258" y="580074"/>
            <a:ext cx="11910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5-star</a:t>
            </a:r>
            <a:r>
              <a:rPr kumimoji="0" lang="en-GB" sz="8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PRI rating</a:t>
            </a:r>
            <a:r>
              <a:rPr lang="en-GB" sz="800" baseline="30000" dirty="0">
                <a:latin typeface="Noto Sans" panose="020B0502040504020204" pitchFamily="34" charset="0"/>
                <a:ea typeface="Noto Sans" panose="020B0502040504020204" pitchFamily="34" charset="0"/>
                <a:cs typeface="Noto Sans" panose="020B0502040504020204" pitchFamily="34" charset="0"/>
              </a:rPr>
              <a:t>1</a:t>
            </a:r>
            <a:r>
              <a:rPr kumimoji="0" lang="en-GB" sz="800" b="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39" name="Picture 2" descr="Signatory of PRI logo usage | PRI Web Page | PRI">
            <a:extLst>
              <a:ext uri="{FF2B5EF4-FFF2-40B4-BE49-F238E27FC236}">
                <a16:creationId xmlns:a16="http://schemas.microsoft.com/office/drawing/2014/main" id="{A8638461-4532-443B-A4FB-B43C6178EE5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799556" y="855387"/>
            <a:ext cx="798461" cy="1610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974EE7-D74D-4F0B-BC1F-5806BD248A27}"/>
              </a:ext>
            </a:extLst>
          </p:cNvPr>
          <p:cNvPicPr>
            <a:picLocks noChangeAspect="1"/>
          </p:cNvPicPr>
          <p:nvPr/>
        </p:nvPicPr>
        <p:blipFill>
          <a:blip r:embed="rId7"/>
          <a:stretch>
            <a:fillRect/>
          </a:stretch>
        </p:blipFill>
        <p:spPr>
          <a:xfrm>
            <a:off x="771277" y="716213"/>
            <a:ext cx="800499" cy="366193"/>
          </a:xfrm>
          <a:prstGeom prst="rect">
            <a:avLst/>
          </a:prstGeom>
        </p:spPr>
      </p:pic>
      <p:sp>
        <p:nvSpPr>
          <p:cNvPr id="33" name="Rectangle 32">
            <a:extLst>
              <a:ext uri="{FF2B5EF4-FFF2-40B4-BE49-F238E27FC236}">
                <a16:creationId xmlns:a16="http://schemas.microsoft.com/office/drawing/2014/main" id="{4071320B-08A1-4FCE-BF23-BEFF9BB8803A}"/>
              </a:ext>
            </a:extLst>
          </p:cNvPr>
          <p:cNvSpPr/>
          <p:nvPr/>
        </p:nvSpPr>
        <p:spPr>
          <a:xfrm>
            <a:off x="4899330" y="1433934"/>
            <a:ext cx="4053839" cy="2938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4" name="Rectangle 3">
            <a:extLst>
              <a:ext uri="{FF2B5EF4-FFF2-40B4-BE49-F238E27FC236}">
                <a16:creationId xmlns:a16="http://schemas.microsoft.com/office/drawing/2014/main" id="{C8F7A398-1F42-4C6A-8BCC-04C557CFBFDD}"/>
              </a:ext>
            </a:extLst>
          </p:cNvPr>
          <p:cNvSpPr>
            <a:spLocks noChangeArrowheads="1"/>
          </p:cNvSpPr>
          <p:nvPr/>
        </p:nvSpPr>
        <p:spPr bwMode="auto">
          <a:xfrm>
            <a:off x="5180249" y="1296802"/>
            <a:ext cx="3492000" cy="199800"/>
          </a:xfrm>
          <a:prstGeom prst="roundRect">
            <a:avLst/>
          </a:prstGeom>
          <a:solidFill>
            <a:schemeClr val="accent1">
              <a:lumMod val="75000"/>
            </a:schemeClr>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Coverage of the main private markets asset classes</a:t>
            </a:r>
          </a:p>
        </p:txBody>
      </p:sp>
      <p:sp>
        <p:nvSpPr>
          <p:cNvPr id="35" name="TextBox 3">
            <a:extLst>
              <a:ext uri="{FF2B5EF4-FFF2-40B4-BE49-F238E27FC236}">
                <a16:creationId xmlns:a16="http://schemas.microsoft.com/office/drawing/2014/main" id="{44FC146F-6AA5-4EBA-83C0-12B4785A71DF}"/>
              </a:ext>
            </a:extLst>
          </p:cNvPr>
          <p:cNvSpPr txBox="1"/>
          <p:nvPr/>
        </p:nvSpPr>
        <p:spPr>
          <a:xfrm>
            <a:off x="5144501" y="1565604"/>
            <a:ext cx="3553863" cy="2613763"/>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108000" tIns="0" rIns="0" bIns="40500" numCol="1" spcCol="0" rtlCol="0" fromWordArt="0" anchor="ctr" anchorCtr="0" forceAA="0" compatLnSpc="1">
            <a:prstTxWarp prst="textNoShape">
              <a:avLst/>
            </a:prstTxWarp>
            <a:noAutofit/>
          </a:bodyPr>
          <a:lstStyle>
            <a:defPPr>
              <a:defRPr lang="fr-FR"/>
            </a:defPPr>
            <a:lvl1pPr marL="171450" marR="0" indent="-171450" algn="just" defTabSz="914400" eaLnBrk="0" fontAlgn="base" hangingPunct="0">
              <a:lnSpc>
                <a:spcPct val="85000"/>
              </a:lnSpc>
              <a:spcBef>
                <a:spcPct val="0"/>
              </a:spcBef>
              <a:spcAft>
                <a:spcPct val="0"/>
              </a:spcAft>
              <a:buClrTx/>
              <a:buSzTx/>
              <a:buFont typeface="Wingdings" panose="05000000000000000000" pitchFamily="2" charset="2"/>
              <a:buChar char="§"/>
              <a:tabLst/>
              <a:defRPr kumimoji="0" sz="1600" b="1" i="0" u="none" strike="noStrike" cap="none" normalizeH="0" baseline="0">
                <a:ln>
                  <a:noFill/>
                </a:ln>
                <a:solidFill>
                  <a:srgbClr val="002060"/>
                </a:solidFill>
                <a:effectLst/>
                <a:latin typeface="Arial" charset="0"/>
              </a:defRPr>
            </a:lvl1pPr>
          </a:lstStyle>
          <a:p>
            <a:pPr marL="102394" marR="0" lvl="2" indent="-102394" algn="just" defTabSz="342900" rtl="0" eaLnBrk="0" fontAlgn="auto" latinLnBrk="0" hangingPunct="0">
              <a:lnSpc>
                <a:spcPts val="1380"/>
              </a:lnSpc>
              <a:spcBef>
                <a:spcPts val="0"/>
              </a:spcBef>
              <a:spcAft>
                <a:spcPts val="0"/>
              </a:spcAft>
              <a:buClr>
                <a:srgbClr val="009EE0"/>
              </a:buClr>
              <a:buSzTx/>
              <a:buFont typeface="Police système"/>
              <a:buChar char="–"/>
              <a:tabLst/>
              <a:defRPr/>
            </a:pPr>
            <a:endParaRPr kumimoji="0" lang="en-GB"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6" name="Rectangle 35">
            <a:extLst>
              <a:ext uri="{FF2B5EF4-FFF2-40B4-BE49-F238E27FC236}">
                <a16:creationId xmlns:a16="http://schemas.microsoft.com/office/drawing/2014/main" id="{4BC1E83F-44AD-433F-9B69-D795D2E64E13}"/>
              </a:ext>
            </a:extLst>
          </p:cNvPr>
          <p:cNvSpPr/>
          <p:nvPr/>
        </p:nvSpPr>
        <p:spPr>
          <a:xfrm>
            <a:off x="5973796" y="1950605"/>
            <a:ext cx="668323" cy="1331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t>
            </a:r>
            <a:r>
              <a:rPr lang="en-GB" sz="7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9.7</a:t>
            </a: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Bn</a:t>
            </a:r>
          </a:p>
        </p:txBody>
      </p:sp>
      <p:sp>
        <p:nvSpPr>
          <p:cNvPr id="40" name="TextBox 8">
            <a:extLst>
              <a:ext uri="{FF2B5EF4-FFF2-40B4-BE49-F238E27FC236}">
                <a16:creationId xmlns:a16="http://schemas.microsoft.com/office/drawing/2014/main" id="{FEBA9F02-6EB1-4FA3-B84F-EAECB5DC2A1D}"/>
              </a:ext>
            </a:extLst>
          </p:cNvPr>
          <p:cNvSpPr txBox="1"/>
          <p:nvPr/>
        </p:nvSpPr>
        <p:spPr>
          <a:xfrm>
            <a:off x="5599965" y="2346876"/>
            <a:ext cx="1260000" cy="369112"/>
          </a:xfrm>
          <a:prstGeom prst="rect">
            <a:avLst/>
          </a:prstGeom>
          <a:noFill/>
        </p:spPr>
        <p:txBody>
          <a:bodyPr wrap="square" lIns="0" tIns="0" rIns="0" bIns="0" rtlCol="0" anchor="t">
            <a:noAutofit/>
          </a:bodyPr>
          <a:lstStyle/>
          <a:p>
            <a:pPr marR="0" lvl="0" defTabSz="342900" rtl="0" eaLnBrk="1" fontAlgn="auto" latinLnBrk="0" hangingPunct="1">
              <a:lnSpc>
                <a:spcPct val="100000"/>
              </a:lnSpc>
              <a:spcBef>
                <a:spcPts val="0"/>
              </a:spcBef>
              <a:spcAft>
                <a:spcPts val="225"/>
              </a:spcAft>
              <a:buClr>
                <a:srgbClr val="00B6E8"/>
              </a:buClr>
              <a:buSzPct val="90000"/>
              <a:tabLst/>
              <a:defRPr/>
            </a:pPr>
            <a:r>
              <a:rPr kumimoji="0" lang="en-US"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Global or geographically focused portfolios diversified across managers, stages and sectors</a:t>
            </a:r>
          </a:p>
        </p:txBody>
      </p:sp>
      <p:sp>
        <p:nvSpPr>
          <p:cNvPr id="41" name="Rectangle 40">
            <a:extLst>
              <a:ext uri="{FF2B5EF4-FFF2-40B4-BE49-F238E27FC236}">
                <a16:creationId xmlns:a16="http://schemas.microsoft.com/office/drawing/2014/main" id="{8F902E9E-18DA-4F46-939C-E7D9A60AD93E}"/>
              </a:ext>
            </a:extLst>
          </p:cNvPr>
          <p:cNvSpPr/>
          <p:nvPr/>
        </p:nvSpPr>
        <p:spPr>
          <a:xfrm>
            <a:off x="7561266" y="1920440"/>
            <a:ext cx="576000" cy="1935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€5.7 Bn</a:t>
            </a:r>
          </a:p>
        </p:txBody>
      </p:sp>
      <p:sp>
        <p:nvSpPr>
          <p:cNvPr id="42" name="TextBox 8">
            <a:extLst>
              <a:ext uri="{FF2B5EF4-FFF2-40B4-BE49-F238E27FC236}">
                <a16:creationId xmlns:a16="http://schemas.microsoft.com/office/drawing/2014/main" id="{50FFC19B-90BD-45EE-8994-15242A6037AD}"/>
              </a:ext>
            </a:extLst>
          </p:cNvPr>
          <p:cNvSpPr txBox="1"/>
          <p:nvPr/>
        </p:nvSpPr>
        <p:spPr>
          <a:xfrm>
            <a:off x="7148699" y="2339775"/>
            <a:ext cx="1260000" cy="432000"/>
          </a:xfrm>
          <a:prstGeom prst="rect">
            <a:avLst/>
          </a:prstGeom>
          <a:noFill/>
        </p:spPr>
        <p:txBody>
          <a:bodyPr wrap="square" lIns="0" tIns="0" rIns="0" bIns="0" rtlCol="0" anchor="t">
            <a:noAutofit/>
          </a:bodyPr>
          <a:lstStyle/>
          <a:p>
            <a:pPr marR="0" lvl="0" defTabSz="342900" rtl="0" eaLnBrk="1" fontAlgn="auto" latinLnBrk="0" hangingPunct="1">
              <a:lnSpc>
                <a:spcPct val="100000"/>
              </a:lnSpc>
              <a:spcBef>
                <a:spcPts val="0"/>
              </a:spcBef>
              <a:spcAft>
                <a:spcPts val="225"/>
              </a:spcAft>
              <a:buClr>
                <a:srgbClr val="00B6E8"/>
              </a:buClr>
              <a:buSzPct val="90000"/>
              <a:tabLst/>
              <a:defRPr/>
            </a:pPr>
            <a:r>
              <a:rPr kumimoji="0" lang="en-US"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Global portfolios focused on brownfield investments with a mix of core and core-plus strategies and annual distributions</a:t>
            </a:r>
          </a:p>
        </p:txBody>
      </p:sp>
      <p:sp>
        <p:nvSpPr>
          <p:cNvPr id="45" name="Rectangle 44">
            <a:extLst>
              <a:ext uri="{FF2B5EF4-FFF2-40B4-BE49-F238E27FC236}">
                <a16:creationId xmlns:a16="http://schemas.microsoft.com/office/drawing/2014/main" id="{8EF3B78C-E88E-46FC-A427-4F307994549F}"/>
              </a:ext>
            </a:extLst>
          </p:cNvPr>
          <p:cNvSpPr/>
          <p:nvPr/>
        </p:nvSpPr>
        <p:spPr>
          <a:xfrm>
            <a:off x="6028650" y="3184296"/>
            <a:ext cx="526529" cy="17849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€4.4 Bn</a:t>
            </a:r>
          </a:p>
        </p:txBody>
      </p:sp>
      <p:sp>
        <p:nvSpPr>
          <p:cNvPr id="46" name="TextBox 8">
            <a:extLst>
              <a:ext uri="{FF2B5EF4-FFF2-40B4-BE49-F238E27FC236}">
                <a16:creationId xmlns:a16="http://schemas.microsoft.com/office/drawing/2014/main" id="{1D6AF684-53A7-42EC-B8D0-B80F4A045484}"/>
              </a:ext>
            </a:extLst>
          </p:cNvPr>
          <p:cNvSpPr txBox="1"/>
          <p:nvPr/>
        </p:nvSpPr>
        <p:spPr>
          <a:xfrm>
            <a:off x="5609744" y="3594321"/>
            <a:ext cx="1260000" cy="404705"/>
          </a:xfrm>
          <a:prstGeom prst="rect">
            <a:avLst/>
          </a:prstGeom>
          <a:noFill/>
        </p:spPr>
        <p:txBody>
          <a:bodyPr wrap="square" lIns="0" tIns="0" rIns="0" bIns="0" rtlCol="0" anchor="t">
            <a:noAutofit/>
          </a:bodyPr>
          <a:lstStyle/>
          <a:p>
            <a:pPr marR="0" lvl="0" defTabSz="342900" rtl="0" eaLnBrk="1" fontAlgn="auto" latinLnBrk="0" hangingPunct="1">
              <a:lnSpc>
                <a:spcPct val="100000"/>
              </a:lnSpc>
              <a:spcBef>
                <a:spcPts val="0"/>
              </a:spcBef>
              <a:spcAft>
                <a:spcPts val="225"/>
              </a:spcAft>
              <a:buClr>
                <a:srgbClr val="00B6E8"/>
              </a:buClr>
              <a:buSzPct val="90000"/>
              <a:tabLst/>
              <a:defRPr/>
            </a:pPr>
            <a:r>
              <a:rPr kumimoji="0" lang="en-US"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Portfolios of first lien direct lending funds and SMAs in Europe and North America with annual distributions</a:t>
            </a:r>
          </a:p>
        </p:txBody>
      </p:sp>
      <p:sp>
        <p:nvSpPr>
          <p:cNvPr id="47" name="Rectangle 46">
            <a:extLst>
              <a:ext uri="{FF2B5EF4-FFF2-40B4-BE49-F238E27FC236}">
                <a16:creationId xmlns:a16="http://schemas.microsoft.com/office/drawing/2014/main" id="{94F7E675-C155-4DB7-ABDE-CB810D65B0D8}"/>
              </a:ext>
            </a:extLst>
          </p:cNvPr>
          <p:cNvSpPr/>
          <p:nvPr/>
        </p:nvSpPr>
        <p:spPr>
          <a:xfrm>
            <a:off x="7506004" y="3184296"/>
            <a:ext cx="675137" cy="16502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€0.6 Bn</a:t>
            </a:r>
          </a:p>
        </p:txBody>
      </p:sp>
      <p:sp>
        <p:nvSpPr>
          <p:cNvPr id="48" name="TextBox 8">
            <a:extLst>
              <a:ext uri="{FF2B5EF4-FFF2-40B4-BE49-F238E27FC236}">
                <a16:creationId xmlns:a16="http://schemas.microsoft.com/office/drawing/2014/main" id="{67E71110-A708-4619-9955-13918F7560E3}"/>
              </a:ext>
            </a:extLst>
          </p:cNvPr>
          <p:cNvSpPr txBox="1"/>
          <p:nvPr/>
        </p:nvSpPr>
        <p:spPr>
          <a:xfrm>
            <a:off x="7153572" y="3602645"/>
            <a:ext cx="1260000" cy="396381"/>
          </a:xfrm>
          <a:prstGeom prst="rect">
            <a:avLst/>
          </a:prstGeom>
          <a:noFill/>
        </p:spPr>
        <p:txBody>
          <a:bodyPr wrap="square" lIns="0" tIns="0" rIns="0" bIns="0" rtlCol="0" anchor="t">
            <a:noAutofit/>
          </a:bodyPr>
          <a:lstStyle/>
          <a:p>
            <a:pPr marR="0" lvl="0" defTabSz="342900" rtl="0" eaLnBrk="1" fontAlgn="auto" latinLnBrk="0" hangingPunct="1">
              <a:lnSpc>
                <a:spcPct val="100000"/>
              </a:lnSpc>
              <a:spcBef>
                <a:spcPts val="0"/>
              </a:spcBef>
              <a:spcAft>
                <a:spcPts val="225"/>
              </a:spcAft>
              <a:buClr>
                <a:srgbClr val="00B6E8"/>
              </a:buClr>
              <a:buSzPct val="90000"/>
              <a:tabLst/>
              <a:defRPr/>
            </a:pPr>
            <a:r>
              <a:rPr kumimoji="0" lang="en-GB"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Global coverage of real estate markets through a diversified strategy ranging from core to opportunistic. </a:t>
            </a:r>
          </a:p>
        </p:txBody>
      </p:sp>
      <p:pic>
        <p:nvPicPr>
          <p:cNvPr id="49" name="Picture 48">
            <a:extLst>
              <a:ext uri="{FF2B5EF4-FFF2-40B4-BE49-F238E27FC236}">
                <a16:creationId xmlns:a16="http://schemas.microsoft.com/office/drawing/2014/main" id="{39407871-766C-4695-BDEB-71EA939F858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14469" y="3037685"/>
            <a:ext cx="652888" cy="525149"/>
          </a:xfrm>
          <a:prstGeom prst="rect">
            <a:avLst/>
          </a:prstGeom>
        </p:spPr>
      </p:pic>
      <p:pic>
        <p:nvPicPr>
          <p:cNvPr id="50" name="Picture 49">
            <a:extLst>
              <a:ext uri="{FF2B5EF4-FFF2-40B4-BE49-F238E27FC236}">
                <a16:creationId xmlns:a16="http://schemas.microsoft.com/office/drawing/2014/main" id="{8B81021F-88B8-43FC-B2EB-4629A5D5FC4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55174" y="1769797"/>
            <a:ext cx="674773" cy="525149"/>
          </a:xfrm>
          <a:prstGeom prst="rect">
            <a:avLst/>
          </a:prstGeom>
        </p:spPr>
      </p:pic>
      <p:pic>
        <p:nvPicPr>
          <p:cNvPr id="51" name="Picture 50">
            <a:extLst>
              <a:ext uri="{FF2B5EF4-FFF2-40B4-BE49-F238E27FC236}">
                <a16:creationId xmlns:a16="http://schemas.microsoft.com/office/drawing/2014/main" id="{83C71DD8-CB0B-4DB4-9166-6DE3C4A4BA1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091098" y="3024360"/>
            <a:ext cx="653212" cy="561677"/>
          </a:xfrm>
          <a:prstGeom prst="rect">
            <a:avLst/>
          </a:prstGeom>
        </p:spPr>
      </p:pic>
      <p:pic>
        <p:nvPicPr>
          <p:cNvPr id="52" name="Picture 51">
            <a:extLst>
              <a:ext uri="{FF2B5EF4-FFF2-40B4-BE49-F238E27FC236}">
                <a16:creationId xmlns:a16="http://schemas.microsoft.com/office/drawing/2014/main" id="{8B6EA5E8-8FC0-4C16-B8BC-F782A30225C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06517" y="1766317"/>
            <a:ext cx="600295" cy="548768"/>
          </a:xfrm>
          <a:prstGeom prst="rect">
            <a:avLst/>
          </a:prstGeom>
        </p:spPr>
      </p:pic>
    </p:spTree>
    <p:extLst>
      <p:ext uri="{BB962C8B-B14F-4D97-AF65-F5344CB8AC3E}">
        <p14:creationId xmlns:p14="http://schemas.microsoft.com/office/powerpoint/2010/main" val="42813374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18373"/>
            <a:ext cx="9161574" cy="2232494"/>
          </a:xfrm>
          <a:prstGeom prst="rect">
            <a:avLst/>
          </a:prstGeom>
        </p:spPr>
      </p:pic>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5750"/>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Amundi alternative and Real Assets: from </a:t>
            </a:r>
            <a:r>
              <a:rPr kumimoji="0" lang="en-US" sz="1200" b="1" i="0" u="none" strike="noStrike" kern="1200" cap="all" spc="38" normalizeH="0" baseline="0" noProof="0" dirty="0" err="1">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esg</a:t>
            </a: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towards impact</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13</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32" name="Connecteur droit avec flèche 19"/>
          <p:cNvCxnSpPr/>
          <p:nvPr/>
        </p:nvCxnSpPr>
        <p:spPr>
          <a:xfrm>
            <a:off x="47533" y="1097742"/>
            <a:ext cx="8998496" cy="0"/>
          </a:xfrm>
          <a:prstGeom prst="straightConnector1">
            <a:avLst/>
          </a:prstGeom>
          <a:ln w="38100">
            <a:solidFill>
              <a:srgbClr val="0073A3"/>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9505C489-CCAD-B949-8F65-55E4958A95D2}"/>
              </a:ext>
            </a:extLst>
          </p:cNvPr>
          <p:cNvSpPr/>
          <p:nvPr/>
        </p:nvSpPr>
        <p:spPr>
          <a:xfrm>
            <a:off x="-4908" y="1211434"/>
            <a:ext cx="9166482" cy="2244365"/>
          </a:xfrm>
          <a:prstGeom prst="rect">
            <a:avLst/>
          </a:prstGeom>
          <a:solidFill>
            <a:srgbClr val="D6E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4" name="Ellipse 56">
            <a:extLst>
              <a:ext uri="{FF2B5EF4-FFF2-40B4-BE49-F238E27FC236}">
                <a16:creationId xmlns:a16="http://schemas.microsoft.com/office/drawing/2014/main" id="{D1508376-CBBE-A34E-A9D9-C6E1E7992E8F}"/>
              </a:ext>
            </a:extLst>
          </p:cNvPr>
          <p:cNvSpPr/>
          <p:nvPr/>
        </p:nvSpPr>
        <p:spPr>
          <a:xfrm>
            <a:off x="5755369" y="451228"/>
            <a:ext cx="486000" cy="486000"/>
          </a:xfrm>
          <a:prstGeom prst="ellipse">
            <a:avLst/>
          </a:prstGeom>
          <a:solidFill>
            <a:srgbClr val="00558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2022</a:t>
            </a:r>
          </a:p>
        </p:txBody>
      </p:sp>
      <p:sp>
        <p:nvSpPr>
          <p:cNvPr id="135" name="Ellipse 57">
            <a:extLst>
              <a:ext uri="{FF2B5EF4-FFF2-40B4-BE49-F238E27FC236}">
                <a16:creationId xmlns:a16="http://schemas.microsoft.com/office/drawing/2014/main" id="{AD32FDB9-ADBC-3B48-89EE-41CF7B4510A3}"/>
              </a:ext>
            </a:extLst>
          </p:cNvPr>
          <p:cNvSpPr/>
          <p:nvPr/>
        </p:nvSpPr>
        <p:spPr>
          <a:xfrm>
            <a:off x="2918412" y="451228"/>
            <a:ext cx="486000" cy="486000"/>
          </a:xfrm>
          <a:prstGeom prst="ellipse">
            <a:avLst/>
          </a:prstGeom>
          <a:solidFill>
            <a:schemeClr val="tx1">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2019</a:t>
            </a:r>
          </a:p>
        </p:txBody>
      </p:sp>
      <p:sp>
        <p:nvSpPr>
          <p:cNvPr id="137" name="Ellipse 59">
            <a:extLst>
              <a:ext uri="{FF2B5EF4-FFF2-40B4-BE49-F238E27FC236}">
                <a16:creationId xmlns:a16="http://schemas.microsoft.com/office/drawing/2014/main" id="{267B663F-4495-744D-A782-4BCDB8285D38}"/>
              </a:ext>
            </a:extLst>
          </p:cNvPr>
          <p:cNvSpPr/>
          <p:nvPr/>
        </p:nvSpPr>
        <p:spPr>
          <a:xfrm>
            <a:off x="56102" y="451228"/>
            <a:ext cx="486000" cy="486000"/>
          </a:xfrm>
          <a:prstGeom prst="ellipse">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C64">
                    <a:lumMod val="90000"/>
                    <a:lumOff val="10000"/>
                  </a:srgbClr>
                </a:solidFill>
                <a:effectLst/>
                <a:uLnTx/>
                <a:uFillTx/>
                <a:latin typeface="Noto Sans" panose="020B0502040504020204" pitchFamily="34" charset="0"/>
                <a:ea typeface="Noto Sans" panose="020B0502040504020204" pitchFamily="34" charset="0"/>
                <a:cs typeface="Noto Sans" panose="020B0502040504020204" pitchFamily="34" charset="0"/>
              </a:rPr>
              <a:t>2012</a:t>
            </a:r>
          </a:p>
        </p:txBody>
      </p:sp>
      <p:sp>
        <p:nvSpPr>
          <p:cNvPr id="138" name="Ellipse 60">
            <a:extLst>
              <a:ext uri="{FF2B5EF4-FFF2-40B4-BE49-F238E27FC236}">
                <a16:creationId xmlns:a16="http://schemas.microsoft.com/office/drawing/2014/main" id="{01852124-096D-D240-8A42-4540372CE40B}"/>
              </a:ext>
            </a:extLst>
          </p:cNvPr>
          <p:cNvSpPr/>
          <p:nvPr/>
        </p:nvSpPr>
        <p:spPr>
          <a:xfrm>
            <a:off x="990088" y="451228"/>
            <a:ext cx="486000" cy="48600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2015</a:t>
            </a:r>
          </a:p>
        </p:txBody>
      </p:sp>
      <p:sp>
        <p:nvSpPr>
          <p:cNvPr id="139" name="ZoneTexte 62">
            <a:extLst>
              <a:ext uri="{FF2B5EF4-FFF2-40B4-BE49-F238E27FC236}">
                <a16:creationId xmlns:a16="http://schemas.microsoft.com/office/drawing/2014/main" id="{0EB79D54-CDA5-F44D-92E8-956EC2810463}"/>
              </a:ext>
            </a:extLst>
          </p:cNvPr>
          <p:cNvSpPr txBox="1"/>
          <p:nvPr/>
        </p:nvSpPr>
        <p:spPr>
          <a:xfrm>
            <a:off x="2264369" y="1344087"/>
            <a:ext cx="785203" cy="631230"/>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Amundi Energy Transition’s ESG charter</a:t>
            </a:r>
          </a:p>
        </p:txBody>
      </p:sp>
      <p:sp>
        <p:nvSpPr>
          <p:cNvPr id="140" name="ZoneTexte 63">
            <a:extLst>
              <a:ext uri="{FF2B5EF4-FFF2-40B4-BE49-F238E27FC236}">
                <a16:creationId xmlns:a16="http://schemas.microsoft.com/office/drawing/2014/main" id="{9F481B0F-EA3E-4741-8A2E-A88CD07907A1}"/>
              </a:ext>
            </a:extLst>
          </p:cNvPr>
          <p:cNvSpPr txBox="1"/>
          <p:nvPr/>
        </p:nvSpPr>
        <p:spPr>
          <a:xfrm>
            <a:off x="2276027" y="1985875"/>
            <a:ext cx="632975" cy="643372"/>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Amundi Private Equity Funds’ ESG charter</a:t>
            </a:r>
            <a:endParaRPr kumimoji="0" lang="fr-FR"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41" name="ZoneTexte 64">
            <a:extLst>
              <a:ext uri="{FF2B5EF4-FFF2-40B4-BE49-F238E27FC236}">
                <a16:creationId xmlns:a16="http://schemas.microsoft.com/office/drawing/2014/main" id="{F42A1BDB-759F-404D-9A64-B257A0DB6770}"/>
              </a:ext>
            </a:extLst>
          </p:cNvPr>
          <p:cNvSpPr txBox="1"/>
          <p:nvPr/>
        </p:nvSpPr>
        <p:spPr>
          <a:xfrm>
            <a:off x="5091167" y="1333551"/>
            <a:ext cx="871591" cy="540887"/>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ESG department at Amundi Real Assets</a:t>
            </a:r>
          </a:p>
        </p:txBody>
      </p:sp>
      <p:sp>
        <p:nvSpPr>
          <p:cNvPr id="142" name="Ellipse 16">
            <a:extLst>
              <a:ext uri="{FF2B5EF4-FFF2-40B4-BE49-F238E27FC236}">
                <a16:creationId xmlns:a16="http://schemas.microsoft.com/office/drawing/2014/main" id="{AD32FDB9-ADBC-3B48-89EE-41CF7B4510A3}"/>
              </a:ext>
            </a:extLst>
          </p:cNvPr>
          <p:cNvSpPr/>
          <p:nvPr/>
        </p:nvSpPr>
        <p:spPr>
          <a:xfrm>
            <a:off x="3820634" y="451228"/>
            <a:ext cx="486000" cy="4860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2020</a:t>
            </a:r>
          </a:p>
        </p:txBody>
      </p:sp>
      <p:sp>
        <p:nvSpPr>
          <p:cNvPr id="143" name="ZoneTexte 24">
            <a:extLst>
              <a:ext uri="{FF2B5EF4-FFF2-40B4-BE49-F238E27FC236}">
                <a16:creationId xmlns:a16="http://schemas.microsoft.com/office/drawing/2014/main" id="{9F481B0F-EA3E-4741-8A2E-A88CD07907A1}"/>
              </a:ext>
            </a:extLst>
          </p:cNvPr>
          <p:cNvSpPr txBox="1"/>
          <p:nvPr/>
        </p:nvSpPr>
        <p:spPr>
          <a:xfrm>
            <a:off x="3191705" y="1376555"/>
            <a:ext cx="792352" cy="750087"/>
          </a:xfrm>
          <a:prstGeom prst="rect">
            <a:avLst/>
          </a:prstGeom>
          <a:noFill/>
        </p:spPr>
        <p:txBody>
          <a:bodyPr wrap="square" lIns="54000" tIns="0" rIns="0" bIns="0" rtlCol="0" anchor="ctr">
            <a:noAutofit/>
          </a:bodyPr>
          <a:lstStyle>
            <a:defPPr>
              <a:defRPr lang="fr-FR"/>
            </a:defPPr>
            <a:lvl1pPr>
              <a:defRPr sz="1000"/>
            </a:lvl1pPr>
          </a:lstStyle>
          <a:p>
            <a:pPr lvl="0">
              <a:defRPr/>
            </a:pPr>
            <a:r>
              <a:rPr kumimoji="0" lang="en-US" sz="75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The principles for Impact Investing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in Private Debt are signed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(Sustainability-Linked loans)</a:t>
            </a:r>
          </a:p>
        </p:txBody>
      </p:sp>
      <p:sp>
        <p:nvSpPr>
          <p:cNvPr id="144" name="Ellipse 16">
            <a:extLst>
              <a:ext uri="{FF2B5EF4-FFF2-40B4-BE49-F238E27FC236}">
                <a16:creationId xmlns:a16="http://schemas.microsoft.com/office/drawing/2014/main" id="{AD32FDB9-ADBC-3B48-89EE-41CF7B4510A3}"/>
              </a:ext>
            </a:extLst>
          </p:cNvPr>
          <p:cNvSpPr/>
          <p:nvPr/>
        </p:nvSpPr>
        <p:spPr>
          <a:xfrm>
            <a:off x="4819812" y="451228"/>
            <a:ext cx="486000" cy="48600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2021</a:t>
            </a:r>
          </a:p>
        </p:txBody>
      </p:sp>
      <p:sp>
        <p:nvSpPr>
          <p:cNvPr id="145" name="ZoneTexte 24">
            <a:extLst>
              <a:ext uri="{FF2B5EF4-FFF2-40B4-BE49-F238E27FC236}">
                <a16:creationId xmlns:a16="http://schemas.microsoft.com/office/drawing/2014/main" id="{9F481B0F-EA3E-4741-8A2E-A88CD07907A1}"/>
              </a:ext>
            </a:extLst>
          </p:cNvPr>
          <p:cNvSpPr txBox="1"/>
          <p:nvPr/>
        </p:nvSpPr>
        <p:spPr>
          <a:xfrm>
            <a:off x="4107231" y="1422129"/>
            <a:ext cx="737886" cy="449462"/>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ESG charter for the Private Debt division</a:t>
            </a:r>
            <a:endParaRPr kumimoji="0" lang="fr-FR"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46" name="ZoneTexte 25">
            <a:extLst>
              <a:ext uri="{FF2B5EF4-FFF2-40B4-BE49-F238E27FC236}">
                <a16:creationId xmlns:a16="http://schemas.microsoft.com/office/drawing/2014/main" id="{F42A1BDB-759F-404D-9A64-B257A0DB6770}"/>
              </a:ext>
            </a:extLst>
          </p:cNvPr>
          <p:cNvSpPr txBox="1"/>
          <p:nvPr/>
        </p:nvSpPr>
        <p:spPr>
          <a:xfrm>
            <a:off x="5091167" y="2360243"/>
            <a:ext cx="871591" cy="49658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Impact strategy in Corporate Private Debt</a:t>
            </a:r>
          </a:p>
        </p:txBody>
      </p:sp>
      <p:sp>
        <p:nvSpPr>
          <p:cNvPr id="147" name="ZoneTexte 25">
            <a:extLst>
              <a:ext uri="{FF2B5EF4-FFF2-40B4-BE49-F238E27FC236}">
                <a16:creationId xmlns:a16="http://schemas.microsoft.com/office/drawing/2014/main" id="{F42A1BDB-759F-404D-9A64-B257A0DB6770}"/>
              </a:ext>
            </a:extLst>
          </p:cNvPr>
          <p:cNvSpPr txBox="1"/>
          <p:nvPr/>
        </p:nvSpPr>
        <p:spPr>
          <a:xfrm>
            <a:off x="5091167" y="1910287"/>
            <a:ext cx="792188" cy="37713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ISR labeling of our Real Estate Funds</a:t>
            </a:r>
          </a:p>
        </p:txBody>
      </p:sp>
      <p:sp>
        <p:nvSpPr>
          <p:cNvPr id="148" name="Ellipse 15">
            <a:extLst>
              <a:ext uri="{FF2B5EF4-FFF2-40B4-BE49-F238E27FC236}">
                <a16:creationId xmlns:a16="http://schemas.microsoft.com/office/drawing/2014/main" id="{D1508376-CBBE-A34E-A9D9-C6E1E7992E8F}"/>
              </a:ext>
            </a:extLst>
          </p:cNvPr>
          <p:cNvSpPr/>
          <p:nvPr/>
        </p:nvSpPr>
        <p:spPr>
          <a:xfrm>
            <a:off x="6770488" y="451228"/>
            <a:ext cx="486000" cy="486000"/>
          </a:xfrm>
          <a:prstGeom prst="ellipse">
            <a:avLst/>
          </a:prstGeom>
          <a:solidFill>
            <a:srgbClr val="34188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2023</a:t>
            </a:r>
          </a:p>
        </p:txBody>
      </p:sp>
      <p:sp>
        <p:nvSpPr>
          <p:cNvPr id="149" name="ZoneTexte 25">
            <a:extLst>
              <a:ext uri="{FF2B5EF4-FFF2-40B4-BE49-F238E27FC236}">
                <a16:creationId xmlns:a16="http://schemas.microsoft.com/office/drawing/2014/main" id="{F42A1BDB-759F-404D-9A64-B257A0DB6770}"/>
              </a:ext>
            </a:extLst>
          </p:cNvPr>
          <p:cNvSpPr txBox="1"/>
          <p:nvPr/>
        </p:nvSpPr>
        <p:spPr>
          <a:xfrm>
            <a:off x="6027789" y="1376714"/>
            <a:ext cx="866032" cy="407513"/>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Impact strategy in Real Estate</a:t>
            </a:r>
          </a:p>
        </p:txBody>
      </p:sp>
      <p:sp>
        <p:nvSpPr>
          <p:cNvPr id="150" name="ZoneTexte 25">
            <a:extLst>
              <a:ext uri="{FF2B5EF4-FFF2-40B4-BE49-F238E27FC236}">
                <a16:creationId xmlns:a16="http://schemas.microsoft.com/office/drawing/2014/main" id="{F42A1BDB-759F-404D-9A64-B257A0DB6770}"/>
              </a:ext>
            </a:extLst>
          </p:cNvPr>
          <p:cNvSpPr txBox="1"/>
          <p:nvPr/>
        </p:nvSpPr>
        <p:spPr>
          <a:xfrm>
            <a:off x="6027789" y="1829390"/>
            <a:ext cx="1002139" cy="523262"/>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the first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2021 Responsible Investor report for Amundi Real Assets</a:t>
            </a:r>
          </a:p>
        </p:txBody>
      </p:sp>
      <p:cxnSp>
        <p:nvCxnSpPr>
          <p:cNvPr id="154" name="Connecteur droit 11"/>
          <p:cNvCxnSpPr/>
          <p:nvPr/>
        </p:nvCxnSpPr>
        <p:spPr>
          <a:xfrm>
            <a:off x="287202" y="1083372"/>
            <a:ext cx="0" cy="918000"/>
          </a:xfrm>
          <a:prstGeom prst="line">
            <a:avLst/>
          </a:prstGeom>
        </p:spPr>
        <p:style>
          <a:lnRef idx="1">
            <a:schemeClr val="accent1"/>
          </a:lnRef>
          <a:fillRef idx="0">
            <a:schemeClr val="accent1"/>
          </a:fillRef>
          <a:effectRef idx="0">
            <a:schemeClr val="accent1"/>
          </a:effectRef>
          <a:fontRef idx="minor">
            <a:schemeClr val="tx1"/>
          </a:fontRef>
        </p:style>
      </p:cxnSp>
      <p:sp>
        <p:nvSpPr>
          <p:cNvPr id="155" name="ZoneTexte 61">
            <a:extLst>
              <a:ext uri="{FF2B5EF4-FFF2-40B4-BE49-F238E27FC236}">
                <a16:creationId xmlns:a16="http://schemas.microsoft.com/office/drawing/2014/main" id="{4C3DBFFA-2146-F54B-9CF3-E3D5ADFE2B4B}"/>
              </a:ext>
            </a:extLst>
          </p:cNvPr>
          <p:cNvSpPr txBox="1"/>
          <p:nvPr/>
        </p:nvSpPr>
        <p:spPr>
          <a:xfrm>
            <a:off x="297979" y="1340514"/>
            <a:ext cx="901510" cy="489859"/>
          </a:xfrm>
          <a:prstGeom prst="rect">
            <a:avLst/>
          </a:prstGeom>
          <a:noFill/>
        </p:spPr>
        <p:txBody>
          <a:bodyPr wrap="square" lIns="5400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Finance and Solidarity, Amundi’s Social Impact Fund</a:t>
            </a:r>
          </a:p>
        </p:txBody>
      </p:sp>
      <p:sp>
        <p:nvSpPr>
          <p:cNvPr id="156" name="ZoneTexte 22">
            <a:extLst>
              <a:ext uri="{FF2B5EF4-FFF2-40B4-BE49-F238E27FC236}">
                <a16:creationId xmlns:a16="http://schemas.microsoft.com/office/drawing/2014/main" id="{4C3DBFFA-2146-F54B-9CF3-E3D5ADFE2B4B}"/>
              </a:ext>
            </a:extLst>
          </p:cNvPr>
          <p:cNvSpPr txBox="1"/>
          <p:nvPr/>
        </p:nvSpPr>
        <p:spPr>
          <a:xfrm>
            <a:off x="306288" y="1899476"/>
            <a:ext cx="901510" cy="415499"/>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Real Estate ESG Charter</a:t>
            </a:r>
          </a:p>
        </p:txBody>
      </p:sp>
      <p:cxnSp>
        <p:nvCxnSpPr>
          <p:cNvPr id="157" name="Connecteur droit 96"/>
          <p:cNvCxnSpPr/>
          <p:nvPr/>
        </p:nvCxnSpPr>
        <p:spPr>
          <a:xfrm>
            <a:off x="1223851" y="1097742"/>
            <a:ext cx="0" cy="486000"/>
          </a:xfrm>
          <a:prstGeom prst="line">
            <a:avLst/>
          </a:prstGeom>
          <a:ln>
            <a:solidFill>
              <a:srgbClr val="32ADFF"/>
            </a:solidFill>
          </a:ln>
        </p:spPr>
        <p:style>
          <a:lnRef idx="1">
            <a:schemeClr val="accent1"/>
          </a:lnRef>
          <a:fillRef idx="0">
            <a:schemeClr val="accent1"/>
          </a:fillRef>
          <a:effectRef idx="0">
            <a:schemeClr val="accent1"/>
          </a:effectRef>
          <a:fontRef idx="minor">
            <a:schemeClr val="tx1"/>
          </a:fontRef>
        </p:style>
      </p:cxnSp>
      <p:sp>
        <p:nvSpPr>
          <p:cNvPr id="158" name="ZoneTexte 65">
            <a:extLst>
              <a:ext uri="{FF2B5EF4-FFF2-40B4-BE49-F238E27FC236}">
                <a16:creationId xmlns:a16="http://schemas.microsoft.com/office/drawing/2014/main" id="{9F2228BF-C90C-3944-9D1F-B303904C022A}"/>
              </a:ext>
            </a:extLst>
          </p:cNvPr>
          <p:cNvSpPr txBox="1"/>
          <p:nvPr/>
        </p:nvSpPr>
        <p:spPr>
          <a:xfrm>
            <a:off x="1248277" y="1340514"/>
            <a:ext cx="911806" cy="705389"/>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ESG due diligence systematically applied in the Corporate Private Debt investment processes</a:t>
            </a:r>
          </a:p>
        </p:txBody>
      </p:sp>
      <p:cxnSp>
        <p:nvCxnSpPr>
          <p:cNvPr id="159" name="Connecteur droit 97"/>
          <p:cNvCxnSpPr>
            <a:endCxn id="176" idx="4"/>
          </p:cNvCxnSpPr>
          <p:nvPr/>
        </p:nvCxnSpPr>
        <p:spPr>
          <a:xfrm>
            <a:off x="7016160" y="1067106"/>
            <a:ext cx="2540" cy="1006303"/>
          </a:xfrm>
          <a:prstGeom prst="line">
            <a:avLst/>
          </a:prstGeom>
          <a:ln>
            <a:solidFill>
              <a:srgbClr val="34188C"/>
            </a:solidFill>
          </a:ln>
        </p:spPr>
        <p:style>
          <a:lnRef idx="1">
            <a:schemeClr val="accent1"/>
          </a:lnRef>
          <a:fillRef idx="0">
            <a:schemeClr val="accent1"/>
          </a:fillRef>
          <a:effectRef idx="0">
            <a:schemeClr val="accent1"/>
          </a:effectRef>
          <a:fontRef idx="minor">
            <a:schemeClr val="tx1"/>
          </a:fontRef>
        </p:style>
      </p:cxnSp>
      <p:sp>
        <p:nvSpPr>
          <p:cNvPr id="161" name="Ellipse 101">
            <a:extLst>
              <a:ext uri="{FF2B5EF4-FFF2-40B4-BE49-F238E27FC236}">
                <a16:creationId xmlns:a16="http://schemas.microsoft.com/office/drawing/2014/main" id="{C62B4B46-2CD0-3A4F-83EA-2FC6944B8198}"/>
              </a:ext>
            </a:extLst>
          </p:cNvPr>
          <p:cNvSpPr/>
          <p:nvPr/>
        </p:nvSpPr>
        <p:spPr>
          <a:xfrm>
            <a:off x="262323" y="1549995"/>
            <a:ext cx="54000" cy="54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2" name="Ellipse 103">
            <a:extLst>
              <a:ext uri="{FF2B5EF4-FFF2-40B4-BE49-F238E27FC236}">
                <a16:creationId xmlns:a16="http://schemas.microsoft.com/office/drawing/2014/main" id="{C62B4B46-2CD0-3A4F-83EA-2FC6944B8198}"/>
              </a:ext>
            </a:extLst>
          </p:cNvPr>
          <p:cNvSpPr/>
          <p:nvPr/>
        </p:nvSpPr>
        <p:spPr>
          <a:xfrm>
            <a:off x="259707" y="1975317"/>
            <a:ext cx="54000" cy="54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3" name="Ellipse 104">
            <a:extLst>
              <a:ext uri="{FF2B5EF4-FFF2-40B4-BE49-F238E27FC236}">
                <a16:creationId xmlns:a16="http://schemas.microsoft.com/office/drawing/2014/main" id="{C62B4B46-2CD0-3A4F-83EA-2FC6944B8198}"/>
              </a:ext>
            </a:extLst>
          </p:cNvPr>
          <p:cNvSpPr/>
          <p:nvPr/>
        </p:nvSpPr>
        <p:spPr>
          <a:xfrm>
            <a:off x="1201550" y="1549995"/>
            <a:ext cx="54000" cy="54000"/>
          </a:xfrm>
          <a:prstGeom prst="ellipse">
            <a:avLst/>
          </a:prstGeom>
          <a:solidFill>
            <a:srgbClr val="32A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4" name="Ellipse 105">
            <a:extLst>
              <a:ext uri="{FF2B5EF4-FFF2-40B4-BE49-F238E27FC236}">
                <a16:creationId xmlns:a16="http://schemas.microsoft.com/office/drawing/2014/main" id="{C62B4B46-2CD0-3A4F-83EA-2FC6944B8198}"/>
              </a:ext>
            </a:extLst>
          </p:cNvPr>
          <p:cNvSpPr/>
          <p:nvPr/>
        </p:nvSpPr>
        <p:spPr>
          <a:xfrm>
            <a:off x="2222027" y="1549995"/>
            <a:ext cx="54000" cy="54000"/>
          </a:xfrm>
          <a:prstGeom prst="ellipse">
            <a:avLst/>
          </a:prstGeom>
          <a:solidFill>
            <a:srgbClr val="007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65" name="Connecteur droit 106"/>
          <p:cNvCxnSpPr/>
          <p:nvPr/>
        </p:nvCxnSpPr>
        <p:spPr>
          <a:xfrm>
            <a:off x="3148533" y="1090629"/>
            <a:ext cx="0" cy="486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166" name="Ellipse 107">
            <a:extLst>
              <a:ext uri="{FF2B5EF4-FFF2-40B4-BE49-F238E27FC236}">
                <a16:creationId xmlns:a16="http://schemas.microsoft.com/office/drawing/2014/main" id="{C62B4B46-2CD0-3A4F-83EA-2FC6944B8198}"/>
              </a:ext>
            </a:extLst>
          </p:cNvPr>
          <p:cNvSpPr/>
          <p:nvPr/>
        </p:nvSpPr>
        <p:spPr>
          <a:xfrm>
            <a:off x="3124604" y="1549995"/>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67" name="Connecteur droit 108"/>
          <p:cNvCxnSpPr/>
          <p:nvPr/>
        </p:nvCxnSpPr>
        <p:spPr>
          <a:xfrm>
            <a:off x="4064124" y="1090629"/>
            <a:ext cx="0" cy="1188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168" name="Ellipse 109">
            <a:extLst>
              <a:ext uri="{FF2B5EF4-FFF2-40B4-BE49-F238E27FC236}">
                <a16:creationId xmlns:a16="http://schemas.microsoft.com/office/drawing/2014/main" id="{C62B4B46-2CD0-3A4F-83EA-2FC6944B8198}"/>
              </a:ext>
            </a:extLst>
          </p:cNvPr>
          <p:cNvSpPr/>
          <p:nvPr/>
        </p:nvSpPr>
        <p:spPr>
          <a:xfrm>
            <a:off x="4040196" y="1549995"/>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69" name="Connecteur droit 110"/>
          <p:cNvCxnSpPr/>
          <p:nvPr/>
        </p:nvCxnSpPr>
        <p:spPr>
          <a:xfrm>
            <a:off x="5043916" y="1084198"/>
            <a:ext cx="0" cy="1404000"/>
          </a:xfrm>
          <a:prstGeom prst="line">
            <a:avLst/>
          </a:prstGeom>
          <a:ln>
            <a:solidFill>
              <a:srgbClr val="0078AA"/>
            </a:solidFill>
          </a:ln>
        </p:spPr>
        <p:style>
          <a:lnRef idx="1">
            <a:schemeClr val="accent1"/>
          </a:lnRef>
          <a:fillRef idx="0">
            <a:schemeClr val="accent1"/>
          </a:fillRef>
          <a:effectRef idx="0">
            <a:schemeClr val="accent1"/>
          </a:effectRef>
          <a:fontRef idx="minor">
            <a:schemeClr val="tx1"/>
          </a:fontRef>
        </p:style>
      </p:cxnSp>
      <p:sp>
        <p:nvSpPr>
          <p:cNvPr id="170" name="Ellipse 111">
            <a:extLst>
              <a:ext uri="{FF2B5EF4-FFF2-40B4-BE49-F238E27FC236}">
                <a16:creationId xmlns:a16="http://schemas.microsoft.com/office/drawing/2014/main" id="{C62B4B46-2CD0-3A4F-83EA-2FC6944B8198}"/>
              </a:ext>
            </a:extLst>
          </p:cNvPr>
          <p:cNvSpPr/>
          <p:nvPr/>
        </p:nvSpPr>
        <p:spPr>
          <a:xfrm>
            <a:off x="5025431" y="1543563"/>
            <a:ext cx="54000" cy="54000"/>
          </a:xfrm>
          <a:prstGeom prst="ellipse">
            <a:avLst/>
          </a:prstGeom>
          <a:solidFill>
            <a:srgbClr val="00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71" name="Connecteur droit 113"/>
          <p:cNvCxnSpPr/>
          <p:nvPr/>
        </p:nvCxnSpPr>
        <p:spPr>
          <a:xfrm>
            <a:off x="5989288" y="1067106"/>
            <a:ext cx="0" cy="1008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172" name="Ellipse 114">
            <a:extLst>
              <a:ext uri="{FF2B5EF4-FFF2-40B4-BE49-F238E27FC236}">
                <a16:creationId xmlns:a16="http://schemas.microsoft.com/office/drawing/2014/main" id="{C62B4B46-2CD0-3A4F-83EA-2FC6944B8198}"/>
              </a:ext>
            </a:extLst>
          </p:cNvPr>
          <p:cNvSpPr/>
          <p:nvPr/>
        </p:nvSpPr>
        <p:spPr>
          <a:xfrm>
            <a:off x="5966082" y="1526471"/>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3" name="Ellipse 115">
            <a:extLst>
              <a:ext uri="{FF2B5EF4-FFF2-40B4-BE49-F238E27FC236}">
                <a16:creationId xmlns:a16="http://schemas.microsoft.com/office/drawing/2014/main" id="{C62B4B46-2CD0-3A4F-83EA-2FC6944B8198}"/>
              </a:ext>
            </a:extLst>
          </p:cNvPr>
          <p:cNvSpPr/>
          <p:nvPr/>
        </p:nvSpPr>
        <p:spPr>
          <a:xfrm>
            <a:off x="5966082" y="2029317"/>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5" name="Ellipse 117">
            <a:extLst>
              <a:ext uri="{FF2B5EF4-FFF2-40B4-BE49-F238E27FC236}">
                <a16:creationId xmlns:a16="http://schemas.microsoft.com/office/drawing/2014/main" id="{C62B4B46-2CD0-3A4F-83EA-2FC6944B8198}"/>
              </a:ext>
            </a:extLst>
          </p:cNvPr>
          <p:cNvSpPr/>
          <p:nvPr/>
        </p:nvSpPr>
        <p:spPr>
          <a:xfrm>
            <a:off x="6991700" y="1516563"/>
            <a:ext cx="54000" cy="54000"/>
          </a:xfrm>
          <a:prstGeom prst="ellipse">
            <a:avLst/>
          </a:prstGeom>
          <a:solidFill>
            <a:srgbClr val="341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6" name="Ellipse 118">
            <a:extLst>
              <a:ext uri="{FF2B5EF4-FFF2-40B4-BE49-F238E27FC236}">
                <a16:creationId xmlns:a16="http://schemas.microsoft.com/office/drawing/2014/main" id="{C62B4B46-2CD0-3A4F-83EA-2FC6944B8198}"/>
              </a:ext>
            </a:extLst>
          </p:cNvPr>
          <p:cNvSpPr/>
          <p:nvPr/>
        </p:nvSpPr>
        <p:spPr>
          <a:xfrm>
            <a:off x="6991700" y="2019409"/>
            <a:ext cx="54000" cy="54000"/>
          </a:xfrm>
          <a:prstGeom prst="ellipse">
            <a:avLst/>
          </a:prstGeom>
          <a:solidFill>
            <a:srgbClr val="341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7" name="Ellipse 53">
            <a:extLst>
              <a:ext uri="{FF2B5EF4-FFF2-40B4-BE49-F238E27FC236}">
                <a16:creationId xmlns:a16="http://schemas.microsoft.com/office/drawing/2014/main" id="{5D8C1904-5200-434F-AD88-D8845E219627}"/>
              </a:ext>
            </a:extLst>
          </p:cNvPr>
          <p:cNvSpPr/>
          <p:nvPr/>
        </p:nvSpPr>
        <p:spPr>
          <a:xfrm>
            <a:off x="5926691" y="1023936"/>
            <a:ext cx="135000" cy="135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8" name="Ellipse 54">
            <a:extLst>
              <a:ext uri="{FF2B5EF4-FFF2-40B4-BE49-F238E27FC236}">
                <a16:creationId xmlns:a16="http://schemas.microsoft.com/office/drawing/2014/main" id="{2F52AB85-2E0F-9245-9C79-16D63CC3BAB5}"/>
              </a:ext>
            </a:extLst>
          </p:cNvPr>
          <p:cNvSpPr/>
          <p:nvPr/>
        </p:nvSpPr>
        <p:spPr>
          <a:xfrm>
            <a:off x="2184687" y="1023936"/>
            <a:ext cx="135000" cy="135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9" name="Ellipse 55">
            <a:extLst>
              <a:ext uri="{FF2B5EF4-FFF2-40B4-BE49-F238E27FC236}">
                <a16:creationId xmlns:a16="http://schemas.microsoft.com/office/drawing/2014/main" id="{54D65EAF-CBAC-7A4F-93B3-8CEE6985AB83}"/>
              </a:ext>
            </a:extLst>
          </p:cNvPr>
          <p:cNvSpPr/>
          <p:nvPr/>
        </p:nvSpPr>
        <p:spPr>
          <a:xfrm>
            <a:off x="3085175" y="1023936"/>
            <a:ext cx="135000" cy="13500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0" name="Ellipse 14">
            <a:extLst>
              <a:ext uri="{FF2B5EF4-FFF2-40B4-BE49-F238E27FC236}">
                <a16:creationId xmlns:a16="http://schemas.microsoft.com/office/drawing/2014/main" id="{54D65EAF-CBAC-7A4F-93B3-8CEE6985AB83}"/>
              </a:ext>
            </a:extLst>
          </p:cNvPr>
          <p:cNvSpPr/>
          <p:nvPr/>
        </p:nvSpPr>
        <p:spPr>
          <a:xfrm>
            <a:off x="4008048" y="1023936"/>
            <a:ext cx="135000" cy="135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1" name="Ellipse 14">
            <a:extLst>
              <a:ext uri="{FF2B5EF4-FFF2-40B4-BE49-F238E27FC236}">
                <a16:creationId xmlns:a16="http://schemas.microsoft.com/office/drawing/2014/main" id="{54D65EAF-CBAC-7A4F-93B3-8CEE6985AB83}"/>
              </a:ext>
            </a:extLst>
          </p:cNvPr>
          <p:cNvSpPr/>
          <p:nvPr/>
        </p:nvSpPr>
        <p:spPr>
          <a:xfrm>
            <a:off x="4981294" y="1023936"/>
            <a:ext cx="135000" cy="135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2" name="Ellipse 51">
            <a:extLst>
              <a:ext uri="{FF2B5EF4-FFF2-40B4-BE49-F238E27FC236}">
                <a16:creationId xmlns:a16="http://schemas.microsoft.com/office/drawing/2014/main" id="{C62B4B46-2CD0-3A4F-83EA-2FC6944B8198}"/>
              </a:ext>
            </a:extLst>
          </p:cNvPr>
          <p:cNvSpPr/>
          <p:nvPr/>
        </p:nvSpPr>
        <p:spPr>
          <a:xfrm>
            <a:off x="223970" y="1023936"/>
            <a:ext cx="135000" cy="135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3" name="Ellipse 12">
            <a:extLst>
              <a:ext uri="{FF2B5EF4-FFF2-40B4-BE49-F238E27FC236}">
                <a16:creationId xmlns:a16="http://schemas.microsoft.com/office/drawing/2014/main" id="{5D8C1904-5200-434F-AD88-D8845E219627}"/>
              </a:ext>
            </a:extLst>
          </p:cNvPr>
          <p:cNvSpPr/>
          <p:nvPr/>
        </p:nvSpPr>
        <p:spPr>
          <a:xfrm>
            <a:off x="6945863" y="1023936"/>
            <a:ext cx="135000" cy="135000"/>
          </a:xfrm>
          <a:prstGeom prst="ellipse">
            <a:avLst/>
          </a:prstGeom>
          <a:solidFill>
            <a:srgbClr val="341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4" name="Ellipse 52">
            <a:extLst>
              <a:ext uri="{FF2B5EF4-FFF2-40B4-BE49-F238E27FC236}">
                <a16:creationId xmlns:a16="http://schemas.microsoft.com/office/drawing/2014/main" id="{280E677C-2D66-394F-9632-B40B56251882}"/>
              </a:ext>
            </a:extLst>
          </p:cNvPr>
          <p:cNvSpPr/>
          <p:nvPr/>
        </p:nvSpPr>
        <p:spPr>
          <a:xfrm>
            <a:off x="1156254" y="1023936"/>
            <a:ext cx="135000" cy="135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8" name="ZoneTexte 149"/>
          <p:cNvSpPr txBox="1"/>
          <p:nvPr/>
        </p:nvSpPr>
        <p:spPr>
          <a:xfrm>
            <a:off x="5117311" y="3525763"/>
            <a:ext cx="2112830" cy="1051570"/>
          </a:xfrm>
          <a:prstGeom prst="rect">
            <a:avLst/>
          </a:prstGeom>
          <a:noFill/>
        </p:spPr>
        <p:txBody>
          <a:bodyPr wrap="square" rtlCol="0">
            <a:spAutoFit/>
          </a:bodyPr>
          <a:lstStyle>
            <a:defPPr>
              <a:defRPr lang="fr-FR"/>
            </a:defPPr>
            <a:lvl1pPr>
              <a:defRPr sz="900" b="1"/>
            </a:lvl1pPr>
          </a:lstStyle>
          <a:p>
            <a:pPr marL="0" marR="0" lvl="0" indent="0" algn="just" defTabSz="914400" rtl="0" eaLnBrk="1" fontAlgn="auto" latinLnBrk="0" hangingPunct="1">
              <a:lnSpc>
                <a:spcPct val="100000"/>
              </a:lnSpc>
              <a:spcBef>
                <a:spcPts val="0"/>
              </a:spcBef>
              <a:spcAft>
                <a:spcPts val="450"/>
              </a:spcAft>
              <a:buClrTx/>
              <a:buSzTx/>
              <a:buFontTx/>
              <a:buNone/>
              <a:tabLst/>
              <a:defRPr/>
            </a:pPr>
            <a:r>
              <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Read </a:t>
            </a:r>
            <a:r>
              <a:rPr kumimoji="0" 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Real Assets’ 2023 Responsible Investor Report and Responsible Investor Charter</a:t>
            </a:r>
            <a:r>
              <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for </a:t>
            </a:r>
            <a:r>
              <a:rPr kumimoji="0" lang="en-US" sz="900" b="0"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our</a:t>
            </a:r>
            <a:r>
              <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six areas of expertise</a:t>
            </a:r>
          </a:p>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fr-FR"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hlinkClick r:id="rId3"/>
              </a:rPr>
              <a:t>HERE</a:t>
            </a:r>
            <a:endPar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just" defTabSz="914400" rtl="0" eaLnBrk="1" fontAlgn="auto" latinLnBrk="0" hangingPunct="1">
              <a:lnSpc>
                <a:spcPct val="100000"/>
              </a:lnSpc>
              <a:spcBef>
                <a:spcPts val="0"/>
              </a:spcBef>
              <a:spcAft>
                <a:spcPts val="450"/>
              </a:spcAft>
              <a:buClrTx/>
              <a:buSzTx/>
              <a:buFontTx/>
              <a:buNone/>
              <a:tabLst/>
              <a:defRPr/>
            </a:pPr>
            <a:endParaRPr kumimoji="0" lang="en-US"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985893">
            <a:off x="6296445" y="4193157"/>
            <a:ext cx="261996" cy="261996"/>
          </a:xfrm>
          <a:prstGeom prst="rect">
            <a:avLst/>
          </a:prstGeom>
        </p:spPr>
      </p:pic>
      <p:pic>
        <p:nvPicPr>
          <p:cNvPr id="63" name="Picture 62" descr="Screen Clippi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46316" y="2871274"/>
            <a:ext cx="1243495" cy="1758477"/>
          </a:xfrm>
          <a:prstGeom prst="rect">
            <a:avLst/>
          </a:prstGeom>
          <a:ln>
            <a:noFill/>
          </a:ln>
          <a:effectLst>
            <a:outerShdw blurRad="50800" dist="38100" dir="8100000" algn="tr" rotWithShape="0">
              <a:prstClr val="black">
                <a:alpha val="40000"/>
              </a:prstClr>
            </a:outerShdw>
          </a:effectLst>
        </p:spPr>
      </p:pic>
      <p:sp>
        <p:nvSpPr>
          <p:cNvPr id="68" name="Ellipse 111">
            <a:extLst>
              <a:ext uri="{FF2B5EF4-FFF2-40B4-BE49-F238E27FC236}">
                <a16:creationId xmlns:a16="http://schemas.microsoft.com/office/drawing/2014/main" id="{C62B4B46-2CD0-3A4F-83EA-2FC6944B8198}"/>
              </a:ext>
            </a:extLst>
          </p:cNvPr>
          <p:cNvSpPr/>
          <p:nvPr/>
        </p:nvSpPr>
        <p:spPr>
          <a:xfrm>
            <a:off x="5026362" y="1997996"/>
            <a:ext cx="54000" cy="54000"/>
          </a:xfrm>
          <a:prstGeom prst="ellipse">
            <a:avLst/>
          </a:prstGeom>
          <a:solidFill>
            <a:srgbClr val="00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9" name="ZoneTexte 24">
            <a:extLst>
              <a:ext uri="{FF2B5EF4-FFF2-40B4-BE49-F238E27FC236}">
                <a16:creationId xmlns:a16="http://schemas.microsoft.com/office/drawing/2014/main" id="{9F481B0F-EA3E-4741-8A2E-A88CD07907A1}"/>
              </a:ext>
            </a:extLst>
          </p:cNvPr>
          <p:cNvSpPr txBox="1"/>
          <p:nvPr/>
        </p:nvSpPr>
        <p:spPr>
          <a:xfrm>
            <a:off x="4126555" y="1979945"/>
            <a:ext cx="737886" cy="449462"/>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Creation of the first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Article</a:t>
            </a:r>
            <a:r>
              <a:rPr kumimoji="0" lang="en-US" sz="750" b="1"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8 SFDR UCITS Hedge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F</a:t>
            </a:r>
            <a:r>
              <a:rPr kumimoji="0" lang="en-US" sz="750" b="1"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und.</a:t>
            </a:r>
            <a:endParaRPr kumimoji="0" lang="fr-FR"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4" name="Ellipse 15">
            <a:extLst>
              <a:ext uri="{FF2B5EF4-FFF2-40B4-BE49-F238E27FC236}">
                <a16:creationId xmlns:a16="http://schemas.microsoft.com/office/drawing/2014/main" id="{D1508376-CBBE-A34E-A9D9-C6E1E7992E8F}"/>
              </a:ext>
            </a:extLst>
          </p:cNvPr>
          <p:cNvSpPr/>
          <p:nvPr/>
        </p:nvSpPr>
        <p:spPr>
          <a:xfrm>
            <a:off x="7780307" y="452710"/>
            <a:ext cx="486000" cy="48600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2024</a:t>
            </a:r>
          </a:p>
        </p:txBody>
      </p:sp>
      <p:sp>
        <p:nvSpPr>
          <p:cNvPr id="66" name="ZoneTexte 25">
            <a:extLst>
              <a:ext uri="{FF2B5EF4-FFF2-40B4-BE49-F238E27FC236}">
                <a16:creationId xmlns:a16="http://schemas.microsoft.com/office/drawing/2014/main" id="{F42A1BDB-759F-404D-9A64-B257A0DB6770}"/>
              </a:ext>
            </a:extLst>
          </p:cNvPr>
          <p:cNvSpPr txBox="1"/>
          <p:nvPr/>
        </p:nvSpPr>
        <p:spPr>
          <a:xfrm>
            <a:off x="7048314" y="1345568"/>
            <a:ext cx="950829" cy="407513"/>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Publication</a:t>
            </a:r>
            <a:r>
              <a:rPr kumimoji="0" lang="en-US" sz="750" b="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of ARA’s </a:t>
            </a:r>
            <a:r>
              <a:rPr kumimoji="0" lang="en-US" sz="750" b="1"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2022 Responsible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Investor Report</a:t>
            </a:r>
            <a:r>
              <a:rPr kumimoji="0" lang="en-US" sz="750" b="1"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71" name="Connecteur droit 97"/>
          <p:cNvCxnSpPr/>
          <p:nvPr/>
        </p:nvCxnSpPr>
        <p:spPr>
          <a:xfrm>
            <a:off x="8025979" y="1068588"/>
            <a:ext cx="2540" cy="46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Ellipse 117">
            <a:extLst>
              <a:ext uri="{FF2B5EF4-FFF2-40B4-BE49-F238E27FC236}">
                <a16:creationId xmlns:a16="http://schemas.microsoft.com/office/drawing/2014/main" id="{C62B4B46-2CD0-3A4F-83EA-2FC6944B8198}"/>
              </a:ext>
            </a:extLst>
          </p:cNvPr>
          <p:cNvSpPr/>
          <p:nvPr/>
        </p:nvSpPr>
        <p:spPr>
          <a:xfrm>
            <a:off x="8009611" y="1518045"/>
            <a:ext cx="54000" cy="5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Ellipse 12">
            <a:extLst>
              <a:ext uri="{FF2B5EF4-FFF2-40B4-BE49-F238E27FC236}">
                <a16:creationId xmlns:a16="http://schemas.microsoft.com/office/drawing/2014/main" id="{5D8C1904-5200-434F-AD88-D8845E219627}"/>
              </a:ext>
            </a:extLst>
          </p:cNvPr>
          <p:cNvSpPr/>
          <p:nvPr/>
        </p:nvSpPr>
        <p:spPr>
          <a:xfrm>
            <a:off x="7955682" y="1025418"/>
            <a:ext cx="135000" cy="135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70" name="Connecteur droit 97">
            <a:extLst>
              <a:ext uri="{FF2B5EF4-FFF2-40B4-BE49-F238E27FC236}">
                <a16:creationId xmlns:a16="http://schemas.microsoft.com/office/drawing/2014/main" id="{60BD08D1-EEF6-4C46-8679-BB2941C2C407}"/>
              </a:ext>
            </a:extLst>
          </p:cNvPr>
          <p:cNvCxnSpPr/>
          <p:nvPr/>
        </p:nvCxnSpPr>
        <p:spPr>
          <a:xfrm>
            <a:off x="8032778" y="1528974"/>
            <a:ext cx="2540" cy="46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3" name="Ellipse 117">
            <a:extLst>
              <a:ext uri="{FF2B5EF4-FFF2-40B4-BE49-F238E27FC236}">
                <a16:creationId xmlns:a16="http://schemas.microsoft.com/office/drawing/2014/main" id="{FB46B055-0FE5-46F3-90EF-3FEAECE9D40D}"/>
              </a:ext>
            </a:extLst>
          </p:cNvPr>
          <p:cNvSpPr/>
          <p:nvPr/>
        </p:nvSpPr>
        <p:spPr>
          <a:xfrm>
            <a:off x="8016410" y="1978431"/>
            <a:ext cx="54000" cy="5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5" name="ZoneTexte 25">
            <a:extLst>
              <a:ext uri="{FF2B5EF4-FFF2-40B4-BE49-F238E27FC236}">
                <a16:creationId xmlns:a16="http://schemas.microsoft.com/office/drawing/2014/main" id="{B31955DE-AAC9-41A1-A7ED-932BFCD6E961}"/>
              </a:ext>
            </a:extLst>
          </p:cNvPr>
          <p:cNvSpPr txBox="1"/>
          <p:nvPr/>
        </p:nvSpPr>
        <p:spPr>
          <a:xfrm>
            <a:off x="7054034" y="1812168"/>
            <a:ext cx="871591" cy="49658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Impact strategy in Direct Lending</a:t>
            </a:r>
          </a:p>
        </p:txBody>
      </p:sp>
      <p:cxnSp>
        <p:nvCxnSpPr>
          <p:cNvPr id="77" name="Connecteur droit 98">
            <a:extLst>
              <a:ext uri="{FF2B5EF4-FFF2-40B4-BE49-F238E27FC236}">
                <a16:creationId xmlns:a16="http://schemas.microsoft.com/office/drawing/2014/main" id="{BE805D96-7BF7-4861-B57A-2640233219F9}"/>
              </a:ext>
            </a:extLst>
          </p:cNvPr>
          <p:cNvCxnSpPr>
            <a:cxnSpLocks/>
          </p:cNvCxnSpPr>
          <p:nvPr/>
        </p:nvCxnSpPr>
        <p:spPr>
          <a:xfrm>
            <a:off x="2247054" y="1143171"/>
            <a:ext cx="0" cy="1026007"/>
          </a:xfrm>
          <a:prstGeom prst="line">
            <a:avLst/>
          </a:prstGeom>
          <a:ln>
            <a:solidFill>
              <a:srgbClr val="007ACB"/>
            </a:solidFill>
          </a:ln>
        </p:spPr>
        <p:style>
          <a:lnRef idx="1">
            <a:schemeClr val="accent1"/>
          </a:lnRef>
          <a:fillRef idx="0">
            <a:schemeClr val="accent1"/>
          </a:fillRef>
          <a:effectRef idx="0">
            <a:schemeClr val="accent1"/>
          </a:effectRef>
          <a:fontRef idx="minor">
            <a:schemeClr val="tx1"/>
          </a:fontRef>
        </p:style>
      </p:cxnSp>
      <p:sp>
        <p:nvSpPr>
          <p:cNvPr id="76" name="Ellipse 58">
            <a:extLst>
              <a:ext uri="{FF2B5EF4-FFF2-40B4-BE49-F238E27FC236}">
                <a16:creationId xmlns:a16="http://schemas.microsoft.com/office/drawing/2014/main" id="{FCB63DD1-569F-42A1-885B-A03554E6C2AB}"/>
              </a:ext>
            </a:extLst>
          </p:cNvPr>
          <p:cNvSpPr/>
          <p:nvPr/>
        </p:nvSpPr>
        <p:spPr>
          <a:xfrm>
            <a:off x="2029020" y="451228"/>
            <a:ext cx="486000" cy="486000"/>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2017</a:t>
            </a:r>
            <a:r>
              <a:rPr kumimoji="0" lang="en-US" sz="6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2018</a:t>
            </a:r>
            <a:endPar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8" name="Ellipse 105">
            <a:extLst>
              <a:ext uri="{FF2B5EF4-FFF2-40B4-BE49-F238E27FC236}">
                <a16:creationId xmlns:a16="http://schemas.microsoft.com/office/drawing/2014/main" id="{705A0C1F-0A6A-4948-A35D-C497D6B980AA}"/>
              </a:ext>
            </a:extLst>
          </p:cNvPr>
          <p:cNvSpPr/>
          <p:nvPr/>
        </p:nvSpPr>
        <p:spPr>
          <a:xfrm>
            <a:off x="2222027" y="2149117"/>
            <a:ext cx="54000" cy="54000"/>
          </a:xfrm>
          <a:prstGeom prst="ellipse">
            <a:avLst/>
          </a:prstGeom>
          <a:solidFill>
            <a:srgbClr val="007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9" name="Ellipse 109">
            <a:extLst>
              <a:ext uri="{FF2B5EF4-FFF2-40B4-BE49-F238E27FC236}">
                <a16:creationId xmlns:a16="http://schemas.microsoft.com/office/drawing/2014/main" id="{0D060D68-331A-4B27-A6E7-2D8CCC024F6B}"/>
              </a:ext>
            </a:extLst>
          </p:cNvPr>
          <p:cNvSpPr/>
          <p:nvPr/>
        </p:nvSpPr>
        <p:spPr>
          <a:xfrm>
            <a:off x="4040196" y="2224629"/>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0" name="Ellipse 111">
            <a:extLst>
              <a:ext uri="{FF2B5EF4-FFF2-40B4-BE49-F238E27FC236}">
                <a16:creationId xmlns:a16="http://schemas.microsoft.com/office/drawing/2014/main" id="{03152679-C28E-439C-863F-EC831B672D2C}"/>
              </a:ext>
            </a:extLst>
          </p:cNvPr>
          <p:cNvSpPr/>
          <p:nvPr/>
        </p:nvSpPr>
        <p:spPr>
          <a:xfrm>
            <a:off x="5021491" y="2460544"/>
            <a:ext cx="54000" cy="54000"/>
          </a:xfrm>
          <a:prstGeom prst="ellipse">
            <a:avLst/>
          </a:prstGeom>
          <a:solidFill>
            <a:srgbClr val="00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1" name="ZoneTexte 25">
            <a:extLst>
              <a:ext uri="{FF2B5EF4-FFF2-40B4-BE49-F238E27FC236}">
                <a16:creationId xmlns:a16="http://schemas.microsoft.com/office/drawing/2014/main" id="{51E4AF85-77B2-4C0F-8EFF-BA241A1EADB9}"/>
              </a:ext>
            </a:extLst>
          </p:cNvPr>
          <p:cNvSpPr txBox="1"/>
          <p:nvPr/>
        </p:nvSpPr>
        <p:spPr>
          <a:xfrm>
            <a:off x="8086807" y="1274109"/>
            <a:ext cx="871591" cy="49658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Impact strategy in Private Equity </a:t>
            </a:r>
          </a:p>
        </p:txBody>
      </p:sp>
      <p:sp>
        <p:nvSpPr>
          <p:cNvPr id="82" name="ZoneTexte 25">
            <a:extLst>
              <a:ext uri="{FF2B5EF4-FFF2-40B4-BE49-F238E27FC236}">
                <a16:creationId xmlns:a16="http://schemas.microsoft.com/office/drawing/2014/main" id="{3E5FDA82-3129-4908-B6BF-02052C1FC743}"/>
              </a:ext>
            </a:extLst>
          </p:cNvPr>
          <p:cNvSpPr txBox="1"/>
          <p:nvPr/>
        </p:nvSpPr>
        <p:spPr>
          <a:xfrm>
            <a:off x="8121899" y="1757138"/>
            <a:ext cx="871591" cy="49658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Article 9 fund in Infrastructures</a:t>
            </a:r>
          </a:p>
        </p:txBody>
      </p:sp>
      <p:pic>
        <p:nvPicPr>
          <p:cNvPr id="83" name="Picture 82">
            <a:extLst>
              <a:ext uri="{FF2B5EF4-FFF2-40B4-BE49-F238E27FC236}">
                <a16:creationId xmlns:a16="http://schemas.microsoft.com/office/drawing/2014/main" id="{F9A84832-5CD1-40FB-860A-C8485963457E}"/>
              </a:ext>
            </a:extLst>
          </p:cNvPr>
          <p:cNvPicPr>
            <a:picLocks noChangeAspect="1"/>
          </p:cNvPicPr>
          <p:nvPr/>
        </p:nvPicPr>
        <p:blipFill>
          <a:blip r:embed="rId6"/>
          <a:stretch>
            <a:fillRect/>
          </a:stretch>
        </p:blipFill>
        <p:spPr>
          <a:xfrm>
            <a:off x="2432688" y="2879109"/>
            <a:ext cx="1243496" cy="17563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8149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1601"/>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Amundi</a:t>
            </a:r>
            <a:r>
              <a:rPr kumimoji="0" lang="en-US" sz="1200" b="1" i="0" u="none" strike="noStrike" kern="1200" cap="all" spc="38"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a:t>
            </a:r>
            <a:r>
              <a:rPr lang="en-US" sz="1200" spc="38" dirty="0">
                <a:solidFill>
                  <a:srgbClr val="003C64"/>
                </a:solidFill>
                <a:latin typeface="Noto Sans" panose="020B0502040504020204" pitchFamily="34" charset="0"/>
                <a:ea typeface="Noto Sans" panose="020B0502040504020204" pitchFamily="34" charset="0"/>
                <a:cs typeface="Noto Sans" panose="020B0502040504020204" pitchFamily="34" charset="0"/>
                <a:sym typeface="Arial"/>
              </a:rPr>
              <a:t>alternative and real assets executive committee</a:t>
            </a:r>
            <a:endParaRPr kumimoji="0" lang="en-US" sz="1200" b="1" i="0" u="none" strike="noStrike" kern="1200" cap="all" spc="38" normalizeH="0" baseline="30000" noProof="0" dirty="0">
              <a:ln>
                <a:noFill/>
              </a:ln>
              <a:solidFill>
                <a:srgbClr val="FF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a:xfrm>
            <a:off x="796720" y="4859996"/>
            <a:ext cx="521219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a:xfrm>
            <a:off x="540000" y="4859996"/>
            <a:ext cx="180000" cy="13500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14</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1" name="Rectangle 60"/>
          <p:cNvSpPr/>
          <p:nvPr/>
        </p:nvSpPr>
        <p:spPr>
          <a:xfrm>
            <a:off x="540000" y="636103"/>
            <a:ext cx="8136167" cy="3827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64" name="Image 5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430" y="2761776"/>
            <a:ext cx="626097" cy="939146"/>
          </a:xfrm>
          <a:prstGeom prst="rect">
            <a:avLst/>
          </a:prstGeom>
        </p:spPr>
      </p:pic>
      <p:pic>
        <p:nvPicPr>
          <p:cNvPr id="78" name="Image 39"/>
          <p:cNvPicPr>
            <a:picLocks noChangeAspect="1"/>
          </p:cNvPicPr>
          <p:nvPr/>
        </p:nvPicPr>
        <p:blipFill rotWithShape="1">
          <a:blip r:embed="rId3" cstate="print">
            <a:extLst>
              <a:ext uri="{28A0092B-C50C-407E-A947-70E740481C1C}">
                <a14:useLocalDpi xmlns:a14="http://schemas.microsoft.com/office/drawing/2010/main"/>
              </a:ext>
            </a:extLst>
          </a:blip>
          <a:srcRect l="16614" r="18331"/>
          <a:stretch/>
        </p:blipFill>
        <p:spPr>
          <a:xfrm>
            <a:off x="6152068" y="2756822"/>
            <a:ext cx="639519" cy="949053"/>
          </a:xfrm>
          <a:prstGeom prst="rect">
            <a:avLst/>
          </a:prstGeom>
        </p:spPr>
      </p:pic>
      <p:sp>
        <p:nvSpPr>
          <p:cNvPr id="80" name="ZoneTexte 34"/>
          <p:cNvSpPr txBox="1"/>
          <p:nvPr/>
        </p:nvSpPr>
        <p:spPr>
          <a:xfrm>
            <a:off x="7171780" y="3727174"/>
            <a:ext cx="1274335" cy="58477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Adelaide DE CASSON</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General Secretary Amundi Alternative and Real Assets </a:t>
            </a:r>
          </a:p>
        </p:txBody>
      </p:sp>
      <p:pic>
        <p:nvPicPr>
          <p:cNvPr id="82" name="Picture 8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6845" t="5036" r="4634" b="-818"/>
          <a:stretch/>
        </p:blipFill>
        <p:spPr>
          <a:xfrm>
            <a:off x="1073427" y="2751153"/>
            <a:ext cx="644400" cy="965583"/>
          </a:xfrm>
          <a:prstGeom prst="rect">
            <a:avLst/>
          </a:prstGeom>
        </p:spPr>
      </p:pic>
      <p:sp>
        <p:nvSpPr>
          <p:cNvPr id="83" name="ZoneTexte 29"/>
          <p:cNvSpPr txBox="1"/>
          <p:nvPr/>
        </p:nvSpPr>
        <p:spPr>
          <a:xfrm>
            <a:off x="790186" y="3720188"/>
            <a:ext cx="1203009" cy="58477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Lionel PAQUIN</a:t>
            </a:r>
          </a:p>
          <a:p>
            <a:pPr algn="ct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Deputy Head of Amundi Alternative and Real Assets </a:t>
            </a:r>
            <a:endPar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2" name="Group 1"/>
          <p:cNvGrpSpPr/>
          <p:nvPr/>
        </p:nvGrpSpPr>
        <p:grpSpPr>
          <a:xfrm>
            <a:off x="3270803" y="812103"/>
            <a:ext cx="2674560" cy="1666853"/>
            <a:chOff x="672939" y="835958"/>
            <a:chExt cx="2674560" cy="1666853"/>
          </a:xfrm>
        </p:grpSpPr>
        <p:pic>
          <p:nvPicPr>
            <p:cNvPr id="66" name="Image 5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4974" y="835958"/>
              <a:ext cx="850489" cy="1274807"/>
            </a:xfrm>
            <a:prstGeom prst="rect">
              <a:avLst/>
            </a:prstGeom>
          </p:spPr>
        </p:pic>
        <p:sp>
          <p:nvSpPr>
            <p:cNvPr id="103" name="ZoneTexte 12"/>
            <p:cNvSpPr txBox="1"/>
            <p:nvPr/>
          </p:nvSpPr>
          <p:spPr>
            <a:xfrm>
              <a:off x="672939" y="2164257"/>
              <a:ext cx="2674560" cy="338554"/>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Dominique CARREL-BILLIARD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Global Head of Amundi Alternative and Real Assets </a:t>
              </a:r>
            </a:p>
          </p:txBody>
        </p:sp>
      </p:grpSp>
      <p:sp>
        <p:nvSpPr>
          <p:cNvPr id="106" name="ZoneTexte 32"/>
          <p:cNvSpPr txBox="1"/>
          <p:nvPr/>
        </p:nvSpPr>
        <p:spPr>
          <a:xfrm>
            <a:off x="4683088" y="3728887"/>
            <a:ext cx="1091721"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Thierry VALLIÈRE</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Head of Private Debt</a:t>
            </a:r>
          </a:p>
        </p:txBody>
      </p:sp>
      <p:sp>
        <p:nvSpPr>
          <p:cNvPr id="108" name="ZoneTexte 16"/>
          <p:cNvSpPr txBox="1"/>
          <p:nvPr/>
        </p:nvSpPr>
        <p:spPr>
          <a:xfrm>
            <a:off x="3362924" y="3721513"/>
            <a:ext cx="1252584"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Antoine AUBRY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Head of Amundi Real Estate</a:t>
            </a:r>
          </a:p>
        </p:txBody>
      </p:sp>
      <p:sp>
        <p:nvSpPr>
          <p:cNvPr id="109" name="ZoneTexte 29"/>
          <p:cNvSpPr txBox="1"/>
          <p:nvPr/>
        </p:nvSpPr>
        <p:spPr>
          <a:xfrm>
            <a:off x="5834297" y="3727174"/>
            <a:ext cx="1325748" cy="58477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Hélène SOULAS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Chief Operating Officer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Amundi Alternative and Real Assets </a:t>
            </a:r>
          </a:p>
        </p:txBody>
      </p:sp>
      <p:sp>
        <p:nvSpPr>
          <p:cNvPr id="121" name="Demi-cadre 47">
            <a:extLst>
              <a:ext uri="{FF2B5EF4-FFF2-40B4-BE49-F238E27FC236}">
                <a16:creationId xmlns:a16="http://schemas.microsoft.com/office/drawing/2014/main" id="{2C9B37F9-B549-6449-BF50-1AFAC68C707E}"/>
              </a:ext>
            </a:extLst>
          </p:cNvPr>
          <p:cNvSpPr/>
          <p:nvPr/>
        </p:nvSpPr>
        <p:spPr>
          <a:xfrm>
            <a:off x="516097" y="611011"/>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2" name="Demi-cadre 48">
            <a:extLst>
              <a:ext uri="{FF2B5EF4-FFF2-40B4-BE49-F238E27FC236}">
                <a16:creationId xmlns:a16="http://schemas.microsoft.com/office/drawing/2014/main" id="{C682EE9E-FC8A-8746-B950-16C052FEC7E6}"/>
              </a:ext>
            </a:extLst>
          </p:cNvPr>
          <p:cNvSpPr/>
          <p:nvPr/>
        </p:nvSpPr>
        <p:spPr>
          <a:xfrm rot="16200000">
            <a:off x="510288" y="4016770"/>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3" name="Demi-cadre 48">
            <a:extLst>
              <a:ext uri="{FF2B5EF4-FFF2-40B4-BE49-F238E27FC236}">
                <a16:creationId xmlns:a16="http://schemas.microsoft.com/office/drawing/2014/main" id="{C682EE9E-FC8A-8746-B950-16C052FEC7E6}"/>
              </a:ext>
            </a:extLst>
          </p:cNvPr>
          <p:cNvSpPr/>
          <p:nvPr/>
        </p:nvSpPr>
        <p:spPr>
          <a:xfrm rot="10800000">
            <a:off x="8231627" y="4022580"/>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4" name="Demi-cadre 48">
            <a:extLst>
              <a:ext uri="{FF2B5EF4-FFF2-40B4-BE49-F238E27FC236}">
                <a16:creationId xmlns:a16="http://schemas.microsoft.com/office/drawing/2014/main" id="{C682EE9E-FC8A-8746-B950-16C052FEC7E6}"/>
              </a:ext>
            </a:extLst>
          </p:cNvPr>
          <p:cNvSpPr/>
          <p:nvPr/>
        </p:nvSpPr>
        <p:spPr>
          <a:xfrm rot="5400000">
            <a:off x="8233951" y="610596"/>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Fusion effective des entités de Lyxor avec Amundi en France ..."/>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12649" r="19989"/>
          <a:stretch/>
        </p:blipFill>
        <p:spPr bwMode="auto">
          <a:xfrm>
            <a:off x="2333366" y="2748838"/>
            <a:ext cx="641445" cy="952222"/>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9"/>
          <p:cNvSpPr txBox="1"/>
          <p:nvPr/>
        </p:nvSpPr>
        <p:spPr>
          <a:xfrm>
            <a:off x="1975863" y="3721368"/>
            <a:ext cx="1318770"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Nathanael BENZAKEN</a:t>
            </a:r>
          </a:p>
          <a:p>
            <a:pPr algn="ct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Global Business Development</a:t>
            </a:r>
            <a:endPar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6" name="Picture 25" descr="https://media.licdn.com/dms/image/C5103AQEMxk5WEdTFHQ/profile-displayphoto-shrink_200_200/0/1516242373653?e=1700092800&amp;v=beta&amp;t=U4D54aMxMEYP2A-Ols_o3ZfiEFw4d_ZPV1uV3asQ6hI"/>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6944" r="17216"/>
          <a:stretch/>
        </p:blipFill>
        <p:spPr bwMode="auto">
          <a:xfrm>
            <a:off x="7492146" y="2771155"/>
            <a:ext cx="624841" cy="9490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3FB9CD9F-8A1F-4997-923F-E9FE8A68B0A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5188" r="15198"/>
          <a:stretch/>
        </p:blipFill>
        <p:spPr bwMode="auto">
          <a:xfrm>
            <a:off x="3658865" y="2769311"/>
            <a:ext cx="660703" cy="93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575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fr-FR" sz="600" b="0" i="0" u="none" strike="noStrike" kern="1200" cap="none" spc="23"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Espace réservé du numéro de diapositive 2"/>
          <p:cNvSpPr>
            <a:spLocks noGrp="1"/>
          </p:cNvSpPr>
          <p:nvPr>
            <p:ph type="sldNum" sz="quarter" idx="11"/>
          </p:nvPr>
        </p:nvSpPr>
        <p:spPr>
          <a:xfrm>
            <a:off x="453154" y="4860000"/>
            <a:ext cx="26684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2B1C6FFC-D040-034F-8B69-20295064E64D}" type="slidenum">
              <a:rPr kumimoji="0" lang="fr-FR" sz="6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15</a:t>
            </a:fld>
            <a:r>
              <a:rPr kumimoji="0" lang="fr-FR" sz="6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6" name="Espace réservé du contenu 2">
            <a:extLst>
              <a:ext uri="{FF2B5EF4-FFF2-40B4-BE49-F238E27FC236}">
                <a16:creationId xmlns:a16="http://schemas.microsoft.com/office/drawing/2014/main" id="{29EEAAA5-0A47-2343-9FCD-9AA90B853482}"/>
              </a:ext>
            </a:extLst>
          </p:cNvPr>
          <p:cNvSpPr txBox="1">
            <a:spLocks/>
          </p:cNvSpPr>
          <p:nvPr/>
        </p:nvSpPr>
        <p:spPr>
          <a:xfrm>
            <a:off x="509798" y="250853"/>
            <a:ext cx="8286244" cy="4442527"/>
          </a:xfrm>
          <a:prstGeom prst="roundRect">
            <a:avLst>
              <a:gd name="adj" fmla="val 3059"/>
            </a:avLst>
          </a:prstGeom>
          <a:solidFill>
            <a:schemeClr val="bg1"/>
          </a:solidFill>
          <a:effectLst>
            <a:outerShdw blurRad="63500" algn="ctr" rotWithShape="0">
              <a:prstClr val="black">
                <a:alpha val="20000"/>
              </a:prstClr>
            </a:outerShdw>
          </a:effectLst>
        </p:spPr>
        <p:txBody>
          <a:bodyPr vert="horz" lIns="81000" tIns="81000" rIns="81000" bIns="81000" rtlCol="0" anchor="ctr">
            <a:noAutofit/>
          </a:bodyPr>
          <a:lstStyle>
            <a:lvl1pPr marL="223828" indent="-217477" algn="l" defTabSz="914355"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19" indent="-177792" algn="l" defTabSz="914355"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10" indent="-131756" algn="l" defTabSz="914355"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788" b="0" i="0" u="none" strike="noStrike" kern="1200" cap="none" spc="0" normalizeH="0" baseline="0" noProof="0" dirty="0">
                <a:ln>
                  <a:noFill/>
                </a:ln>
                <a:solidFill>
                  <a:srgbClr val="00A0E3"/>
                </a:solidFill>
                <a:effectLst/>
                <a:uLnTx/>
                <a:uFillTx/>
                <a:latin typeface="Noto Sans" panose="020B0502040504020204" pitchFamily="34" charset="0"/>
                <a:ea typeface="Noto Sans" panose="020B0502040504020204" pitchFamily="34" charset="0"/>
                <a:cs typeface="Noto Sans" panose="020B0502040504020204" pitchFamily="34" charset="0"/>
              </a:rPr>
              <a:t>DISCLAIMER</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information contained in this material is provided at your request, on a confidential basis only and for your sole use. It is not deemed to be communicated to, or used by, any person, qualified investor or not, from any country or jurisdiction which laws or regulations would prohibit such communication or use. This material is solely for the attention of  “qualified investors” as defined in Directive 2003/71/EC dated 4 November 2003 on the prospectus to be published when securities are offered to the public and admitted to trading, or as the case may be in each local regulations. </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Moreover, this material is for the attention of institutional, professional, qualified or sophisticated investors, under the applicable law and regulations. This material is not to be distributed to the general public, private customers or retail investors in any jurisdiction whatsoever nor to “US Persons” as this term is defined in SEC Regulation S under the U.S. Securities Act of 1933.</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This material is provided at your request for information purposes only and does not constitute a recommendation, a solicitation, an offer, an advice or an invitation to purchase or sell any security or fund. This material is not a contract nor a commitment of any sort. This material may present information on projects of products that are not yet approved by or declared to the competent regulatory authorities. Amundi Asset Management is not bound by the characteristics of such projects as presented in this material. Such characteristics may vary over time. Your investment decision should only rely on the official documentation of these products once they are approved by or declared to the competent regulatory authorities. </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All potential investors should determine prior to any investment decision the suitability of any investment as regards the enforceable regulations as well as the tax consequences of such an investment and should inspect regulatory documents in force for each product. </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All potential investors should seek the advice of their legal and/or tax counsel or their financial advisor prior to any investment decision in order to determine the suitability of any investment before making any commitment or investment, in order to determine whether the investment is suitable for them, and should not only consider this material alone to make investment decisions.</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Any projections, valuations and statistical analyses provided herein are provided to assist the recipient in the evaluation of the matters described herein. Such projections, valuations and analyses may be based on subjective assessments and assumptions and may use one among alternative methodologies that produce different results; accordingly such projections, valuations and statistical analyses should not be viewed as facts and should not be relied upon as an accurate prediction of future events. There is no guarantee that any targeted performance will be achieved.</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provided information is not guaranteed to be accurate, exhaustive or relevant: although it has been prepared based on sources that Amundi Asset Management considers to be reliable it may be changed without notice. Information remains inevitably incomplete, based on data established at a specific time and may change.</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information contained in this document may be regarded as the provision of a general investment advice, it is hereby reminded that this document  has not been drafted in compliance with the regulatory requirements aiming at promoting the independence of financial analysis, Amundi Asset Management is therefore not bound by the prohibition to conclude transactions on the financial instruments mentioned in this document.</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Asset Management accepts no liability whatsoever, whether direct or indirect, that may arise from the use of information contained in this material. Amundi Asset Management can in no way be held responsible for any decision or investment made on the basis of this information.</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information contained in this material shall not be copied, reproduced, modified, translated or distributed without the prior written approval of Amundi Asset Management, to any third person or entity in any country or jurisdiction which would subject Amundi Asset Management or any of its products, to any registration requirements within these jurisdictions or where it might be considered as unlawful. This material has not been reviewed by any financial regulator.</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AM, a company incorporated under the laws of France registered with the Paris Registry of Commerce and Companies under number 437 574 452, having its registered office at 91-93 boulevard Pasteur, 75015 Paris, France, a management company approved by AMF –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Financiers –under the number GP 04000036.</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Immobilier</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 company incorporated under the laws of France registered with the Paris Registry of Commerce and Companies under number 315 429 837, having its registered office at 91-93 boulevard Pasteur, 75015 Paris, France, a management company approved by AMF –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Financiers –under the number GP 07000033.</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Private Equity Funds, a company incorporated under the laws of France registered with the Paris Registry of Commerce and Companies under number 422 333 575, having its registered office at 91-93 boulevard Pasteur, 75015 Paris, France, a management company approved by AMF –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Financiers –under the number GP 99.015.</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Transition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Energétique</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 company incorporated under the laws of France registered with the Paris Registry of Commerce and Companies under number 804 751 147, having its registered office at 91-93 boulevard Pasteur, 75015 Paris, France, a management company approved by AMF –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Financiers –under the number GP 16000012.</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Alpha Associates AG is a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société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anonyme (French public limited company) with a share capital of 250,000 Swiss francs and is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authorised</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by the FINMA (Swiss Financial Market Supervisory Authority) as a collective wealth manager. Registered office:13 Bahnhofstrasse, 8001, Zurich, Switzerland. Siren (business registration no.): CH E 110.534.686, Commercial Register of the canton of Zurich.</a:t>
            </a:r>
          </a:p>
        </p:txBody>
      </p:sp>
      <p:pic>
        <p:nvPicPr>
          <p:cNvPr id="9" name="Picture 8">
            <a:extLst>
              <a:ext uri="{FF2B5EF4-FFF2-40B4-BE49-F238E27FC236}">
                <a16:creationId xmlns:a16="http://schemas.microsoft.com/office/drawing/2014/main" id="{1B537A29-0DA1-43D8-90F6-45839154BA74}"/>
              </a:ext>
            </a:extLst>
          </p:cNvPr>
          <p:cNvPicPr>
            <a:picLocks noChangeAspect="1"/>
          </p:cNvPicPr>
          <p:nvPr/>
        </p:nvPicPr>
        <p:blipFill>
          <a:blip r:embed="rId2"/>
          <a:stretch>
            <a:fillRect/>
          </a:stretch>
        </p:blipFill>
        <p:spPr>
          <a:xfrm>
            <a:off x="8152014" y="4673892"/>
            <a:ext cx="737174" cy="423078"/>
          </a:xfrm>
          <a:prstGeom prst="rect">
            <a:avLst/>
          </a:prstGeom>
        </p:spPr>
      </p:pic>
    </p:spTree>
    <p:extLst>
      <p:ext uri="{BB962C8B-B14F-4D97-AF65-F5344CB8AC3E}">
        <p14:creationId xmlns:p14="http://schemas.microsoft.com/office/powerpoint/2010/main" val="3347149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2</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tangle 1"/>
          <p:cNvSpPr/>
          <p:nvPr/>
        </p:nvSpPr>
        <p:spPr>
          <a:xfrm>
            <a:off x="0" y="401400"/>
            <a:ext cx="9152092" cy="5764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Noto Sans" panose="020B0502040504020204" pitchFamily="34" charset="0"/>
              <a:ea typeface="Noto Sans" panose="020B0502040504020204" pitchFamily="34" charset="0"/>
              <a:cs typeface="Noto Sans" panose="020B0502040504020204" pitchFamily="34" charset="0"/>
            </a:endParaRPr>
          </a:p>
        </p:txBody>
      </p:sp>
      <p:sp>
        <p:nvSpPr>
          <p:cNvPr id="31" name="Titre 1">
            <a:extLst>
              <a:ext uri="{FF2B5EF4-FFF2-40B4-BE49-F238E27FC236}">
                <a16:creationId xmlns:a16="http://schemas.microsoft.com/office/drawing/2014/main" id="{B7CA53D9-51D5-AB43-909C-EF3F2C314733}"/>
              </a:ext>
            </a:extLst>
          </p:cNvPr>
          <p:cNvSpPr txBox="1">
            <a:spLocks/>
          </p:cNvSpPr>
          <p:nvPr/>
        </p:nvSpPr>
        <p:spPr>
          <a:xfrm>
            <a:off x="278253" y="491871"/>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spcAft>
                <a:spcPts val="300"/>
              </a:spcAft>
            </a:pPr>
            <a:r>
              <a:rPr kumimoji="0" lang="en-US" sz="1100" b="1" i="0" u="none" strike="noStrike" kern="1200" cap="none" spc="38"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Amundi Alternative and Real Assets</a:t>
            </a:r>
          </a:p>
          <a:p>
            <a:pPr lvl="0" defTabSz="685800">
              <a:spcAft>
                <a:spcPts val="300"/>
              </a:spcAft>
            </a:pPr>
            <a:r>
              <a:rPr lang="en-US" sz="1050" b="0" cap="none" spc="38" dirty="0">
                <a:solidFill>
                  <a:schemeClr val="bg1"/>
                </a:solidFill>
                <a:latin typeface="Noto Sans" panose="020B0502040504020204" pitchFamily="34" charset="0"/>
                <a:ea typeface="Noto Sans" panose="020B0502040504020204" pitchFamily="34" charset="0"/>
                <a:cs typeface="Noto Sans" panose="020B0502040504020204" pitchFamily="34" charset="0"/>
                <a:sym typeface="Arial"/>
              </a:rPr>
              <a:t>Your Specialist in Global Private Markets, Alternatives and Real Assets</a:t>
            </a:r>
            <a:endParaRPr kumimoji="0" lang="en-US" sz="1050" b="0" i="0" u="none" strike="noStrike" kern="1200" cap="none" spc="38" normalizeH="0" baseline="3000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29" name="Rectangle 28">
            <a:extLst>
              <a:ext uri="{FF2B5EF4-FFF2-40B4-BE49-F238E27FC236}">
                <a16:creationId xmlns:a16="http://schemas.microsoft.com/office/drawing/2014/main" id="{0A9237F8-C537-304D-A2C7-9E86AE8BAD89}"/>
              </a:ext>
            </a:extLst>
          </p:cNvPr>
          <p:cNvSpPr/>
          <p:nvPr/>
        </p:nvSpPr>
        <p:spPr>
          <a:xfrm>
            <a:off x="-1" y="985962"/>
            <a:ext cx="9144001" cy="3162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Noto Sans" panose="020B0502040504020204" pitchFamily="34" charset="0"/>
              <a:ea typeface="Noto Sans" panose="020B0502040504020204" pitchFamily="34" charset="0"/>
              <a:cs typeface="Noto Sans" panose="020B0502040504020204" pitchFamily="34" charset="0"/>
            </a:endParaRPr>
          </a:p>
        </p:txBody>
      </p:sp>
      <p:sp>
        <p:nvSpPr>
          <p:cNvPr id="30" name="Espace réservé du contenu 5">
            <a:extLst>
              <a:ext uri="{FF2B5EF4-FFF2-40B4-BE49-F238E27FC236}">
                <a16:creationId xmlns:a16="http://schemas.microsoft.com/office/drawing/2014/main" id="{61621A01-ED64-854F-814D-E5B9C57CF3E5}"/>
              </a:ext>
            </a:extLst>
          </p:cNvPr>
          <p:cNvSpPr txBox="1">
            <a:spLocks/>
          </p:cNvSpPr>
          <p:nvPr/>
        </p:nvSpPr>
        <p:spPr>
          <a:xfrm>
            <a:off x="1013400" y="1115767"/>
            <a:ext cx="6222482" cy="581756"/>
          </a:xfrm>
          <a:prstGeom prst="rect">
            <a:avLst/>
          </a:prstGeom>
        </p:spPr>
        <p:txBody>
          <a:bodyPr vert="horz" lIns="0" tIns="0" rIns="0" bIns="0" rtlCol="0">
            <a:noAutofit/>
          </a:bodyPr>
          <a:lstStyle>
            <a:lvl1pPr marL="223828" indent="-217477" algn="l" defTabSz="914355"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19" indent="-177792" algn="l" defTabSz="914355"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10" indent="-131756" algn="l" defTabSz="914355"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just">
              <a:spcBef>
                <a:spcPts val="750"/>
              </a:spcBef>
              <a:buNone/>
            </a:pPr>
            <a:endParaRPr lang="en-US" sz="800" dirty="0">
              <a:latin typeface="Noto Sans" panose="020B0502040504020204" pitchFamily="34" charset="0"/>
              <a:ea typeface="Noto Sans" panose="020B0502040504020204" pitchFamily="34" charset="0"/>
              <a:cs typeface="Noto Sans" panose="020B0502040504020204" pitchFamily="34" charset="0"/>
            </a:endParaRPr>
          </a:p>
        </p:txBody>
      </p:sp>
      <p:sp>
        <p:nvSpPr>
          <p:cNvPr id="32" name="Espace réservé du contenu 5">
            <a:extLst>
              <a:ext uri="{FF2B5EF4-FFF2-40B4-BE49-F238E27FC236}">
                <a16:creationId xmlns:a16="http://schemas.microsoft.com/office/drawing/2014/main" id="{B2755A26-7A0B-374F-AFD7-20C77AEB3D36}"/>
              </a:ext>
            </a:extLst>
          </p:cNvPr>
          <p:cNvSpPr txBox="1">
            <a:spLocks/>
          </p:cNvSpPr>
          <p:nvPr/>
        </p:nvSpPr>
        <p:spPr>
          <a:xfrm>
            <a:off x="345849" y="1148203"/>
            <a:ext cx="7123100" cy="3000610"/>
          </a:xfrm>
          <a:prstGeom prst="rect">
            <a:avLst/>
          </a:prstGeom>
        </p:spPr>
        <p:txBody>
          <a:bodyPr vert="horz" lIns="0" tIns="0" rIns="0" bIns="0" rtlCol="0">
            <a:noAutofit/>
          </a:bodyPr>
          <a:lstStyle>
            <a:lvl1pPr marL="223828" indent="-217477" algn="l" defTabSz="914355"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19" indent="-177792" algn="l" defTabSz="914355"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10" indent="-131756" algn="l" defTabSz="914355"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just">
              <a:lnSpc>
                <a:spcPct val="120000"/>
              </a:lnSpc>
              <a:spcBef>
                <a:spcPts val="750"/>
              </a:spcBef>
              <a:buNone/>
            </a:pPr>
            <a:r>
              <a:rPr lang="en-US" sz="900" i="1" dirty="0">
                <a:latin typeface="Noto Sans" panose="020B0502040504020204" pitchFamily="34" charset="0"/>
                <a:ea typeface="Noto Sans" panose="020B0502040504020204" pitchFamily="34" charset="0"/>
                <a:cs typeface="Noto Sans" panose="020B0502040504020204" pitchFamily="34" charset="0"/>
              </a:rPr>
              <a:t>“Amundi Alternative and Real Assets strives to provide responsible and innovative investment solutions, purely based on private markets, alternative and real assets, to both individual and institutional investors. In the current macroeconomic context, getting access to the right portfolios of real estate, private debt, private equity, infrastructure and alternative assets plays an increasingly crucial role for investors as they look for solutions to meet their needs, such as those for long-term liabilities, securing their retirement plans and fulfilling their ESG and impact objectives, even though those assets involve risks by nature. </a:t>
            </a:r>
          </a:p>
          <a:p>
            <a:pPr marL="0" lvl="2" indent="0" algn="just">
              <a:lnSpc>
                <a:spcPct val="120000"/>
              </a:lnSpc>
              <a:spcBef>
                <a:spcPts val="750"/>
              </a:spcBef>
              <a:buNone/>
            </a:pPr>
            <a:r>
              <a:rPr lang="en-US" sz="900" i="1" dirty="0">
                <a:latin typeface="Noto Sans" panose="020B0502040504020204" pitchFamily="34" charset="0"/>
                <a:ea typeface="Noto Sans" panose="020B0502040504020204" pitchFamily="34" charset="0"/>
                <a:cs typeface="Noto Sans" panose="020B0502040504020204" pitchFamily="34" charset="0"/>
              </a:rPr>
              <a:t>Rooted in Europe’s leading asset manager</a:t>
            </a:r>
            <a:r>
              <a:rPr lang="en-US" sz="900" i="1" baseline="30000" dirty="0">
                <a:latin typeface="Noto Sans" panose="020B0502040504020204" pitchFamily="34" charset="0"/>
                <a:ea typeface="Noto Sans" panose="020B0502040504020204" pitchFamily="34" charset="0"/>
                <a:cs typeface="Noto Sans" panose="020B0502040504020204" pitchFamily="34" charset="0"/>
              </a:rPr>
              <a:t>1</a:t>
            </a:r>
            <a:r>
              <a:rPr lang="en-US" sz="900" i="1" dirty="0">
                <a:latin typeface="Noto Sans" panose="020B0502040504020204" pitchFamily="34" charset="0"/>
                <a:ea typeface="Noto Sans" panose="020B0502040504020204" pitchFamily="34" charset="0"/>
                <a:cs typeface="Noto Sans" panose="020B0502040504020204" pitchFamily="34" charset="0"/>
              </a:rPr>
              <a:t>, Amundi Alternative and Real Assets benefits from a privileged environment to originate and finance investment opportunities in the universe of private markets, alternative and real assets. This ecosystem generates investment insights to assess each individual transaction and aims to build resilient portfolios.</a:t>
            </a:r>
          </a:p>
          <a:p>
            <a:pPr marL="0" lvl="2" indent="0" algn="just">
              <a:lnSpc>
                <a:spcPct val="120000"/>
              </a:lnSpc>
              <a:spcBef>
                <a:spcPts val="750"/>
              </a:spcBef>
              <a:buNone/>
            </a:pPr>
            <a:r>
              <a:rPr lang="en-US" sz="900" i="1" dirty="0">
                <a:latin typeface="Noto Sans" panose="020B0502040504020204" pitchFamily="34" charset="0"/>
                <a:ea typeface="Noto Sans" panose="020B0502040504020204" pitchFamily="34" charset="0"/>
                <a:cs typeface="Noto Sans" panose="020B0502040504020204" pitchFamily="34" charset="0"/>
              </a:rPr>
              <a:t>Our value added to investors also results from our ability to structure the right vehicles to ease access to these opportunities. To that end, we offer a wide variety of funds, separate accounts, club deals, co-investments and multimanager structures. Our differentiating competence also consists in reconciling the vehicles and the distribution support required to make alternative and real assets clear and understandable, which makes private markets truly accessible to individuals. </a:t>
            </a:r>
          </a:p>
          <a:p>
            <a:pPr marL="0" lvl="2" indent="0" algn="just">
              <a:lnSpc>
                <a:spcPct val="120000"/>
              </a:lnSpc>
              <a:spcBef>
                <a:spcPts val="750"/>
              </a:spcBef>
              <a:buNone/>
            </a:pPr>
            <a:r>
              <a:rPr lang="en-US" sz="900" i="1" dirty="0">
                <a:latin typeface="Noto Sans" panose="020B0502040504020204" pitchFamily="34" charset="0"/>
                <a:ea typeface="Noto Sans" panose="020B0502040504020204" pitchFamily="34" charset="0"/>
                <a:cs typeface="Noto Sans" panose="020B0502040504020204" pitchFamily="34" charset="0"/>
              </a:rPr>
              <a:t>Leveraging on these skills, we have built an integrated alternative and real assets platform comprised of c. 330 experienced professionals, based in our main investment hubs in Paris, London, Milan, Luxembourg, Barcelona, Madrid, Dublin and Zurich</a:t>
            </a:r>
            <a:r>
              <a:rPr lang="en-US" sz="900" i="1" baseline="30000" dirty="0">
                <a:latin typeface="Noto Sans" panose="020B0502040504020204" pitchFamily="34" charset="0"/>
                <a:ea typeface="Noto Sans" panose="020B0502040504020204" pitchFamily="34" charset="0"/>
                <a:cs typeface="Noto Sans" panose="020B0502040504020204" pitchFamily="34" charset="0"/>
              </a:rPr>
              <a:t>2</a:t>
            </a:r>
            <a:r>
              <a:rPr lang="en-US" sz="900" i="1" dirty="0">
                <a:latin typeface="Noto Sans" panose="020B0502040504020204" pitchFamily="34" charset="0"/>
                <a:ea typeface="Noto Sans" panose="020B0502040504020204" pitchFamily="34" charset="0"/>
                <a:cs typeface="Noto Sans" panose="020B0502040504020204" pitchFamily="34" charset="0"/>
              </a:rPr>
              <a:t>, that manages €71 billion of AuM</a:t>
            </a:r>
            <a:r>
              <a:rPr lang="en-US" sz="900" i="1" baseline="30000" dirty="0">
                <a:latin typeface="Noto Sans" panose="020B0502040504020204" pitchFamily="34" charset="0"/>
                <a:ea typeface="Noto Sans" panose="020B0502040504020204" pitchFamily="34" charset="0"/>
                <a:cs typeface="Noto Sans" panose="020B0502040504020204" pitchFamily="34" charset="0"/>
              </a:rPr>
              <a:t>3</a:t>
            </a:r>
            <a:r>
              <a:rPr lang="en-US" sz="900" i="1" dirty="0">
                <a:latin typeface="Noto Sans" panose="020B0502040504020204" pitchFamily="34" charset="0"/>
                <a:ea typeface="Noto Sans" panose="020B0502040504020204" pitchFamily="34" charset="0"/>
                <a:cs typeface="Noto Sans" panose="020B0502040504020204" pitchFamily="34" charset="0"/>
              </a:rPr>
              <a:t>. Amundi Alternative and Real Assets is committed to becoming a reference in the world, capable of enabling investors to contribute to funding the real economy.”</a:t>
            </a:r>
          </a:p>
        </p:txBody>
      </p:sp>
      <p:pic>
        <p:nvPicPr>
          <p:cNvPr id="26" name="Image 14">
            <a:extLst>
              <a:ext uri="{FF2B5EF4-FFF2-40B4-BE49-F238E27FC236}">
                <a16:creationId xmlns:a16="http://schemas.microsoft.com/office/drawing/2014/main" id="{C6DC6020-A939-014A-B2A8-44EDB0D7FF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46720" y="394979"/>
            <a:ext cx="796667" cy="991928"/>
          </a:xfrm>
          <a:prstGeom prst="rect">
            <a:avLst/>
          </a:prstGeom>
        </p:spPr>
      </p:pic>
      <p:sp>
        <p:nvSpPr>
          <p:cNvPr id="28" name="Rounded Rectangle 5">
            <a:extLst>
              <a:ext uri="{FF2B5EF4-FFF2-40B4-BE49-F238E27FC236}">
                <a16:creationId xmlns:a16="http://schemas.microsoft.com/office/drawing/2014/main" id="{73BAA82D-AA43-894F-B242-E5954D3F02EE}"/>
              </a:ext>
            </a:extLst>
          </p:cNvPr>
          <p:cNvSpPr/>
          <p:nvPr/>
        </p:nvSpPr>
        <p:spPr>
          <a:xfrm>
            <a:off x="7634501" y="1226131"/>
            <a:ext cx="1208886" cy="490389"/>
          </a:xfrm>
          <a:prstGeom prst="roundRect">
            <a:avLst>
              <a:gd name="adj" fmla="val 14091"/>
            </a:avLst>
          </a:prstGeom>
          <a:solidFill>
            <a:schemeClr val="bg1"/>
          </a:solidFill>
          <a:ln>
            <a:noFill/>
          </a:ln>
          <a:effectLst>
            <a:outerShdw blurRad="762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7000" tIns="40500" rIns="54000" bIns="40500" rtlCol="0" anchor="ctr">
            <a:spAutoFit/>
          </a:bodyPr>
          <a:lstStyle/>
          <a:p>
            <a:pPr algn="r"/>
            <a:r>
              <a:rPr lang="fr-FR" sz="600" b="1" dirty="0">
                <a:solidFill>
                  <a:schemeClr val="tx1"/>
                </a:solidFill>
                <a:latin typeface="Noto Sans" panose="020B0502040504020204" pitchFamily="34" charset="0"/>
                <a:ea typeface="Noto Sans" panose="020B0502040504020204" pitchFamily="34" charset="0"/>
                <a:cs typeface="Noto Sans" panose="020B0502040504020204" pitchFamily="34" charset="0"/>
              </a:rPr>
              <a:t>Dominique Carrel-Billiard, </a:t>
            </a:r>
            <a:r>
              <a:rPr lang="fr-FR" sz="6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Global Head of</a:t>
            </a:r>
          </a:p>
          <a:p>
            <a:pPr algn="r"/>
            <a:r>
              <a:rPr lang="fr-FR" sz="6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Amundi Alternative </a:t>
            </a:r>
          </a:p>
          <a:p>
            <a:pPr algn="r"/>
            <a:r>
              <a:rPr lang="fr-FR" sz="6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and Real Assets</a:t>
            </a:r>
            <a:endParaRPr lang="en-GB" sz="600" b="1" i="1"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4" name="Espace réservé du texte 7">
            <a:extLst>
              <a:ext uri="{FF2B5EF4-FFF2-40B4-BE49-F238E27FC236}">
                <a16:creationId xmlns:a16="http://schemas.microsoft.com/office/drawing/2014/main" id="{2909F8CC-D856-D84B-813B-68F524C373E1}"/>
              </a:ext>
            </a:extLst>
          </p:cNvPr>
          <p:cNvSpPr txBox="1">
            <a:spLocks/>
          </p:cNvSpPr>
          <p:nvPr/>
        </p:nvSpPr>
        <p:spPr>
          <a:xfrm>
            <a:off x="355117" y="4263562"/>
            <a:ext cx="6048186" cy="478538"/>
          </a:xfrm>
          <a:prstGeom prst="rect">
            <a:avLst/>
          </a:prstGeom>
        </p:spPr>
        <p:txBody>
          <a:bodyPr/>
          <a:lst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spcBef>
                <a:spcPts val="0"/>
              </a:spcBef>
              <a:buNone/>
            </a:pPr>
            <a:r>
              <a:rPr lang="fr-FR" sz="700" dirty="0">
                <a:latin typeface="Noto Sans" panose="020B0502040504020204" pitchFamily="34" charset="0"/>
                <a:ea typeface="Noto Sans" panose="020B0502040504020204" pitchFamily="34" charset="0"/>
                <a:cs typeface="Noto Sans" panose="020B0502040504020204" pitchFamily="34" charset="0"/>
              </a:rPr>
              <a:t>1.</a:t>
            </a:r>
            <a:r>
              <a:rPr lang="en-US" sz="700" dirty="0">
                <a:latin typeface="Noto Sans" panose="020B0502040504020204" pitchFamily="34" charset="0"/>
                <a:ea typeface="Noto Sans" panose="020B0502040504020204" pitchFamily="34" charset="0"/>
                <a:cs typeface="Noto Sans" panose="020B0502040504020204" pitchFamily="34" charset="0"/>
              </a:rPr>
              <a:t> Source: IPE « Top 500 Asset Manager » published in June 2024 and based on AUM as of end December 2023. </a:t>
            </a:r>
          </a:p>
          <a:p>
            <a:pPr marL="6350" indent="0">
              <a:spcBef>
                <a:spcPts val="0"/>
              </a:spcBef>
              <a:buNone/>
            </a:pPr>
            <a:r>
              <a:rPr lang="en-US" sz="700" dirty="0">
                <a:latin typeface="Noto Sans" panose="020B0502040504020204" pitchFamily="34" charset="0"/>
                <a:ea typeface="Noto Sans" panose="020B0502040504020204" pitchFamily="34" charset="0"/>
                <a:cs typeface="Noto Sans" panose="020B0502040504020204" pitchFamily="34" charset="0"/>
              </a:rPr>
              <a:t>2. The list of cities includes investment hubs.</a:t>
            </a:r>
          </a:p>
          <a:p>
            <a:pPr marL="6350" indent="0">
              <a:spcBef>
                <a:spcPts val="0"/>
              </a:spcBef>
              <a:buNone/>
            </a:pPr>
            <a:r>
              <a:rPr lang="en-US" sz="700" dirty="0">
                <a:latin typeface="Noto Sans" panose="020B0502040504020204" pitchFamily="34" charset="0"/>
                <a:ea typeface="Noto Sans" panose="020B0502040504020204" pitchFamily="34" charset="0"/>
                <a:cs typeface="Noto Sans" panose="020B0502040504020204" pitchFamily="34" charset="0"/>
              </a:rPr>
              <a:t>3. Source: Amundi, as of end September 2024.</a:t>
            </a:r>
          </a:p>
        </p:txBody>
      </p:sp>
    </p:spTree>
    <p:extLst>
      <p:ext uri="{BB962C8B-B14F-4D97-AF65-F5344CB8AC3E}">
        <p14:creationId xmlns:p14="http://schemas.microsoft.com/office/powerpoint/2010/main" val="3819053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968DD20D-6F27-44A2-AE2D-0276CC6781C1}"/>
              </a:ext>
            </a:extLst>
          </p:cNvPr>
          <p:cNvPicPr>
            <a:picLocks noChangeAspect="1"/>
          </p:cNvPicPr>
          <p:nvPr/>
        </p:nvPicPr>
        <p:blipFill rotWithShape="1">
          <a:blip r:embed="rId2" cstate="print">
            <a:duotone>
              <a:schemeClr val="accent2">
                <a:shade val="45000"/>
                <a:satMod val="135000"/>
              </a:schemeClr>
              <a:prstClr val="white"/>
            </a:duotone>
            <a:alphaModFix amt="70000"/>
            <a:extLst>
              <a:ext uri="{28A0092B-C50C-407E-A947-70E740481C1C}">
                <a14:useLocalDpi xmlns:a14="http://schemas.microsoft.com/office/drawing/2010/main"/>
              </a:ext>
            </a:extLst>
          </a:blip>
          <a:srcRect l="638" t="16623" b="15495"/>
          <a:stretch/>
        </p:blipFill>
        <p:spPr>
          <a:xfrm>
            <a:off x="0" y="441929"/>
            <a:ext cx="9144000" cy="4180126"/>
          </a:xfrm>
          <a:prstGeom prst="rect">
            <a:avLst/>
          </a:prstGeom>
        </p:spPr>
      </p:pic>
      <p:sp>
        <p:nvSpPr>
          <p:cNvPr id="91" name="Rectangle 90">
            <a:extLst>
              <a:ext uri="{FF2B5EF4-FFF2-40B4-BE49-F238E27FC236}">
                <a16:creationId xmlns:a16="http://schemas.microsoft.com/office/drawing/2014/main" id="{F225C7C4-4385-4026-A83D-753F63D82F21}"/>
              </a:ext>
            </a:extLst>
          </p:cNvPr>
          <p:cNvSpPr/>
          <p:nvPr/>
        </p:nvSpPr>
        <p:spPr>
          <a:xfrm>
            <a:off x="0" y="441929"/>
            <a:ext cx="9144000" cy="418012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6" name="Titre 1">
            <a:extLst>
              <a:ext uri="{FF2B5EF4-FFF2-40B4-BE49-F238E27FC236}">
                <a16:creationId xmlns:a16="http://schemas.microsoft.com/office/drawing/2014/main" id="{B7CA53D9-51D5-AB43-909C-EF3F2C314733}"/>
              </a:ext>
            </a:extLst>
          </p:cNvPr>
          <p:cNvSpPr txBox="1">
            <a:spLocks/>
          </p:cNvSpPr>
          <p:nvPr/>
        </p:nvSpPr>
        <p:spPr>
          <a:xfrm>
            <a:off x="239185" y="1792"/>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defTabSz="685766">
              <a:defRPr/>
            </a:pPr>
            <a:r>
              <a:rPr lang="en-US" sz="1200" spc="38" dirty="0">
                <a:solidFill>
                  <a:srgbClr val="003C64"/>
                </a:solidFill>
                <a:latin typeface="Noto Sans" panose="020B0502040504020204" pitchFamily="34" charset="0"/>
                <a:ea typeface="Noto Sans" panose="020B0502040504020204" pitchFamily="34" charset="0"/>
                <a:cs typeface="Noto Sans" panose="020B0502040504020204" pitchFamily="34" charset="0"/>
                <a:sym typeface="Arial"/>
              </a:rPr>
              <a:t>Amundi ALTERNATIVE AND Real Assets (ARA)</a:t>
            </a:r>
          </a:p>
        </p:txBody>
      </p:sp>
      <p:sp>
        <p:nvSpPr>
          <p:cNvPr id="2" name="Footer Placeholder 1"/>
          <p:cNvSpPr>
            <a:spLocks noGrp="1"/>
          </p:cNvSpPr>
          <p:nvPr>
            <p:ph type="ftr" sz="quarter" idx="11"/>
          </p:nvPr>
        </p:nvSpPr>
        <p:spPr/>
        <p:txBody>
          <a:bodyPr/>
          <a:lstStyle/>
          <a:p>
            <a:pPr defTabSz="685800"/>
            <a:r>
              <a:rPr lang="en-US">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Slide Number Placeholder 3"/>
          <p:cNvSpPr>
            <a:spLocks noGrp="1"/>
          </p:cNvSpPr>
          <p:nvPr>
            <p:ph type="sldNum" sz="quarter" idx="12"/>
          </p:nvPr>
        </p:nvSpPr>
        <p:spPr/>
        <p:txBody>
          <a:bodyPr/>
          <a:lstStyle/>
          <a:p>
            <a:pPr defTabSz="685800"/>
            <a:fld id="{B6DA55B2-71C7-D142-9718-47F3DB26F441}" type="slidenum">
              <a:rPr lang="en-GB">
                <a:solidFill>
                  <a:srgbClr val="003C64"/>
                </a:solidFill>
                <a:latin typeface="Noto Sans" panose="020B0502040504020204" pitchFamily="34" charset="0"/>
                <a:ea typeface="Noto Sans" panose="020B0502040504020204" pitchFamily="34" charset="0"/>
                <a:cs typeface="Noto Sans" panose="020B0502040504020204" pitchFamily="34" charset="0"/>
              </a:rPr>
              <a:pPr defTabSz="685800"/>
              <a:t>3</a:t>
            </a:fld>
            <a:endParaRPr lang="en-GB">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4" name="object 2"/>
          <p:cNvSpPr/>
          <p:nvPr/>
        </p:nvSpPr>
        <p:spPr>
          <a:xfrm>
            <a:off x="318495" y="2128617"/>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5" name="object 5"/>
          <p:cNvSpPr txBox="1"/>
          <p:nvPr/>
        </p:nvSpPr>
        <p:spPr>
          <a:xfrm>
            <a:off x="313229" y="3314356"/>
            <a:ext cx="1170111" cy="619080"/>
          </a:xfrm>
          <a:prstGeom prst="rect">
            <a:avLst/>
          </a:prstGeom>
        </p:spPr>
        <p:txBody>
          <a:bodyPr vert="horz" wrap="square" lIns="0" tIns="12700" rIns="0" bIns="0" rtlCol="0">
            <a:spAutoFit/>
          </a:bodyPr>
          <a:lstStyle/>
          <a:p>
            <a:pPr marL="60322" marR="5080" indent="-1905"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a:t>
            </a:r>
            <a:r>
              <a:rPr sz="788" spc="-2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lang="fr-FR" sz="788" spc="-10" dirty="0">
                <a:solidFill>
                  <a:srgbClr val="646464"/>
                </a:solidFill>
                <a:latin typeface="Noto Sans" panose="020B0502040504020204" pitchFamily="34" charset="0"/>
                <a:ea typeface="Noto Sans" panose="020B0502040504020204" pitchFamily="34" charset="0"/>
                <a:cs typeface="Noto Sans" panose="020B0502040504020204" pitchFamily="34" charset="0"/>
              </a:rPr>
              <a:t>c</a:t>
            </a:r>
            <a:r>
              <a:rPr sz="788" spc="-10" dirty="0">
                <a:solidFill>
                  <a:srgbClr val="646464"/>
                </a:solidFill>
                <a:latin typeface="Noto Sans" panose="020B0502040504020204" pitchFamily="34" charset="0"/>
                <a:ea typeface="Noto Sans" panose="020B0502040504020204" pitchFamily="34" charset="0"/>
                <a:cs typeface="Noto Sans" panose="020B0502040504020204" pitchFamily="34" charset="0"/>
              </a:rPr>
              <a:t>ore/</a:t>
            </a:r>
            <a:r>
              <a:rPr sz="788" spc="-220"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lang="fr-FR" sz="788" spc="-10" dirty="0">
                <a:solidFill>
                  <a:srgbClr val="646464"/>
                </a:solidFill>
                <a:latin typeface="Noto Sans" panose="020B0502040504020204" pitchFamily="34" charset="0"/>
                <a:ea typeface="Noto Sans" panose="020B0502040504020204" pitchFamily="34" charset="0"/>
                <a:cs typeface="Noto Sans" panose="020B0502040504020204" pitchFamily="34" charset="0"/>
              </a:rPr>
              <a:t>c</a:t>
            </a:r>
            <a:r>
              <a:rPr sz="788" spc="-10" dirty="0">
                <a:solidFill>
                  <a:srgbClr val="646464"/>
                </a:solidFill>
                <a:latin typeface="Noto Sans" panose="020B0502040504020204" pitchFamily="34" charset="0"/>
                <a:ea typeface="Noto Sans" panose="020B0502040504020204" pitchFamily="34" charset="0"/>
                <a:cs typeface="Noto Sans" panose="020B0502040504020204" pitchFamily="34" charset="0"/>
              </a:rPr>
              <a:t>ore+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properties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 in</a:t>
            </a:r>
            <a:r>
              <a:rPr sz="788" spc="-4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European</a:t>
            </a:r>
            <a:r>
              <a:rPr sz="788" spc="-40"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prime</a:t>
            </a:r>
            <a:r>
              <a:rPr lang="en-US"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cities.</a:t>
            </a:r>
            <a:r>
              <a:rPr sz="788" spc="-3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All</a:t>
            </a:r>
            <a:r>
              <a:rPr sz="788" spc="-30"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segments </a:t>
            </a:r>
            <a:r>
              <a:rPr sz="788" spc="-220"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15" dirty="0">
                <a:solidFill>
                  <a:srgbClr val="646464"/>
                </a:solidFill>
                <a:latin typeface="Noto Sans" panose="020B0502040504020204" pitchFamily="34" charset="0"/>
                <a:ea typeface="Noto Sans" panose="020B0502040504020204" pitchFamily="34" charset="0"/>
                <a:cs typeface="Noto Sans" panose="020B0502040504020204" pitchFamily="34" charset="0"/>
              </a:rPr>
              <a:t>covered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with a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focus</a:t>
            </a:r>
            <a:r>
              <a:rPr sz="788" spc="-3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o</a:t>
            </a:r>
            <a:r>
              <a:rPr lang="fr-F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n offices.</a:t>
            </a:r>
            <a:r>
              <a:rPr lang="fr-F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endParaRPr sz="788" strike="sngStrike" dirty="0">
              <a:solidFill>
                <a:srgbClr val="6464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8" name="object 7"/>
          <p:cNvSpPr/>
          <p:nvPr/>
        </p:nvSpPr>
        <p:spPr>
          <a:xfrm>
            <a:off x="1110497" y="3267638"/>
            <a:ext cx="360045" cy="0"/>
          </a:xfrm>
          <a:custGeom>
            <a:avLst/>
            <a:gdLst/>
            <a:ahLst/>
            <a:cxnLst/>
            <a:rect l="l" t="t" r="r" b="b"/>
            <a:pathLst>
              <a:path w="360044">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1" name="object 23"/>
          <p:cNvSpPr/>
          <p:nvPr/>
        </p:nvSpPr>
        <p:spPr>
          <a:xfrm>
            <a:off x="3231048" y="2128617"/>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2" name="object 24"/>
          <p:cNvSpPr txBox="1"/>
          <p:nvPr/>
        </p:nvSpPr>
        <p:spPr>
          <a:xfrm>
            <a:off x="3414838" y="3314354"/>
            <a:ext cx="981299" cy="619080"/>
          </a:xfrm>
          <a:prstGeom prst="rect">
            <a:avLst/>
          </a:prstGeom>
        </p:spPr>
        <p:txBody>
          <a:bodyPr vert="horz" wrap="square" lIns="0" tIns="12700" rIns="0" bIns="0" rtlCol="0">
            <a:spAutoFit/>
          </a:bodyPr>
          <a:lstStyle/>
          <a:p>
            <a:pPr marL="12700" marR="5080" indent="320024"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a:t>
            </a:r>
            <a:r>
              <a:rPr lang="en-US" sz="788" spc="-2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10" dirty="0">
                <a:solidFill>
                  <a:srgbClr val="706F6F"/>
                </a:solidFill>
                <a:latin typeface="Noto Sans" panose="020B0502040504020204" pitchFamily="34" charset="0"/>
                <a:ea typeface="Noto Sans" panose="020B0502040504020204" pitchFamily="34" charset="0"/>
                <a:cs typeface="Noto Sans" panose="020B0502040504020204" pitchFamily="34" charset="0"/>
              </a:rPr>
              <a:t>growth </a:t>
            </a:r>
            <a:r>
              <a:rPr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capital</a:t>
            </a:r>
            <a:r>
              <a:rPr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and </a:t>
            </a:r>
            <a:r>
              <a:rPr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rPr>
              <a:t>buyout </a:t>
            </a:r>
            <a:r>
              <a:rPr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in the </a:t>
            </a:r>
            <a:r>
              <a:rPr sz="788" spc="-220" dirty="0">
                <a:solidFill>
                  <a:srgbClr val="706F6F"/>
                </a:solidFill>
                <a:latin typeface="Noto Sans" panose="020B0502040504020204" pitchFamily="34" charset="0"/>
                <a:ea typeface="Noto Sans" panose="020B0502040504020204" pitchFamily="34" charset="0"/>
                <a:cs typeface="Noto Sans" panose="020B0502040504020204" pitchFamily="34" charset="0"/>
              </a:rPr>
              <a:t> </a:t>
            </a:r>
            <a:r>
              <a:rPr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rPr>
              <a:t>European </a:t>
            </a:r>
            <a:r>
              <a:rPr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mid-</a:t>
            </a:r>
            <a:r>
              <a:rPr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rPr>
              <a:t>market.</a:t>
            </a:r>
            <a:endParaRPr lang="en-US"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3" name="object 27"/>
          <p:cNvSpPr/>
          <p:nvPr/>
        </p:nvSpPr>
        <p:spPr>
          <a:xfrm>
            <a:off x="4023045" y="3267638"/>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9" name="object 29"/>
          <p:cNvSpPr/>
          <p:nvPr/>
        </p:nvSpPr>
        <p:spPr>
          <a:xfrm>
            <a:off x="4687323" y="2128617"/>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0" name="object 30"/>
          <p:cNvSpPr txBox="1"/>
          <p:nvPr/>
        </p:nvSpPr>
        <p:spPr>
          <a:xfrm>
            <a:off x="4675313" y="3314356"/>
            <a:ext cx="1213938" cy="861583"/>
          </a:xfrm>
          <a:prstGeom prst="rect">
            <a:avLst/>
          </a:prstGeom>
        </p:spPr>
        <p:txBody>
          <a:bodyPr vert="horz" wrap="square" lIns="0" tIns="12700" rIns="0" bIns="0" rtlCol="0">
            <a:spAutoFit/>
          </a:bodyPr>
          <a:lstStyle/>
          <a:p>
            <a:pPr marL="12700" marR="5080" indent="320659"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 Equity Infrastructure Core/Core+ mainly focusing on investments in renewables, energy transition infrastructure &amp; decarbonization</a:t>
            </a:r>
            <a:endParaRPr lang="en-US" sz="788"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1" name="object 33"/>
          <p:cNvSpPr/>
          <p:nvPr/>
        </p:nvSpPr>
        <p:spPr>
          <a:xfrm>
            <a:off x="5479322" y="3267638"/>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6" name="object 17"/>
          <p:cNvSpPr/>
          <p:nvPr/>
        </p:nvSpPr>
        <p:spPr>
          <a:xfrm>
            <a:off x="1766845" y="2132254"/>
            <a:ext cx="1260475" cy="2184886"/>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7" name="object 18"/>
          <p:cNvSpPr txBox="1"/>
          <p:nvPr/>
        </p:nvSpPr>
        <p:spPr>
          <a:xfrm>
            <a:off x="1722318" y="3318104"/>
            <a:ext cx="1209628" cy="874407"/>
          </a:xfrm>
          <a:prstGeom prst="rect">
            <a:avLst/>
          </a:prstGeom>
        </p:spPr>
        <p:txBody>
          <a:bodyPr vert="horz" wrap="square" lIns="0" tIns="12700" rIns="0" bIns="0" rtlCol="0">
            <a:spAutoFit/>
          </a:bodyPr>
          <a:lstStyle/>
          <a:p>
            <a:pPr marL="151124" marR="5080" indent="-139058"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 corporate debt (senior debt and direct lending), commercial real estate debt and  LBO debt in the</a:t>
            </a:r>
          </a:p>
          <a:p>
            <a:pPr marL="151124" marR="5080" indent="-139058"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Eurozone.</a:t>
            </a:r>
            <a:endParaRPr lang="en-US" sz="788" dirty="0">
              <a:solidFill>
                <a:srgbClr val="6464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8" name="object 21"/>
          <p:cNvSpPr/>
          <p:nvPr/>
        </p:nvSpPr>
        <p:spPr>
          <a:xfrm>
            <a:off x="2558845" y="3271387"/>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5" name="object 11"/>
          <p:cNvSpPr/>
          <p:nvPr/>
        </p:nvSpPr>
        <p:spPr>
          <a:xfrm>
            <a:off x="6165133" y="2119935"/>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6" name="object 12"/>
          <p:cNvSpPr txBox="1"/>
          <p:nvPr/>
        </p:nvSpPr>
        <p:spPr>
          <a:xfrm>
            <a:off x="6181462" y="3610474"/>
            <a:ext cx="1165099" cy="619080"/>
          </a:xfrm>
          <a:prstGeom prst="rect">
            <a:avLst/>
          </a:prstGeom>
        </p:spPr>
        <p:txBody>
          <a:bodyPr vert="horz" wrap="square" lIns="0" tIns="12700" rIns="0" bIns="0" rtlCol="0">
            <a:spAutoFit/>
          </a:bodyPr>
          <a:lstStyle/>
          <a:p>
            <a:pPr marL="12700" marR="5080" indent="99689"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 portfolio management and fund selection in private markets and real assets  worldwide</a:t>
            </a:r>
            <a:endParaRPr lang="en-US" sz="788" dirty="0">
              <a:solidFill>
                <a:srgbClr val="6464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7" name="object 15"/>
          <p:cNvSpPr/>
          <p:nvPr/>
        </p:nvSpPr>
        <p:spPr>
          <a:xfrm>
            <a:off x="6957132" y="3258956"/>
            <a:ext cx="360045" cy="0"/>
          </a:xfrm>
          <a:custGeom>
            <a:avLst/>
            <a:gdLst/>
            <a:ahLst/>
            <a:cxnLst/>
            <a:rect l="l" t="t" r="r" b="b"/>
            <a:pathLst>
              <a:path w="360044">
                <a:moveTo>
                  <a:pt x="0" y="0"/>
                </a:moveTo>
                <a:lnTo>
                  <a:pt x="359994" y="0"/>
                </a:lnTo>
              </a:path>
            </a:pathLst>
          </a:custGeom>
          <a:ln w="25400">
            <a:solidFill>
              <a:schemeClr val="tx1"/>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9" name="Espace réservé du texte 6">
            <a:extLst>
              <a:ext uri="{FF2B5EF4-FFF2-40B4-BE49-F238E27FC236}">
                <a16:creationId xmlns:a16="http://schemas.microsoft.com/office/drawing/2014/main" id="{EA91C6F2-9DD6-294F-B107-CBD209795E6F}"/>
              </a:ext>
            </a:extLst>
          </p:cNvPr>
          <p:cNvSpPr txBox="1">
            <a:spLocks/>
          </p:cNvSpPr>
          <p:nvPr/>
        </p:nvSpPr>
        <p:spPr>
          <a:xfrm>
            <a:off x="349503" y="4449625"/>
            <a:ext cx="8541904" cy="306178"/>
          </a:xfrm>
          <a:prstGeom prst="rect">
            <a:avLst/>
          </a:prstGeom>
        </p:spPr>
        <p:txBody>
          <a:bodyPr/>
          <a:lstStyle>
            <a:lvl1pPr marL="223838" indent="-217488" algn="l" defTabSz="914400"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38" indent="-177800" algn="l" defTabSz="914400"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38" indent="-131763" algn="l" defTabSz="914400"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400"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400"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0" defTabSz="685783">
              <a:spcBef>
                <a:spcPts val="0"/>
              </a:spcBef>
              <a:buClr>
                <a:srgbClr val="00A0E3"/>
              </a:buClr>
              <a:buNone/>
            </a:pPr>
            <a:r>
              <a:rPr lang="en-US" sz="700" dirty="0">
                <a:solidFill>
                  <a:srgbClr val="646464"/>
                </a:solidFill>
                <a:latin typeface="Noto Sans" panose="020B0502040504020204" pitchFamily="34" charset="0"/>
                <a:ea typeface="Noto Sans" panose="020B0502040504020204" pitchFamily="34" charset="0"/>
                <a:cs typeface="Noto Sans" panose="020B0502040504020204" pitchFamily="34" charset="0"/>
              </a:rPr>
              <a:t>Source: Amundi Alternative and Real Assets, as of end September 2024. The figures take into account the acquisition of Alpha Associates (signature on 06/02/2024 and closing on 02/04/2024).</a:t>
            </a:r>
          </a:p>
        </p:txBody>
      </p:sp>
      <p:sp>
        <p:nvSpPr>
          <p:cNvPr id="58" name="object 29"/>
          <p:cNvSpPr/>
          <p:nvPr/>
        </p:nvSpPr>
        <p:spPr>
          <a:xfrm>
            <a:off x="7630932" y="2128404"/>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9" name="object 30"/>
          <p:cNvSpPr txBox="1"/>
          <p:nvPr/>
        </p:nvSpPr>
        <p:spPr>
          <a:xfrm>
            <a:off x="7661212" y="3314143"/>
            <a:ext cx="1134686" cy="874407"/>
          </a:xfrm>
          <a:prstGeom prst="rect">
            <a:avLst/>
          </a:prstGeom>
        </p:spPr>
        <p:txBody>
          <a:bodyPr vert="horz" wrap="square" lIns="0" tIns="12700" rIns="0" bIns="0" rtlCol="0">
            <a:spAutoFit/>
          </a:bodyPr>
          <a:lstStyle/>
          <a:p>
            <a:pPr marL="12700" marR="5080" indent="320659" algn="r" defTabSz="914355">
              <a:spcBef>
                <a:spcPts val="100"/>
              </a:spcBef>
              <a:defRPr/>
            </a:pPr>
            <a:r>
              <a:rPr lang="en-US"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Expert in hedge fund solutions, and a leading UCITS platform comprising differentiated scalable alternative strategies.</a:t>
            </a:r>
          </a:p>
          <a:p>
            <a:pPr marL="12700" marR="5080" indent="320659" algn="r" defTabSz="914355">
              <a:spcBef>
                <a:spcPts val="100"/>
              </a:spcBef>
              <a:defRPr/>
            </a:pPr>
            <a:r>
              <a:rPr lang="en-US" sz="788" spc="-10" dirty="0">
                <a:solidFill>
                  <a:srgbClr val="706F6F"/>
                </a:solidFill>
                <a:latin typeface="Noto Sans" panose="020B0502040504020204" pitchFamily="34" charset="0"/>
                <a:ea typeface="Noto Sans" panose="020B0502040504020204" pitchFamily="34" charset="0"/>
                <a:cs typeface="Noto Sans" panose="020B0502040504020204" pitchFamily="34" charset="0"/>
              </a:rPr>
              <a:t>.</a:t>
            </a:r>
            <a:endParaRPr lang="en-US" sz="788"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0" name="object 33"/>
          <p:cNvSpPr/>
          <p:nvPr/>
        </p:nvSpPr>
        <p:spPr>
          <a:xfrm>
            <a:off x="8422932" y="3267425"/>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74" name="Group 73">
            <a:extLst>
              <a:ext uri="{FF2B5EF4-FFF2-40B4-BE49-F238E27FC236}">
                <a16:creationId xmlns:a16="http://schemas.microsoft.com/office/drawing/2014/main" id="{C0738B39-EF0A-4B61-A5E5-6085785F90CD}"/>
              </a:ext>
            </a:extLst>
          </p:cNvPr>
          <p:cNvGrpSpPr/>
          <p:nvPr/>
        </p:nvGrpSpPr>
        <p:grpSpPr>
          <a:xfrm>
            <a:off x="184207" y="2122946"/>
            <a:ext cx="543079" cy="578151"/>
            <a:chOff x="80058" y="1336415"/>
            <a:chExt cx="599777" cy="683916"/>
          </a:xfrm>
        </p:grpSpPr>
        <p:sp>
          <p:nvSpPr>
            <p:cNvPr id="75" name="Round Diagonal Corner Rectangle 57">
              <a:extLst>
                <a:ext uri="{FF2B5EF4-FFF2-40B4-BE49-F238E27FC236}">
                  <a16:creationId xmlns:a16="http://schemas.microsoft.com/office/drawing/2014/main" id="{7B516F01-D252-460F-AA4A-61C6340B0C62}"/>
                </a:ext>
              </a:extLst>
            </p:cNvPr>
            <p:cNvSpPr/>
            <p:nvPr/>
          </p:nvSpPr>
          <p:spPr>
            <a:xfrm>
              <a:off x="80058" y="1341319"/>
              <a:ext cx="599777" cy="679012"/>
            </a:xfrm>
            <a:prstGeom prst="round2DiagRect">
              <a:avLst>
                <a:gd name="adj1" fmla="val 50000"/>
                <a:gd name="adj2" fmla="val 0"/>
              </a:avLst>
            </a:prstGeom>
            <a:blipFill dpi="0" rotWithShape="0">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sz="140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6" name="Round Diagonal Corner Rectangle 66">
              <a:extLst>
                <a:ext uri="{FF2B5EF4-FFF2-40B4-BE49-F238E27FC236}">
                  <a16:creationId xmlns:a16="http://schemas.microsoft.com/office/drawing/2014/main" id="{8A78EBF3-6687-4A80-ACCC-4A693DF89B99}"/>
                </a:ext>
              </a:extLst>
            </p:cNvPr>
            <p:cNvSpPr/>
            <p:nvPr/>
          </p:nvSpPr>
          <p:spPr>
            <a:xfrm>
              <a:off x="80058" y="1336415"/>
              <a:ext cx="599777" cy="679013"/>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sz="140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grpSp>
        <p:nvGrpSpPr>
          <p:cNvPr id="7" name="Group 6">
            <a:extLst>
              <a:ext uri="{FF2B5EF4-FFF2-40B4-BE49-F238E27FC236}">
                <a16:creationId xmlns:a16="http://schemas.microsoft.com/office/drawing/2014/main" id="{81F29743-C147-4959-BD59-5928B093BFC8}"/>
              </a:ext>
            </a:extLst>
          </p:cNvPr>
          <p:cNvGrpSpPr/>
          <p:nvPr/>
        </p:nvGrpSpPr>
        <p:grpSpPr>
          <a:xfrm>
            <a:off x="1650184" y="2118857"/>
            <a:ext cx="542783" cy="577800"/>
            <a:chOff x="2103449" y="2753943"/>
            <a:chExt cx="943198" cy="1051246"/>
          </a:xfrm>
        </p:grpSpPr>
        <p:pic>
          <p:nvPicPr>
            <p:cNvPr id="78" name="Picture 77">
              <a:extLst>
                <a:ext uri="{FF2B5EF4-FFF2-40B4-BE49-F238E27FC236}">
                  <a16:creationId xmlns:a16="http://schemas.microsoft.com/office/drawing/2014/main" id="{C3AC4E4D-366D-42E5-ADDB-EFD4E38CA2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06234" y="2758608"/>
              <a:ext cx="937628" cy="1041916"/>
            </a:xfrm>
            <a:prstGeom prst="rect">
              <a:avLst/>
            </a:prstGeom>
          </p:spPr>
        </p:pic>
        <p:sp>
          <p:nvSpPr>
            <p:cNvPr id="79" name="Round Diagonal Corner Rectangle 66">
              <a:extLst>
                <a:ext uri="{FF2B5EF4-FFF2-40B4-BE49-F238E27FC236}">
                  <a16:creationId xmlns:a16="http://schemas.microsoft.com/office/drawing/2014/main" id="{493BDEC7-D6B2-4819-94A3-8A835A049F02}"/>
                </a:ext>
              </a:extLst>
            </p:cNvPr>
            <p:cNvSpPr/>
            <p:nvPr/>
          </p:nvSpPr>
          <p:spPr>
            <a:xfrm>
              <a:off x="2103449" y="2753943"/>
              <a:ext cx="943198" cy="1051246"/>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sz="140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sp>
        <p:nvSpPr>
          <p:cNvPr id="3" name="TextBox 2">
            <a:extLst>
              <a:ext uri="{FF2B5EF4-FFF2-40B4-BE49-F238E27FC236}">
                <a16:creationId xmlns:a16="http://schemas.microsoft.com/office/drawing/2014/main" id="{8CC20F90-21C9-4F69-8137-112565FABBCE}"/>
              </a:ext>
            </a:extLst>
          </p:cNvPr>
          <p:cNvSpPr txBox="1"/>
          <p:nvPr/>
        </p:nvSpPr>
        <p:spPr>
          <a:xfrm>
            <a:off x="676191" y="2264053"/>
            <a:ext cx="958623"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€35</a:t>
            </a:r>
            <a:r>
              <a:rPr lang="fr-FR" sz="1500" b="1" spc="-50" dirty="0">
                <a:solidFill>
                  <a:srgbClr val="003C64"/>
                </a:solidFill>
                <a:latin typeface="Noto Sans" panose="020B0502040504020204" pitchFamily="34" charset="0"/>
                <a:ea typeface="Noto Sans" panose="020B0502040504020204" pitchFamily="34" charset="0"/>
                <a:cs typeface="Noto Sans" panose="020B0502040504020204" pitchFamily="34" charset="0"/>
              </a:rPr>
              <a:t> </a:t>
            </a:r>
            <a:r>
              <a:rPr lang="fr-FR" sz="1500" b="1" spc="-1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bn</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8" name="TextBox 47">
            <a:extLst>
              <a:ext uri="{FF2B5EF4-FFF2-40B4-BE49-F238E27FC236}">
                <a16:creationId xmlns:a16="http://schemas.microsoft.com/office/drawing/2014/main" id="{5259DFB4-949B-44B1-8AFC-90693197BEEC}"/>
              </a:ext>
            </a:extLst>
          </p:cNvPr>
          <p:cNvSpPr txBox="1"/>
          <p:nvPr/>
        </p:nvSpPr>
        <p:spPr>
          <a:xfrm>
            <a:off x="2098758" y="2272509"/>
            <a:ext cx="922156"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€8.6</a:t>
            </a:r>
            <a:r>
              <a:rPr lang="fr-FR" sz="1500" b="1" spc="-50" dirty="0">
                <a:solidFill>
                  <a:srgbClr val="003C64"/>
                </a:solidFill>
                <a:latin typeface="Noto Sans" panose="020B0502040504020204" pitchFamily="34" charset="0"/>
                <a:ea typeface="Noto Sans" panose="020B0502040504020204" pitchFamily="34" charset="0"/>
                <a:cs typeface="Noto Sans" panose="020B0502040504020204" pitchFamily="34" charset="0"/>
              </a:rPr>
              <a:t> </a:t>
            </a:r>
            <a:r>
              <a:rPr lang="fr-FR" sz="1500" b="1" spc="-1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bn</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9" name="TextBox 48">
            <a:extLst>
              <a:ext uri="{FF2B5EF4-FFF2-40B4-BE49-F238E27FC236}">
                <a16:creationId xmlns:a16="http://schemas.microsoft.com/office/drawing/2014/main" id="{33641C06-2B9E-4786-8B37-35FBEBD973F1}"/>
              </a:ext>
            </a:extLst>
          </p:cNvPr>
          <p:cNvSpPr txBox="1"/>
          <p:nvPr/>
        </p:nvSpPr>
        <p:spPr>
          <a:xfrm>
            <a:off x="3562958" y="2259908"/>
            <a:ext cx="922156"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€1.5</a:t>
            </a:r>
            <a:r>
              <a:rPr lang="fr-FR" sz="1500" b="1" spc="-50" dirty="0">
                <a:solidFill>
                  <a:srgbClr val="003C64"/>
                </a:solidFill>
                <a:latin typeface="Noto Sans" panose="020B0502040504020204" pitchFamily="34" charset="0"/>
                <a:ea typeface="Noto Sans" panose="020B0502040504020204" pitchFamily="34" charset="0"/>
                <a:cs typeface="Noto Sans" panose="020B0502040504020204" pitchFamily="34" charset="0"/>
              </a:rPr>
              <a:t> </a:t>
            </a:r>
            <a:r>
              <a:rPr lang="fr-FR" sz="1500" b="1" spc="-1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bn</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5" name="Group 4">
            <a:extLst>
              <a:ext uri="{FF2B5EF4-FFF2-40B4-BE49-F238E27FC236}">
                <a16:creationId xmlns:a16="http://schemas.microsoft.com/office/drawing/2014/main" id="{72A75DF0-5DB4-405D-B66D-A8383C882E9E}"/>
              </a:ext>
            </a:extLst>
          </p:cNvPr>
          <p:cNvGrpSpPr/>
          <p:nvPr/>
        </p:nvGrpSpPr>
        <p:grpSpPr>
          <a:xfrm>
            <a:off x="3092844" y="2127291"/>
            <a:ext cx="542700" cy="577800"/>
            <a:chOff x="78252" y="2381394"/>
            <a:chExt cx="615591" cy="683981"/>
          </a:xfrm>
        </p:grpSpPr>
        <p:sp>
          <p:nvSpPr>
            <p:cNvPr id="50" name="Round Diagonal Corner Rectangle 74">
              <a:extLst>
                <a:ext uri="{FF2B5EF4-FFF2-40B4-BE49-F238E27FC236}">
                  <a16:creationId xmlns:a16="http://schemas.microsoft.com/office/drawing/2014/main" id="{E2891E6C-9A7D-4457-B3EB-3640651A0F85}"/>
                </a:ext>
              </a:extLst>
            </p:cNvPr>
            <p:cNvSpPr/>
            <p:nvPr/>
          </p:nvSpPr>
          <p:spPr>
            <a:xfrm>
              <a:off x="89043" y="2381394"/>
              <a:ext cx="604800" cy="683981"/>
            </a:xfrm>
            <a:prstGeom prst="round2DiagRect">
              <a:avLst>
                <a:gd name="adj1" fmla="val 50000"/>
                <a:gd name="adj2" fmla="val 0"/>
              </a:avLst>
            </a:prstGeom>
            <a:blipFill dpi="0" rotWithShape="0">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1" name="Round Diagonal Corner Rectangle 75">
              <a:extLst>
                <a:ext uri="{FF2B5EF4-FFF2-40B4-BE49-F238E27FC236}">
                  <a16:creationId xmlns:a16="http://schemas.microsoft.com/office/drawing/2014/main" id="{A232D2BE-8348-4698-97EE-E6638EBB3C88}"/>
                </a:ext>
              </a:extLst>
            </p:cNvPr>
            <p:cNvSpPr/>
            <p:nvPr/>
          </p:nvSpPr>
          <p:spPr>
            <a:xfrm>
              <a:off x="78252" y="2381475"/>
              <a:ext cx="608413" cy="679012"/>
            </a:xfrm>
            <a:prstGeom prst="round2DiagRect">
              <a:avLst>
                <a:gd name="adj1" fmla="val 50000"/>
                <a:gd name="adj2" fmla="val 0"/>
              </a:avLst>
            </a:prstGeom>
            <a:solidFill>
              <a:srgbClr val="003C64">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grpSp>
        <p:nvGrpSpPr>
          <p:cNvPr id="53" name="Group 52">
            <a:extLst>
              <a:ext uri="{FF2B5EF4-FFF2-40B4-BE49-F238E27FC236}">
                <a16:creationId xmlns:a16="http://schemas.microsoft.com/office/drawing/2014/main" id="{D213C71A-ADB2-4C8F-BD4B-5CD5F8DC6BDE}"/>
              </a:ext>
            </a:extLst>
          </p:cNvPr>
          <p:cNvGrpSpPr/>
          <p:nvPr/>
        </p:nvGrpSpPr>
        <p:grpSpPr>
          <a:xfrm>
            <a:off x="4546113" y="2128774"/>
            <a:ext cx="539676" cy="568178"/>
            <a:chOff x="45512" y="283474"/>
            <a:chExt cx="473528" cy="506520"/>
          </a:xfrm>
        </p:grpSpPr>
        <p:sp>
          <p:nvSpPr>
            <p:cNvPr id="54" name="Round Diagonal Corner Rectangle 15">
              <a:extLst>
                <a:ext uri="{FF2B5EF4-FFF2-40B4-BE49-F238E27FC236}">
                  <a16:creationId xmlns:a16="http://schemas.microsoft.com/office/drawing/2014/main" id="{A034FB1E-7A95-4658-A80A-9BB155698A41}"/>
                </a:ext>
              </a:extLst>
            </p:cNvPr>
            <p:cNvSpPr/>
            <p:nvPr/>
          </p:nvSpPr>
          <p:spPr>
            <a:xfrm>
              <a:off x="52470" y="283474"/>
              <a:ext cx="466570" cy="506519"/>
            </a:xfrm>
            <a:prstGeom prst="round2DiagRect">
              <a:avLst>
                <a:gd name="adj1" fmla="val 50000"/>
                <a:gd name="adj2" fmla="val 0"/>
              </a:avLst>
            </a:prstGeom>
            <a:blipFill dpi="0" rotWithShape="0">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5" name="Round Diagonal Corner Rectangle 16">
              <a:extLst>
                <a:ext uri="{FF2B5EF4-FFF2-40B4-BE49-F238E27FC236}">
                  <a16:creationId xmlns:a16="http://schemas.microsoft.com/office/drawing/2014/main" id="{AFE8AB86-B41D-424C-B70F-49D184CEA851}"/>
                </a:ext>
              </a:extLst>
            </p:cNvPr>
            <p:cNvSpPr/>
            <p:nvPr/>
          </p:nvSpPr>
          <p:spPr>
            <a:xfrm>
              <a:off x="45512" y="283475"/>
              <a:ext cx="466570" cy="506519"/>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sp>
        <p:nvSpPr>
          <p:cNvPr id="56" name="TextBox 55">
            <a:extLst>
              <a:ext uri="{FF2B5EF4-FFF2-40B4-BE49-F238E27FC236}">
                <a16:creationId xmlns:a16="http://schemas.microsoft.com/office/drawing/2014/main" id="{825B596A-9077-4814-AF36-7C152ADE618F}"/>
              </a:ext>
            </a:extLst>
          </p:cNvPr>
          <p:cNvSpPr txBox="1"/>
          <p:nvPr/>
        </p:nvSpPr>
        <p:spPr>
          <a:xfrm>
            <a:off x="5019928" y="2266569"/>
            <a:ext cx="922156"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€960 m</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1" name="TextBox 60">
            <a:extLst>
              <a:ext uri="{FF2B5EF4-FFF2-40B4-BE49-F238E27FC236}">
                <a16:creationId xmlns:a16="http://schemas.microsoft.com/office/drawing/2014/main" id="{B38D5327-1BC2-45BF-95E7-C09B120678E5}"/>
              </a:ext>
            </a:extLst>
          </p:cNvPr>
          <p:cNvSpPr txBox="1"/>
          <p:nvPr/>
        </p:nvSpPr>
        <p:spPr>
          <a:xfrm>
            <a:off x="6474333" y="2273746"/>
            <a:ext cx="1010125" cy="323165"/>
          </a:xfrm>
          <a:prstGeom prst="rect">
            <a:avLst/>
          </a:prstGeom>
          <a:noFill/>
        </p:spPr>
        <p:txBody>
          <a:bodyPr wrap="square" rtlCol="0">
            <a:spAutoFit/>
          </a:bodyPr>
          <a:lstStyle>
            <a:defPPr>
              <a:defRPr lang="fr-FR"/>
            </a:defPPr>
            <a:lvl1pPr marR="5080" algn="r" defTabSz="914355">
              <a:defRPr sz="1500" b="1">
                <a:solidFill>
                  <a:srgbClr val="003C64"/>
                </a:solidFill>
                <a:latin typeface="Arial" panose="020B0604020202020204"/>
                <a:cs typeface="Gotham Bold"/>
              </a:defRPr>
            </a:lvl1pPr>
          </a:lstStyle>
          <a:p>
            <a:r>
              <a:rPr lang="fr-FR" dirty="0">
                <a:solidFill>
                  <a:schemeClr val="tx1"/>
                </a:solidFill>
                <a:latin typeface="Noto Sans" panose="020B0502040504020204" pitchFamily="34" charset="0"/>
                <a:ea typeface="Noto Sans" panose="020B0502040504020204" pitchFamily="34" charset="0"/>
                <a:cs typeface="Noto Sans" panose="020B0502040504020204" pitchFamily="34" charset="0"/>
              </a:rPr>
              <a:t>€20.5 </a:t>
            </a:r>
            <a:r>
              <a:rPr lang="fr-FR" dirty="0" err="1">
                <a:solidFill>
                  <a:schemeClr val="tx1"/>
                </a:solidFill>
                <a:latin typeface="Noto Sans" panose="020B0502040504020204" pitchFamily="34" charset="0"/>
                <a:ea typeface="Noto Sans" panose="020B0502040504020204" pitchFamily="34" charset="0"/>
                <a:cs typeface="Noto Sans" panose="020B0502040504020204" pitchFamily="34" charset="0"/>
              </a:rPr>
              <a:t>bn</a:t>
            </a:r>
            <a:endParaRPr lang="fr-FR"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3" name="Round Diagonal Corner Rectangle 94">
            <a:extLst>
              <a:ext uri="{FF2B5EF4-FFF2-40B4-BE49-F238E27FC236}">
                <a16:creationId xmlns:a16="http://schemas.microsoft.com/office/drawing/2014/main" id="{621B46B7-B1E4-413A-B457-CD3B571B9C89}"/>
              </a:ext>
            </a:extLst>
          </p:cNvPr>
          <p:cNvSpPr/>
          <p:nvPr/>
        </p:nvSpPr>
        <p:spPr>
          <a:xfrm>
            <a:off x="6020641" y="2116233"/>
            <a:ext cx="541082" cy="577800"/>
          </a:xfrm>
          <a:prstGeom prst="round2DiagRect">
            <a:avLst>
              <a:gd name="adj1" fmla="val 50000"/>
              <a:gd name="adj2" fmla="val 0"/>
            </a:avLst>
          </a:prstGeom>
          <a:blipFill dpi="0" rotWithShape="0">
            <a:blip r:embed="rId7"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7">
            <a:extLst>
              <a:ext uri="{FF2B5EF4-FFF2-40B4-BE49-F238E27FC236}">
                <a16:creationId xmlns:a16="http://schemas.microsoft.com/office/drawing/2014/main" id="{41C0CB26-926C-4A51-9B86-AE7C1FE3D161}"/>
              </a:ext>
            </a:extLst>
          </p:cNvPr>
          <p:cNvSpPr/>
          <p:nvPr/>
        </p:nvSpPr>
        <p:spPr>
          <a:xfrm>
            <a:off x="186258" y="2699947"/>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70" name="Picture 69">
            <a:extLst>
              <a:ext uri="{FF2B5EF4-FFF2-40B4-BE49-F238E27FC236}">
                <a16:creationId xmlns:a16="http://schemas.microsoft.com/office/drawing/2014/main" id="{D4307FAF-A6CD-4FDD-AC39-E1232320386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98946" y="2124479"/>
            <a:ext cx="542229" cy="575468"/>
          </a:xfrm>
          <a:prstGeom prst="round2DiagRect">
            <a:avLst>
              <a:gd name="adj1" fmla="val 47160"/>
              <a:gd name="adj2" fmla="val 0"/>
            </a:avLst>
          </a:prstGeom>
        </p:spPr>
      </p:pic>
      <p:sp>
        <p:nvSpPr>
          <p:cNvPr id="72" name="TextBox 71">
            <a:extLst>
              <a:ext uri="{FF2B5EF4-FFF2-40B4-BE49-F238E27FC236}">
                <a16:creationId xmlns:a16="http://schemas.microsoft.com/office/drawing/2014/main" id="{B78DC593-523C-486C-8421-29AB6854184C}"/>
              </a:ext>
            </a:extLst>
          </p:cNvPr>
          <p:cNvSpPr txBox="1"/>
          <p:nvPr/>
        </p:nvSpPr>
        <p:spPr>
          <a:xfrm>
            <a:off x="7962564" y="2274505"/>
            <a:ext cx="981360"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€4 </a:t>
            </a:r>
            <a:r>
              <a:rPr lang="fr-FR" sz="1500"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bn</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9" name="Rectangle 118"/>
          <p:cNvSpPr/>
          <p:nvPr/>
        </p:nvSpPr>
        <p:spPr>
          <a:xfrm>
            <a:off x="186258" y="2692023"/>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0" name="object 6"/>
          <p:cNvSpPr txBox="1"/>
          <p:nvPr/>
        </p:nvSpPr>
        <p:spPr>
          <a:xfrm>
            <a:off x="274273" y="2845277"/>
            <a:ext cx="1165685" cy="197490"/>
          </a:xfrm>
          <a:prstGeom prst="rect">
            <a:avLst/>
          </a:prstGeom>
        </p:spPr>
        <p:txBody>
          <a:bodyPr vert="horz" wrap="square" lIns="0" tIns="12700" rIns="0" bIns="0" rtlCol="0">
            <a:spAutoFit/>
          </a:bodyPr>
          <a:lstStyle/>
          <a:p>
            <a:pPr marR="5080" algn="r" defTabSz="914355">
              <a:spcBef>
                <a:spcPts val="100"/>
              </a:spcBef>
              <a:defRPr/>
            </a:pPr>
            <a:r>
              <a:rPr lang="en-US" sz="1200" b="1" spc="-5" dirty="0">
                <a:solidFill>
                  <a:srgbClr val="FFFFFF"/>
                </a:solidFill>
                <a:latin typeface="Noto Sans" panose="020B0502040504020204" pitchFamily="34" charset="0"/>
                <a:ea typeface="Noto Sans" panose="020B0502040504020204" pitchFamily="34" charset="0"/>
                <a:cs typeface="Noto Sans" panose="020B0502040504020204" pitchFamily="34" charset="0"/>
              </a:rPr>
              <a:t>Real</a:t>
            </a:r>
            <a:r>
              <a:rPr lang="en-US" sz="1200" b="1" spc="-35"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1200" b="1" spc="-20" dirty="0">
                <a:solidFill>
                  <a:srgbClr val="FFFFFF"/>
                </a:solidFill>
                <a:latin typeface="Noto Sans" panose="020B0502040504020204" pitchFamily="34" charset="0"/>
                <a:ea typeface="Noto Sans" panose="020B0502040504020204" pitchFamily="34" charset="0"/>
                <a:cs typeface="Noto Sans" panose="020B0502040504020204" pitchFamily="34" charset="0"/>
              </a:rPr>
              <a:t>Estate</a:t>
            </a:r>
            <a:endParaRPr lang="en-US" sz="120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3" name="Rectangle 72">
            <a:extLst>
              <a:ext uri="{FF2B5EF4-FFF2-40B4-BE49-F238E27FC236}">
                <a16:creationId xmlns:a16="http://schemas.microsoft.com/office/drawing/2014/main" id="{C42E5AC2-7319-4301-8623-A9453A5B2EE1}"/>
              </a:ext>
            </a:extLst>
          </p:cNvPr>
          <p:cNvSpPr/>
          <p:nvPr/>
        </p:nvSpPr>
        <p:spPr>
          <a:xfrm>
            <a:off x="1656148" y="2695841"/>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1" name="Rectangle 140"/>
          <p:cNvSpPr/>
          <p:nvPr/>
        </p:nvSpPr>
        <p:spPr>
          <a:xfrm>
            <a:off x="1649536" y="2692023"/>
            <a:ext cx="1379738"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2" name="object 19"/>
          <p:cNvSpPr txBox="1"/>
          <p:nvPr/>
        </p:nvSpPr>
        <p:spPr>
          <a:xfrm>
            <a:off x="1938721" y="2845277"/>
            <a:ext cx="993140" cy="197490"/>
          </a:xfrm>
          <a:prstGeom prst="rect">
            <a:avLst/>
          </a:prstGeom>
        </p:spPr>
        <p:txBody>
          <a:bodyPr vert="horz" wrap="square" lIns="0" tIns="12700" rIns="0" bIns="0" rtlCol="0">
            <a:spAutoFit/>
          </a:bodyPr>
          <a:lstStyle/>
          <a:p>
            <a:pPr marR="5080" algn="r" defTabSz="914355">
              <a:spcBef>
                <a:spcPts val="100"/>
              </a:spcBef>
              <a:defRPr/>
            </a:pPr>
            <a:r>
              <a:rPr sz="1200" b="1" spc="-20" dirty="0">
                <a:solidFill>
                  <a:srgbClr val="FFFFFF"/>
                </a:solidFill>
                <a:latin typeface="Noto Sans" panose="020B0502040504020204" pitchFamily="34" charset="0"/>
                <a:ea typeface="Noto Sans" panose="020B0502040504020204" pitchFamily="34" charset="0"/>
                <a:cs typeface="Noto Sans" panose="020B0502040504020204" pitchFamily="34" charset="0"/>
              </a:rPr>
              <a:t>Private</a:t>
            </a:r>
            <a:r>
              <a:rPr sz="1200" b="1" spc="-50"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sz="12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Debt</a:t>
            </a:r>
            <a:endParaRPr sz="120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7" name="Rectangle 76">
            <a:extLst>
              <a:ext uri="{FF2B5EF4-FFF2-40B4-BE49-F238E27FC236}">
                <a16:creationId xmlns:a16="http://schemas.microsoft.com/office/drawing/2014/main" id="{DD56B86C-E5E7-4728-B8C7-C4CC19239D61}"/>
              </a:ext>
            </a:extLst>
          </p:cNvPr>
          <p:cNvSpPr/>
          <p:nvPr/>
        </p:nvSpPr>
        <p:spPr>
          <a:xfrm>
            <a:off x="3110606" y="2699593"/>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7" name="Rectangle 126"/>
          <p:cNvSpPr/>
          <p:nvPr/>
        </p:nvSpPr>
        <p:spPr>
          <a:xfrm>
            <a:off x="3098808" y="2692023"/>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8" name="object 25"/>
          <p:cNvSpPr txBox="1"/>
          <p:nvPr/>
        </p:nvSpPr>
        <p:spPr>
          <a:xfrm>
            <a:off x="3302341" y="2845277"/>
            <a:ext cx="1093470" cy="197490"/>
          </a:xfrm>
          <a:prstGeom prst="rect">
            <a:avLst/>
          </a:prstGeom>
        </p:spPr>
        <p:txBody>
          <a:bodyPr vert="horz" wrap="square" lIns="0" tIns="12700" rIns="0" bIns="0" rtlCol="0">
            <a:spAutoFit/>
          </a:bodyPr>
          <a:lstStyle/>
          <a:p>
            <a:pPr marR="6350" algn="r" defTabSz="914355">
              <a:spcBef>
                <a:spcPts val="100"/>
              </a:spcBef>
              <a:defRPr/>
            </a:pPr>
            <a:r>
              <a:rPr sz="1200" b="1" spc="-30" dirty="0">
                <a:solidFill>
                  <a:srgbClr val="FFFFFF"/>
                </a:solidFill>
                <a:latin typeface="Noto Sans" panose="020B0502040504020204" pitchFamily="34" charset="0"/>
                <a:ea typeface="Noto Sans" panose="020B0502040504020204" pitchFamily="34" charset="0"/>
                <a:cs typeface="Noto Sans" panose="020B0502040504020204" pitchFamily="34" charset="0"/>
              </a:rPr>
              <a:t>Pri</a:t>
            </a:r>
            <a:r>
              <a:rPr sz="1200" b="1" spc="-60" dirty="0">
                <a:solidFill>
                  <a:srgbClr val="FFFFFF"/>
                </a:solidFill>
                <a:latin typeface="Noto Sans" panose="020B0502040504020204" pitchFamily="34" charset="0"/>
                <a:ea typeface="Noto Sans" panose="020B0502040504020204" pitchFamily="34" charset="0"/>
                <a:cs typeface="Noto Sans" panose="020B0502040504020204" pitchFamily="34" charset="0"/>
              </a:rPr>
              <a:t>v</a:t>
            </a:r>
            <a:r>
              <a:rPr sz="1200" b="1" spc="-30" dirty="0">
                <a:solidFill>
                  <a:srgbClr val="FFFFFF"/>
                </a:solidFill>
                <a:latin typeface="Noto Sans" panose="020B0502040504020204" pitchFamily="34" charset="0"/>
                <a:ea typeface="Noto Sans" panose="020B0502040504020204" pitchFamily="34" charset="0"/>
                <a:cs typeface="Noto Sans" panose="020B0502040504020204" pitchFamily="34" charset="0"/>
              </a:rPr>
              <a:t>a</a:t>
            </a:r>
            <a:r>
              <a:rPr sz="1200" b="1" spc="-55" dirty="0">
                <a:solidFill>
                  <a:srgbClr val="FFFFFF"/>
                </a:solidFill>
                <a:latin typeface="Noto Sans" panose="020B0502040504020204" pitchFamily="34" charset="0"/>
                <a:ea typeface="Noto Sans" panose="020B0502040504020204" pitchFamily="34" charset="0"/>
                <a:cs typeface="Noto Sans" panose="020B0502040504020204" pitchFamily="34" charset="0"/>
              </a:rPr>
              <a:t>t</a:t>
            </a:r>
            <a:r>
              <a:rPr sz="1200" b="1" spc="5" dirty="0">
                <a:solidFill>
                  <a:srgbClr val="FFFFFF"/>
                </a:solidFill>
                <a:latin typeface="Noto Sans" panose="020B0502040504020204" pitchFamily="34" charset="0"/>
                <a:ea typeface="Noto Sans" panose="020B0502040504020204" pitchFamily="34" charset="0"/>
                <a:cs typeface="Noto Sans" panose="020B0502040504020204" pitchFamily="34" charset="0"/>
              </a:rPr>
              <a:t>e</a:t>
            </a:r>
            <a:r>
              <a:rPr sz="12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sz="1200" b="1" spc="-25" dirty="0">
                <a:solidFill>
                  <a:srgbClr val="FFFFFF"/>
                </a:solidFill>
                <a:latin typeface="Noto Sans" panose="020B0502040504020204" pitchFamily="34" charset="0"/>
                <a:ea typeface="Noto Sans" panose="020B0502040504020204" pitchFamily="34" charset="0"/>
                <a:cs typeface="Noto Sans" panose="020B0502040504020204" pitchFamily="34" charset="0"/>
              </a:rPr>
              <a:t>E</a:t>
            </a:r>
            <a:r>
              <a:rPr sz="1200" b="1" spc="-30" dirty="0">
                <a:solidFill>
                  <a:srgbClr val="FFFFFF"/>
                </a:solidFill>
                <a:latin typeface="Noto Sans" panose="020B0502040504020204" pitchFamily="34" charset="0"/>
                <a:ea typeface="Noto Sans" panose="020B0502040504020204" pitchFamily="34" charset="0"/>
                <a:cs typeface="Noto Sans" panose="020B0502040504020204" pitchFamily="34" charset="0"/>
              </a:rPr>
              <a:t>quity</a:t>
            </a:r>
            <a:endParaRPr sz="120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0" name="Rectangle 79">
            <a:extLst>
              <a:ext uri="{FF2B5EF4-FFF2-40B4-BE49-F238E27FC236}">
                <a16:creationId xmlns:a16="http://schemas.microsoft.com/office/drawing/2014/main" id="{447C56B0-3600-4A03-95B7-142AB5EC7B14}"/>
              </a:ext>
            </a:extLst>
          </p:cNvPr>
          <p:cNvSpPr/>
          <p:nvPr/>
        </p:nvSpPr>
        <p:spPr>
          <a:xfrm>
            <a:off x="4559536" y="2695841"/>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4" name="Rectangle 133"/>
          <p:cNvSpPr/>
          <p:nvPr/>
        </p:nvSpPr>
        <p:spPr>
          <a:xfrm>
            <a:off x="4555083" y="2692023"/>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5" name="object 31"/>
          <p:cNvSpPr txBox="1"/>
          <p:nvPr/>
        </p:nvSpPr>
        <p:spPr>
          <a:xfrm>
            <a:off x="4775227" y="2845277"/>
            <a:ext cx="1076960" cy="197490"/>
          </a:xfrm>
          <a:prstGeom prst="rect">
            <a:avLst/>
          </a:prstGeom>
        </p:spPr>
        <p:txBody>
          <a:bodyPr vert="horz" wrap="square" lIns="0" tIns="12700" rIns="0" bIns="0" rtlCol="0">
            <a:spAutoFit/>
          </a:bodyPr>
          <a:lstStyle/>
          <a:p>
            <a:pPr marR="5080" algn="r" defTabSz="914355">
              <a:spcBef>
                <a:spcPts val="100"/>
              </a:spcBef>
              <a:defRPr/>
            </a:pPr>
            <a:r>
              <a:rPr sz="1200" b="1" spc="-15" dirty="0">
                <a:solidFill>
                  <a:srgbClr val="FFFFFF"/>
                </a:solidFill>
                <a:latin typeface="Noto Sans" panose="020B0502040504020204" pitchFamily="34" charset="0"/>
                <a:ea typeface="Noto Sans" panose="020B0502040504020204" pitchFamily="34" charset="0"/>
                <a:cs typeface="Noto Sans" panose="020B0502040504020204" pitchFamily="34" charset="0"/>
              </a:rPr>
              <a:t>Inf</a:t>
            </a:r>
            <a:r>
              <a:rPr sz="1200" b="1" spc="-40" dirty="0">
                <a:solidFill>
                  <a:srgbClr val="FFFFFF"/>
                </a:solidFill>
                <a:latin typeface="Noto Sans" panose="020B0502040504020204" pitchFamily="34" charset="0"/>
                <a:ea typeface="Noto Sans" panose="020B0502040504020204" pitchFamily="34" charset="0"/>
                <a:cs typeface="Noto Sans" panose="020B0502040504020204" pitchFamily="34" charset="0"/>
              </a:rPr>
              <a:t>r</a:t>
            </a:r>
            <a:r>
              <a:rPr sz="1200" b="1" spc="-15" dirty="0">
                <a:solidFill>
                  <a:srgbClr val="FFFFFF"/>
                </a:solidFill>
                <a:latin typeface="Noto Sans" panose="020B0502040504020204" pitchFamily="34" charset="0"/>
                <a:ea typeface="Noto Sans" panose="020B0502040504020204" pitchFamily="34" charset="0"/>
                <a:cs typeface="Noto Sans" panose="020B0502040504020204" pitchFamily="34" charset="0"/>
              </a:rPr>
              <a:t>a</a:t>
            </a:r>
            <a:r>
              <a:rPr sz="1200" b="1" spc="-30" dirty="0">
                <a:solidFill>
                  <a:srgbClr val="FFFFFF"/>
                </a:solidFill>
                <a:latin typeface="Noto Sans" panose="020B0502040504020204" pitchFamily="34" charset="0"/>
                <a:ea typeface="Noto Sans" panose="020B0502040504020204" pitchFamily="34" charset="0"/>
                <a:cs typeface="Noto Sans" panose="020B0502040504020204" pitchFamily="34" charset="0"/>
              </a:rPr>
              <a:t>s</a:t>
            </a:r>
            <a:r>
              <a:rPr sz="1200" b="1" spc="-15" dirty="0">
                <a:solidFill>
                  <a:srgbClr val="FFFFFF"/>
                </a:solidFill>
                <a:latin typeface="Noto Sans" panose="020B0502040504020204" pitchFamily="34" charset="0"/>
                <a:ea typeface="Noto Sans" panose="020B0502040504020204" pitchFamily="34" charset="0"/>
                <a:cs typeface="Noto Sans" panose="020B0502040504020204" pitchFamily="34" charset="0"/>
              </a:rPr>
              <a:t>tructu</a:t>
            </a:r>
            <a:r>
              <a:rPr sz="1200" b="1" spc="-35" dirty="0">
                <a:solidFill>
                  <a:srgbClr val="FFFFFF"/>
                </a:solidFill>
                <a:latin typeface="Noto Sans" panose="020B0502040504020204" pitchFamily="34" charset="0"/>
                <a:ea typeface="Noto Sans" panose="020B0502040504020204" pitchFamily="34" charset="0"/>
                <a:cs typeface="Noto Sans" panose="020B0502040504020204" pitchFamily="34" charset="0"/>
              </a:rPr>
              <a:t>r</a:t>
            </a:r>
            <a:r>
              <a:rPr sz="1200" b="1" spc="5" dirty="0">
                <a:solidFill>
                  <a:srgbClr val="FFFFFF"/>
                </a:solidFill>
                <a:latin typeface="Noto Sans" panose="020B0502040504020204" pitchFamily="34" charset="0"/>
                <a:ea typeface="Noto Sans" panose="020B0502040504020204" pitchFamily="34" charset="0"/>
                <a:cs typeface="Noto Sans" panose="020B0502040504020204" pitchFamily="34" charset="0"/>
              </a:rPr>
              <a:t>e</a:t>
            </a:r>
            <a:endParaRPr sz="120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1" name="Rectangle 80">
            <a:extLst>
              <a:ext uri="{FF2B5EF4-FFF2-40B4-BE49-F238E27FC236}">
                <a16:creationId xmlns:a16="http://schemas.microsoft.com/office/drawing/2014/main" id="{5CE9B6F0-B138-48AB-B5D3-06F0F0E8BB5D}"/>
              </a:ext>
            </a:extLst>
          </p:cNvPr>
          <p:cNvSpPr/>
          <p:nvPr/>
        </p:nvSpPr>
        <p:spPr>
          <a:xfrm>
            <a:off x="6024001" y="2697829"/>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0" name="Rectangle 149"/>
          <p:cNvSpPr/>
          <p:nvPr/>
        </p:nvSpPr>
        <p:spPr>
          <a:xfrm>
            <a:off x="6021037" y="2692023"/>
            <a:ext cx="1409837"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2" name="Rectangle 81">
            <a:extLst>
              <a:ext uri="{FF2B5EF4-FFF2-40B4-BE49-F238E27FC236}">
                <a16:creationId xmlns:a16="http://schemas.microsoft.com/office/drawing/2014/main" id="{D87D6B28-D94E-473B-B470-17168E9D1B9D}"/>
              </a:ext>
            </a:extLst>
          </p:cNvPr>
          <p:cNvSpPr/>
          <p:nvPr/>
        </p:nvSpPr>
        <p:spPr>
          <a:xfrm>
            <a:off x="7520298" y="2703275"/>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4" name="Rectangle 63"/>
          <p:cNvSpPr/>
          <p:nvPr/>
        </p:nvSpPr>
        <p:spPr>
          <a:xfrm>
            <a:off x="7498692" y="2692023"/>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2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5" name="object 31"/>
          <p:cNvSpPr txBox="1"/>
          <p:nvPr/>
        </p:nvSpPr>
        <p:spPr>
          <a:xfrm>
            <a:off x="7517235" y="2752944"/>
            <a:ext cx="1278661" cy="382156"/>
          </a:xfrm>
          <a:prstGeom prst="rect">
            <a:avLst/>
          </a:prstGeom>
        </p:spPr>
        <p:txBody>
          <a:bodyPr vert="horz" wrap="square" lIns="0" tIns="12700" rIns="0" bIns="0" rtlCol="0">
            <a:spAutoFit/>
          </a:bodyPr>
          <a:lstStyle/>
          <a:p>
            <a:pPr marR="5080" algn="r" defTabSz="914355">
              <a:spcBef>
                <a:spcPts val="100"/>
              </a:spcBef>
              <a:defRPr/>
            </a:pPr>
            <a:r>
              <a:rPr lang="fr-FR" sz="1200" b="1" spc="-15" dirty="0">
                <a:solidFill>
                  <a:srgbClr val="FFFFFF"/>
                </a:solidFill>
                <a:latin typeface="Noto Sans" panose="020B0502040504020204" pitchFamily="34" charset="0"/>
                <a:ea typeface="Noto Sans" panose="020B0502040504020204" pitchFamily="34" charset="0"/>
                <a:cs typeface="Noto Sans" panose="020B0502040504020204" pitchFamily="34" charset="0"/>
              </a:rPr>
              <a:t>Alternative Funds Platform</a:t>
            </a:r>
          </a:p>
        </p:txBody>
      </p:sp>
      <p:grpSp>
        <p:nvGrpSpPr>
          <p:cNvPr id="11" name="Group 10">
            <a:extLst>
              <a:ext uri="{FF2B5EF4-FFF2-40B4-BE49-F238E27FC236}">
                <a16:creationId xmlns:a16="http://schemas.microsoft.com/office/drawing/2014/main" id="{0C15E392-9374-41E1-AEEE-336646E8A291}"/>
              </a:ext>
            </a:extLst>
          </p:cNvPr>
          <p:cNvGrpSpPr/>
          <p:nvPr/>
        </p:nvGrpSpPr>
        <p:grpSpPr>
          <a:xfrm>
            <a:off x="3057141" y="699005"/>
            <a:ext cx="1002450" cy="1037195"/>
            <a:chOff x="6105094" y="694178"/>
            <a:chExt cx="1336600" cy="1382927"/>
          </a:xfrm>
        </p:grpSpPr>
        <p:sp>
          <p:nvSpPr>
            <p:cNvPr id="85" name="TextBox 84">
              <a:extLst>
                <a:ext uri="{FF2B5EF4-FFF2-40B4-BE49-F238E27FC236}">
                  <a16:creationId xmlns:a16="http://schemas.microsoft.com/office/drawing/2014/main" id="{DC6F8A0D-1BDD-4299-A84E-06533E6E90E6}"/>
                </a:ext>
              </a:extLst>
            </p:cNvPr>
            <p:cNvSpPr txBox="1"/>
            <p:nvPr/>
          </p:nvSpPr>
          <p:spPr>
            <a:xfrm>
              <a:off x="6105094" y="1239269"/>
              <a:ext cx="1336600" cy="837836"/>
            </a:xfrm>
            <a:prstGeom prst="rect">
              <a:avLst/>
            </a:prstGeom>
            <a:noFill/>
          </p:spPr>
          <p:txBody>
            <a:bodyPr wrap="square">
              <a:spAutoFit/>
            </a:bodyPr>
            <a:lstStyle/>
            <a:p>
              <a:pPr algn="ctr" defTabSz="685800">
                <a:spcBef>
                  <a:spcPts val="150"/>
                </a:spcBef>
                <a:spcAft>
                  <a:spcPts val="150"/>
                </a:spcAft>
              </a:pPr>
              <a:r>
                <a:rPr lang="fr-FR" sz="1350" b="1" dirty="0">
                  <a:latin typeface="Noto Sans" panose="020B0502040504020204" pitchFamily="34" charset="0"/>
                  <a:ea typeface="Noto Sans" panose="020B0502040504020204" pitchFamily="34" charset="0"/>
                  <a:cs typeface="Noto Sans" panose="020B0502040504020204" pitchFamily="34" charset="0"/>
                </a:rPr>
                <a:t>c. 330</a:t>
              </a:r>
              <a:endParaRPr lang="fr-FR" sz="900" b="1" dirty="0">
                <a:latin typeface="Noto Sans" panose="020B0502040504020204" pitchFamily="34" charset="0"/>
                <a:ea typeface="Noto Sans" panose="020B0502040504020204" pitchFamily="34" charset="0"/>
                <a:cs typeface="Noto Sans" panose="020B0502040504020204" pitchFamily="34" charset="0"/>
              </a:endParaRPr>
            </a:p>
            <a:p>
              <a:pPr algn="ctr" defTabSz="685800">
                <a:spcBef>
                  <a:spcPts val="150"/>
                </a:spcBef>
                <a:spcAft>
                  <a:spcPts val="150"/>
                </a:spcAft>
              </a:pPr>
              <a: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t>Employees </a:t>
              </a:r>
              <a:b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br>
              <a: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t>and partners</a:t>
              </a:r>
              <a:endParaRPr lang="en-US" sz="900" baseline="3000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86" name="Picture 85">
              <a:extLst>
                <a:ext uri="{FF2B5EF4-FFF2-40B4-BE49-F238E27FC236}">
                  <a16:creationId xmlns:a16="http://schemas.microsoft.com/office/drawing/2014/main" id="{D27F4D54-69A3-4D6C-9A84-5FB2556A76C1}"/>
                </a:ext>
              </a:extLst>
            </p:cNvPr>
            <p:cNvPicPr>
              <a:picLocks noChangeAspect="1"/>
            </p:cNvPicPr>
            <p:nvPr/>
          </p:nvPicPr>
          <p:blipFill>
            <a:blip r:embed="rId9"/>
            <a:stretch>
              <a:fillRect/>
            </a:stretch>
          </p:blipFill>
          <p:spPr>
            <a:xfrm>
              <a:off x="6539394" y="694178"/>
              <a:ext cx="468000" cy="468000"/>
            </a:xfrm>
            <a:prstGeom prst="rect">
              <a:avLst/>
            </a:prstGeom>
          </p:spPr>
        </p:pic>
      </p:grpSp>
      <p:grpSp>
        <p:nvGrpSpPr>
          <p:cNvPr id="10" name="Group 9">
            <a:extLst>
              <a:ext uri="{FF2B5EF4-FFF2-40B4-BE49-F238E27FC236}">
                <a16:creationId xmlns:a16="http://schemas.microsoft.com/office/drawing/2014/main" id="{47F5515F-AEEF-46DE-A13E-BC92E1F08AB5}"/>
              </a:ext>
            </a:extLst>
          </p:cNvPr>
          <p:cNvGrpSpPr/>
          <p:nvPr/>
        </p:nvGrpSpPr>
        <p:grpSpPr>
          <a:xfrm>
            <a:off x="4437825" y="699005"/>
            <a:ext cx="1191282" cy="1184009"/>
            <a:chOff x="7652457" y="694178"/>
            <a:chExt cx="1588376" cy="1578679"/>
          </a:xfrm>
        </p:grpSpPr>
        <p:sp>
          <p:nvSpPr>
            <p:cNvPr id="87" name="TextBox 86">
              <a:extLst>
                <a:ext uri="{FF2B5EF4-FFF2-40B4-BE49-F238E27FC236}">
                  <a16:creationId xmlns:a16="http://schemas.microsoft.com/office/drawing/2014/main" id="{5C5D04C2-3E89-40E6-9A85-F7ED5E09AE7B}"/>
                </a:ext>
              </a:extLst>
            </p:cNvPr>
            <p:cNvSpPr txBox="1"/>
            <p:nvPr/>
          </p:nvSpPr>
          <p:spPr>
            <a:xfrm>
              <a:off x="7652457" y="1250354"/>
              <a:ext cx="1588376" cy="1022503"/>
            </a:xfrm>
            <a:prstGeom prst="rect">
              <a:avLst/>
            </a:prstGeom>
            <a:noFill/>
          </p:spPr>
          <p:txBody>
            <a:bodyPr wrap="square">
              <a:spAutoFit/>
            </a:bodyPr>
            <a:lstStyle/>
            <a:p>
              <a:pPr algn="ctr" defTabSz="685800">
                <a:spcBef>
                  <a:spcPts val="150"/>
                </a:spcBef>
                <a:spcAft>
                  <a:spcPts val="150"/>
                </a:spcAft>
              </a:pPr>
              <a:r>
                <a:rPr lang="fr-FR" sz="1350" b="1" dirty="0">
                  <a:latin typeface="Noto Sans" panose="020B0502040504020204" pitchFamily="34" charset="0"/>
                  <a:ea typeface="Noto Sans" panose="020B0502040504020204" pitchFamily="34" charset="0"/>
                  <a:cs typeface="Noto Sans" panose="020B0502040504020204" pitchFamily="34" charset="0"/>
                </a:rPr>
                <a:t>7</a:t>
              </a:r>
              <a:endParaRPr lang="fr-FR" sz="900" b="1" dirty="0">
                <a:latin typeface="Noto Sans" panose="020B0502040504020204" pitchFamily="34" charset="0"/>
                <a:ea typeface="Noto Sans" panose="020B0502040504020204" pitchFamily="34" charset="0"/>
                <a:cs typeface="Noto Sans" panose="020B0502040504020204" pitchFamily="34" charset="0"/>
              </a:endParaRPr>
            </a:p>
            <a:p>
              <a:pPr algn="ctr" defTabSz="685800">
                <a:spcBef>
                  <a:spcPts val="150"/>
                </a:spcBef>
                <a:spcAft>
                  <a:spcPts val="150"/>
                </a:spcAft>
              </a:pPr>
              <a:r>
                <a:rPr lang="en-US" sz="900">
                  <a:latin typeface="Noto Sans" panose="020B0502040504020204" pitchFamily="34" charset="0"/>
                  <a:ea typeface="Noto Sans" panose="020B0502040504020204" pitchFamily="34" charset="0"/>
                  <a:cs typeface="Noto Sans" panose="020B0502040504020204" pitchFamily="34" charset="0"/>
                </a:rPr>
                <a:t>Countries with ARA investment hubs</a:t>
              </a:r>
              <a:endParaRPr lang="en-US" sz="900" baseline="30000">
                <a:latin typeface="Noto Sans" panose="020B0502040504020204" pitchFamily="34" charset="0"/>
                <a:ea typeface="Noto Sans" panose="020B0502040504020204" pitchFamily="34" charset="0"/>
                <a:cs typeface="Noto Sans" panose="020B0502040504020204" pitchFamily="34" charset="0"/>
              </a:endParaRPr>
            </a:p>
          </p:txBody>
        </p:sp>
        <p:pic>
          <p:nvPicPr>
            <p:cNvPr id="88" name="Picture 87">
              <a:extLst>
                <a:ext uri="{FF2B5EF4-FFF2-40B4-BE49-F238E27FC236}">
                  <a16:creationId xmlns:a16="http://schemas.microsoft.com/office/drawing/2014/main" id="{2DFC49AD-9DCC-43C1-94C1-7801C77D685F}"/>
                </a:ext>
              </a:extLst>
            </p:cNvPr>
            <p:cNvPicPr>
              <a:picLocks noChangeAspect="1"/>
            </p:cNvPicPr>
            <p:nvPr/>
          </p:nvPicPr>
          <p:blipFill>
            <a:blip r:embed="rId10"/>
            <a:stretch>
              <a:fillRect/>
            </a:stretch>
          </p:blipFill>
          <p:spPr>
            <a:xfrm>
              <a:off x="8200316" y="694178"/>
              <a:ext cx="468000" cy="468000"/>
            </a:xfrm>
            <a:prstGeom prst="rect">
              <a:avLst/>
            </a:prstGeom>
          </p:spPr>
        </p:pic>
      </p:grpSp>
      <p:grpSp>
        <p:nvGrpSpPr>
          <p:cNvPr id="16" name="Group 15">
            <a:extLst>
              <a:ext uri="{FF2B5EF4-FFF2-40B4-BE49-F238E27FC236}">
                <a16:creationId xmlns:a16="http://schemas.microsoft.com/office/drawing/2014/main" id="{15A51DF5-FC79-478D-B17F-7C50F714C56F}"/>
              </a:ext>
            </a:extLst>
          </p:cNvPr>
          <p:cNvGrpSpPr/>
          <p:nvPr/>
        </p:nvGrpSpPr>
        <p:grpSpPr>
          <a:xfrm>
            <a:off x="5971382" y="706628"/>
            <a:ext cx="1458000" cy="1034472"/>
            <a:chOff x="9918732" y="817081"/>
            <a:chExt cx="1944000" cy="1379297"/>
          </a:xfrm>
        </p:grpSpPr>
        <p:sp>
          <p:nvSpPr>
            <p:cNvPr id="100" name="TextBox 99">
              <a:extLst>
                <a:ext uri="{FF2B5EF4-FFF2-40B4-BE49-F238E27FC236}">
                  <a16:creationId xmlns:a16="http://schemas.microsoft.com/office/drawing/2014/main" id="{613B7C41-9464-4F5D-81D7-93F98492E434}"/>
                </a:ext>
              </a:extLst>
            </p:cNvPr>
            <p:cNvSpPr txBox="1"/>
            <p:nvPr/>
          </p:nvSpPr>
          <p:spPr>
            <a:xfrm>
              <a:off x="9918732" y="1358542"/>
              <a:ext cx="1944000" cy="837836"/>
            </a:xfrm>
            <a:prstGeom prst="rect">
              <a:avLst/>
            </a:prstGeom>
            <a:noFill/>
          </p:spPr>
          <p:txBody>
            <a:bodyPr wrap="square">
              <a:spAutoFit/>
            </a:bodyPr>
            <a:lstStyle/>
            <a:p>
              <a:pPr algn="ctr" defTabSz="685800">
                <a:spcBef>
                  <a:spcPts val="150"/>
                </a:spcBef>
                <a:spcAft>
                  <a:spcPts val="150"/>
                </a:spcAft>
              </a:pPr>
              <a:r>
                <a:rPr lang="en-US" sz="13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40+ years</a:t>
              </a:r>
            </a:p>
            <a:p>
              <a:pPr algn="ctr" defTabSz="685800">
                <a:spcBef>
                  <a:spcPts val="150"/>
                </a:spcBef>
                <a:spcAft>
                  <a:spcPts val="150"/>
                </a:spcAft>
              </a:pPr>
              <a:r>
                <a:rPr lang="en-US" sz="900" dirty="0">
                  <a:solidFill>
                    <a:srgbClr val="003C64"/>
                  </a:solidFill>
                  <a:latin typeface="Noto Sans" panose="020B0502040504020204" pitchFamily="34" charset="0"/>
                  <a:ea typeface="Noto Sans" panose="020B0502040504020204" pitchFamily="34" charset="0"/>
                  <a:cs typeface="Noto Sans" panose="020B0502040504020204" pitchFamily="34" charset="0"/>
                </a:rPr>
                <a:t>In private markets, real assets and alternatives</a:t>
              </a:r>
              <a:endParaRPr lang="en-US" sz="900" baseline="300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2" name="Picture 101">
              <a:extLst>
                <a:ext uri="{FF2B5EF4-FFF2-40B4-BE49-F238E27FC236}">
                  <a16:creationId xmlns:a16="http://schemas.microsoft.com/office/drawing/2014/main" id="{3A6BCAB2-06CD-4CEC-B92D-603C9017AF79}"/>
                </a:ext>
              </a:extLst>
            </p:cNvPr>
            <p:cNvPicPr>
              <a:picLocks noChangeAspect="1"/>
            </p:cNvPicPr>
            <p:nvPr/>
          </p:nvPicPr>
          <p:blipFill>
            <a:blip r:embed="rId11"/>
            <a:stretch>
              <a:fillRect/>
            </a:stretch>
          </p:blipFill>
          <p:spPr>
            <a:xfrm>
              <a:off x="10656732" y="817081"/>
              <a:ext cx="468000" cy="468000"/>
            </a:xfrm>
            <a:prstGeom prst="rect">
              <a:avLst/>
            </a:prstGeom>
          </p:spPr>
        </p:pic>
      </p:grpSp>
      <p:sp>
        <p:nvSpPr>
          <p:cNvPr id="93" name="Round Diagonal Corner Rectangle 96">
            <a:extLst>
              <a:ext uri="{FF2B5EF4-FFF2-40B4-BE49-F238E27FC236}">
                <a16:creationId xmlns:a16="http://schemas.microsoft.com/office/drawing/2014/main" id="{C473FCE4-43C1-438B-9919-AAA8C16BC7B8}"/>
              </a:ext>
            </a:extLst>
          </p:cNvPr>
          <p:cNvSpPr/>
          <p:nvPr/>
        </p:nvSpPr>
        <p:spPr>
          <a:xfrm>
            <a:off x="6020354" y="2111796"/>
            <a:ext cx="542700" cy="585155"/>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5" name="Round Diagonal Corner Rectangle 50">
            <a:extLst>
              <a:ext uri="{FF2B5EF4-FFF2-40B4-BE49-F238E27FC236}">
                <a16:creationId xmlns:a16="http://schemas.microsoft.com/office/drawing/2014/main" id="{D9A4B96A-85FA-49D4-AEB6-A8A0224525FB}"/>
              </a:ext>
            </a:extLst>
          </p:cNvPr>
          <p:cNvSpPr/>
          <p:nvPr/>
        </p:nvSpPr>
        <p:spPr>
          <a:xfrm>
            <a:off x="7510360" y="2125684"/>
            <a:ext cx="515966" cy="576596"/>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4" name="object 13">
            <a:extLst>
              <a:ext uri="{FF2B5EF4-FFF2-40B4-BE49-F238E27FC236}">
                <a16:creationId xmlns:a16="http://schemas.microsoft.com/office/drawing/2014/main" id="{30BD1762-7B7A-4086-96FE-D8DB0262209F}"/>
              </a:ext>
            </a:extLst>
          </p:cNvPr>
          <p:cNvSpPr txBox="1"/>
          <p:nvPr/>
        </p:nvSpPr>
        <p:spPr>
          <a:xfrm>
            <a:off x="5486968" y="2748135"/>
            <a:ext cx="1894418" cy="382156"/>
          </a:xfrm>
          <a:prstGeom prst="rect">
            <a:avLst/>
          </a:prstGeom>
        </p:spPr>
        <p:txBody>
          <a:bodyPr vert="horz" wrap="square" lIns="0" tIns="12700" rIns="0" bIns="0" rtlCol="0">
            <a:spAutoFit/>
          </a:bodyPr>
          <a:lstStyle/>
          <a:p>
            <a:pPr marL="12700" marR="5080" indent="567662" algn="r" defTabSz="914355">
              <a:spcBef>
                <a:spcPts val="100"/>
              </a:spcBef>
              <a:defRPr/>
            </a:pPr>
            <a:r>
              <a:rPr lang="fr-FR" sz="1200" b="1" spc="-20" dirty="0">
                <a:solidFill>
                  <a:srgbClr val="FFFFFF"/>
                </a:solidFill>
                <a:latin typeface="Noto Sans" panose="020B0502040504020204" pitchFamily="34" charset="0"/>
                <a:ea typeface="Noto Sans" panose="020B0502040504020204" pitchFamily="34" charset="0"/>
                <a:cs typeface="Noto Sans" panose="020B0502040504020204" pitchFamily="34" charset="0"/>
              </a:rPr>
              <a:t>Multi-Manager </a:t>
            </a:r>
            <a:r>
              <a:rPr lang="en-US" sz="1200" b="1" spc="-20" dirty="0">
                <a:solidFill>
                  <a:srgbClr val="FFFFFF"/>
                </a:solidFill>
                <a:latin typeface="Noto Sans" panose="020B0502040504020204" pitchFamily="34" charset="0"/>
                <a:ea typeface="Noto Sans" panose="020B0502040504020204" pitchFamily="34" charset="0"/>
                <a:cs typeface="Noto Sans" panose="020B0502040504020204" pitchFamily="34" charset="0"/>
              </a:rPr>
              <a:t>Strategies</a:t>
            </a:r>
            <a:endParaRPr lang="en-US" sz="1200" spc="-2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98" name="Group 97">
            <a:extLst>
              <a:ext uri="{FF2B5EF4-FFF2-40B4-BE49-F238E27FC236}">
                <a16:creationId xmlns:a16="http://schemas.microsoft.com/office/drawing/2014/main" id="{600B51C8-35B9-4282-8148-B107BE433BDF}"/>
              </a:ext>
            </a:extLst>
          </p:cNvPr>
          <p:cNvGrpSpPr/>
          <p:nvPr/>
        </p:nvGrpSpPr>
        <p:grpSpPr>
          <a:xfrm>
            <a:off x="1380416" y="667808"/>
            <a:ext cx="1593000" cy="1068325"/>
            <a:chOff x="5631229" y="667875"/>
            <a:chExt cx="1593000" cy="1068325"/>
          </a:xfrm>
        </p:grpSpPr>
        <p:sp>
          <p:nvSpPr>
            <p:cNvPr id="99" name="TextBox 98">
              <a:extLst>
                <a:ext uri="{FF2B5EF4-FFF2-40B4-BE49-F238E27FC236}">
                  <a16:creationId xmlns:a16="http://schemas.microsoft.com/office/drawing/2014/main" id="{70A7EEC7-0DBA-41B0-8946-C8E2FF342CD2}"/>
                </a:ext>
              </a:extLst>
            </p:cNvPr>
            <p:cNvSpPr txBox="1"/>
            <p:nvPr/>
          </p:nvSpPr>
          <p:spPr>
            <a:xfrm>
              <a:off x="5631229" y="1107823"/>
              <a:ext cx="1593000" cy="628377"/>
            </a:xfrm>
            <a:prstGeom prst="rect">
              <a:avLst/>
            </a:prstGeom>
            <a:noFill/>
          </p:spPr>
          <p:txBody>
            <a:bodyPr wrap="square">
              <a:spAutoFit/>
            </a:bodyPr>
            <a:lstStyle/>
            <a:p>
              <a:pPr algn="ctr" defTabSz="685800">
                <a:spcBef>
                  <a:spcPts val="150"/>
                </a:spcBef>
                <a:spcAft>
                  <a:spcPts val="150"/>
                </a:spcAft>
              </a:pPr>
              <a:r>
                <a:rPr lang="fr-FR" sz="13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 </a:t>
              </a:r>
              <a:r>
                <a:rPr lang="fr-FR" sz="1350" b="1" dirty="0">
                  <a:latin typeface="Noto Sans" panose="020B0502040504020204" pitchFamily="34" charset="0"/>
                  <a:ea typeface="Noto Sans" panose="020B0502040504020204" pitchFamily="34" charset="0"/>
                  <a:cs typeface="Noto Sans" panose="020B0502040504020204" pitchFamily="34" charset="0"/>
                </a:rPr>
                <a:t>71 billion</a:t>
              </a:r>
              <a:endParaRPr lang="fr-FR" sz="900" b="1" dirty="0">
                <a:latin typeface="Noto Sans" panose="020B0502040504020204" pitchFamily="34" charset="0"/>
                <a:ea typeface="Noto Sans" panose="020B0502040504020204" pitchFamily="34" charset="0"/>
                <a:cs typeface="Noto Sans" panose="020B0502040504020204" pitchFamily="34" charset="0"/>
              </a:endParaRPr>
            </a:p>
            <a:p>
              <a:pPr algn="ctr" defTabSz="685800">
                <a:spcBef>
                  <a:spcPts val="150"/>
                </a:spcBef>
                <a:spcAft>
                  <a:spcPts val="150"/>
                </a:spcAft>
              </a:pPr>
              <a: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t>Assets under </a:t>
              </a:r>
              <a:b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br>
              <a: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t>management</a:t>
              </a:r>
              <a:endParaRPr lang="en-US" sz="900" baseline="3000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1" name="Picture 100">
              <a:extLst>
                <a:ext uri="{FF2B5EF4-FFF2-40B4-BE49-F238E27FC236}">
                  <a16:creationId xmlns:a16="http://schemas.microsoft.com/office/drawing/2014/main" id="{B860EB27-763C-43B0-BDFE-D3D96F1FD2A1}"/>
                </a:ext>
              </a:extLst>
            </p:cNvPr>
            <p:cNvPicPr>
              <a:picLocks noChangeAspect="1"/>
            </p:cNvPicPr>
            <p:nvPr/>
          </p:nvPicPr>
          <p:blipFill>
            <a:blip r:embed="rId12"/>
            <a:stretch>
              <a:fillRect/>
            </a:stretch>
          </p:blipFill>
          <p:spPr>
            <a:xfrm>
              <a:off x="6192542" y="667875"/>
              <a:ext cx="402282" cy="402282"/>
            </a:xfrm>
            <a:prstGeom prst="rect">
              <a:avLst/>
            </a:prstGeom>
          </p:spPr>
        </p:pic>
      </p:grpSp>
      <p:pic>
        <p:nvPicPr>
          <p:cNvPr id="84" name="Picture 83">
            <a:extLst>
              <a:ext uri="{FF2B5EF4-FFF2-40B4-BE49-F238E27FC236}">
                <a16:creationId xmlns:a16="http://schemas.microsoft.com/office/drawing/2014/main" id="{D27DEC70-6AC9-4F34-80B9-96FA669F645D}"/>
              </a:ext>
            </a:extLst>
          </p:cNvPr>
          <p:cNvPicPr>
            <a:picLocks noChangeAspect="1"/>
          </p:cNvPicPr>
          <p:nvPr/>
        </p:nvPicPr>
        <p:blipFill>
          <a:blip r:embed="rId13"/>
          <a:stretch>
            <a:fillRect/>
          </a:stretch>
        </p:blipFill>
        <p:spPr>
          <a:xfrm>
            <a:off x="6681885" y="3318104"/>
            <a:ext cx="621949" cy="284514"/>
          </a:xfrm>
          <a:prstGeom prst="rect">
            <a:avLst/>
          </a:prstGeom>
        </p:spPr>
      </p:pic>
    </p:spTree>
    <p:extLst>
      <p:ext uri="{BB962C8B-B14F-4D97-AF65-F5344CB8AC3E}">
        <p14:creationId xmlns:p14="http://schemas.microsoft.com/office/powerpoint/2010/main" val="165584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age 4">
            <a:extLst>
              <a:ext uri="{FF2B5EF4-FFF2-40B4-BE49-F238E27FC236}">
                <a16:creationId xmlns:a16="http://schemas.microsoft.com/office/drawing/2014/main" id="{DDC67297-E076-446B-A182-AD284DE537C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6534" b="23051"/>
          <a:stretch/>
        </p:blipFill>
        <p:spPr>
          <a:xfrm>
            <a:off x="1" y="0"/>
            <a:ext cx="9144000" cy="2143631"/>
          </a:xfrm>
          <a:prstGeom prst="rect">
            <a:avLst/>
          </a:prstGeom>
        </p:spPr>
      </p:pic>
      <p:cxnSp>
        <p:nvCxnSpPr>
          <p:cNvPr id="20" name="Connecteur droit avec flèche 19"/>
          <p:cNvCxnSpPr/>
          <p:nvPr/>
        </p:nvCxnSpPr>
        <p:spPr>
          <a:xfrm>
            <a:off x="47533" y="2272559"/>
            <a:ext cx="8998496" cy="0"/>
          </a:xfrm>
          <a:prstGeom prst="straightConnector1">
            <a:avLst/>
          </a:prstGeom>
          <a:ln w="38100">
            <a:solidFill>
              <a:srgbClr val="003C64"/>
            </a:solidFill>
            <a:tailEnd type="triangle"/>
          </a:ln>
        </p:spPr>
        <p:style>
          <a:lnRef idx="1">
            <a:schemeClr val="accent1"/>
          </a:lnRef>
          <a:fillRef idx="0">
            <a:schemeClr val="accent1"/>
          </a:fillRef>
          <a:effectRef idx="0">
            <a:schemeClr val="accent1"/>
          </a:effectRef>
          <a:fontRef idx="minor">
            <a:schemeClr val="tx1"/>
          </a:fontRef>
        </p:style>
      </p:cxnSp>
      <p:sp>
        <p:nvSpPr>
          <p:cNvPr id="9" name="Organigramme : Entrée manuelle 8"/>
          <p:cNvSpPr/>
          <p:nvPr/>
        </p:nvSpPr>
        <p:spPr>
          <a:xfrm flipH="1">
            <a:off x="-7602" y="249255"/>
            <a:ext cx="9151602" cy="17274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9"/>
              <a:gd name="connsiteY0" fmla="*/ 7438 h 15438"/>
              <a:gd name="connsiteX1" fmla="*/ 10009 w 10009"/>
              <a:gd name="connsiteY1" fmla="*/ 0 h 15438"/>
              <a:gd name="connsiteX2" fmla="*/ 10000 w 10009"/>
              <a:gd name="connsiteY2" fmla="*/ 15438 h 15438"/>
              <a:gd name="connsiteX3" fmla="*/ 0 w 10009"/>
              <a:gd name="connsiteY3" fmla="*/ 15438 h 15438"/>
              <a:gd name="connsiteX4" fmla="*/ 0 w 10009"/>
              <a:gd name="connsiteY4" fmla="*/ 7438 h 1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5438">
                <a:moveTo>
                  <a:pt x="0" y="7438"/>
                </a:moveTo>
                <a:lnTo>
                  <a:pt x="10009" y="0"/>
                </a:lnTo>
                <a:lnTo>
                  <a:pt x="10000" y="15438"/>
                </a:lnTo>
                <a:lnTo>
                  <a:pt x="0" y="15438"/>
                </a:lnTo>
                <a:lnTo>
                  <a:pt x="0" y="743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Arial" panose="020B0604020202020204"/>
            </a:endParaRPr>
          </a:p>
        </p:txBody>
      </p:sp>
      <p:sp>
        <p:nvSpPr>
          <p:cNvPr id="81" name="Espace réservé du numéro de diapositive 3"/>
          <p:cNvSpPr>
            <a:spLocks noGrp="1"/>
          </p:cNvSpPr>
          <p:nvPr>
            <p:ph type="sldNum" sz="quarter" idx="12"/>
          </p:nvPr>
        </p:nvSpPr>
        <p:spPr/>
        <p:txBody>
          <a:bodyPr/>
          <a:lstStyle/>
          <a:p>
            <a:pPr algn="ctr" defTabSz="685800"/>
            <a:fld id="{2B1C6FFC-D040-034F-8B69-20295064E64D}" type="slidenum">
              <a:rPr lang="fr-FR">
                <a:solidFill>
                  <a:srgbClr val="003C64"/>
                </a:solidFill>
                <a:latin typeface="Arial" panose="020B0604020202020204"/>
              </a:rPr>
              <a:pPr algn="ctr" defTabSz="685800"/>
              <a:t>4</a:t>
            </a:fld>
            <a:endParaRPr lang="fr-FR" dirty="0">
              <a:solidFill>
                <a:srgbClr val="003C64"/>
              </a:solidFill>
              <a:latin typeface="Arial" panose="020B0604020202020204"/>
            </a:endParaRPr>
          </a:p>
        </p:txBody>
      </p:sp>
      <p:sp>
        <p:nvSpPr>
          <p:cNvPr id="2" name="Titre 1"/>
          <p:cNvSpPr>
            <a:spLocks noGrp="1"/>
          </p:cNvSpPr>
          <p:nvPr>
            <p:ph type="title" idx="4294967295"/>
          </p:nvPr>
        </p:nvSpPr>
        <p:spPr>
          <a:xfrm>
            <a:off x="224109" y="1094705"/>
            <a:ext cx="8743951" cy="388144"/>
          </a:xfrm>
          <a:noFill/>
        </p:spPr>
        <p:txBody>
          <a:bodyPr anchor="ctr">
            <a:noAutofit/>
          </a:bodyPr>
          <a:lstStyle/>
          <a:p>
            <a:r>
              <a:rPr lang="en-US" sz="1400" dirty="0">
                <a:solidFill>
                  <a:srgbClr val="8EDEFF"/>
                </a:solidFill>
                <a:latin typeface="Noto Sans" panose="020B0502040504020204" pitchFamily="34" charset="0"/>
                <a:ea typeface="Noto Sans" panose="020B0502040504020204" pitchFamily="34" charset="0"/>
                <a:cs typeface="Noto Sans" panose="020B0502040504020204" pitchFamily="34" charset="0"/>
              </a:rPr>
              <a:t>We have expanded our capabilities to offer innovative solutions in hard-to-access markets </a:t>
            </a:r>
          </a:p>
        </p:txBody>
      </p:sp>
      <p:sp>
        <p:nvSpPr>
          <p:cNvPr id="6" name="Rectangle 5"/>
          <p:cNvSpPr/>
          <p:nvPr/>
        </p:nvSpPr>
        <p:spPr>
          <a:xfrm>
            <a:off x="134582" y="769528"/>
            <a:ext cx="4158511" cy="369332"/>
          </a:xfrm>
          <a:prstGeom prst="rect">
            <a:avLst/>
          </a:prstGeom>
        </p:spPr>
        <p:txBody>
          <a:bodyPr wrap="none">
            <a:spAutoFit/>
          </a:bodyPr>
          <a:lstStyle/>
          <a:p>
            <a:pPr defTabSz="685800"/>
            <a:r>
              <a:rPr lang="en-US" b="1" cap="all" dirty="0">
                <a:solidFill>
                  <a:srgbClr val="FFFFFF"/>
                </a:solidFill>
                <a:latin typeface="Noto Sans" panose="020B0502040504020204" pitchFamily="34" charset="0"/>
                <a:ea typeface="Noto Sans" panose="020B0502040504020204" pitchFamily="34" charset="0"/>
                <a:cs typeface="Noto Sans" panose="020B0502040504020204" pitchFamily="34" charset="0"/>
              </a:rPr>
              <a:t>ARA’s key milestones since 2016</a:t>
            </a:r>
          </a:p>
        </p:txBody>
      </p:sp>
      <p:sp>
        <p:nvSpPr>
          <p:cNvPr id="60" name="Ellipse 59">
            <a:extLst>
              <a:ext uri="{FF2B5EF4-FFF2-40B4-BE49-F238E27FC236}">
                <a16:creationId xmlns:a16="http://schemas.microsoft.com/office/drawing/2014/main" id="{267B663F-4495-744D-A782-4BCDB8285D38}"/>
              </a:ext>
            </a:extLst>
          </p:cNvPr>
          <p:cNvSpPr/>
          <p:nvPr/>
        </p:nvSpPr>
        <p:spPr>
          <a:xfrm>
            <a:off x="95857" y="1626045"/>
            <a:ext cx="486000" cy="486000"/>
          </a:xfrm>
          <a:prstGeom prst="ellipse">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003C64">
                    <a:lumMod val="90000"/>
                    <a:lumOff val="10000"/>
                  </a:srgbClr>
                </a:solidFill>
                <a:latin typeface="Noto Sans" panose="020B0502040504020204" pitchFamily="34" charset="0"/>
                <a:ea typeface="Noto Sans" panose="020B0502040504020204" pitchFamily="34" charset="0"/>
                <a:cs typeface="Noto Sans" panose="020B0502040504020204" pitchFamily="34" charset="0"/>
              </a:rPr>
              <a:t>2016</a:t>
            </a:r>
          </a:p>
        </p:txBody>
      </p:sp>
      <p:cxnSp>
        <p:nvCxnSpPr>
          <p:cNvPr id="12" name="Connecteur droit 11"/>
          <p:cNvCxnSpPr/>
          <p:nvPr/>
        </p:nvCxnSpPr>
        <p:spPr>
          <a:xfrm>
            <a:off x="326957" y="2258189"/>
            <a:ext cx="0" cy="12960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4C3DBFFA-2146-F54B-9CF3-E3D5ADFE2B4B}"/>
              </a:ext>
            </a:extLst>
          </p:cNvPr>
          <p:cNvSpPr txBox="1"/>
          <p:nvPr/>
        </p:nvSpPr>
        <p:spPr>
          <a:xfrm>
            <a:off x="231410" y="2414648"/>
            <a:ext cx="1381724" cy="1856786"/>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Integration in a single business line of all capabilities in alternative assets: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Real Assets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was born</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Creation of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Energy Transition</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Merger with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Crédit Agricole </a:t>
            </a:r>
            <a:r>
              <a:rPr lang="en-US" sz="750"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Immobilier</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 Investors</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to further streamline the integration</a:t>
            </a:r>
          </a:p>
        </p:txBody>
      </p:sp>
      <p:sp>
        <p:nvSpPr>
          <p:cNvPr id="52" name="Ellipse 51">
            <a:extLst>
              <a:ext uri="{FF2B5EF4-FFF2-40B4-BE49-F238E27FC236}">
                <a16:creationId xmlns:a16="http://schemas.microsoft.com/office/drawing/2014/main" id="{C62B4B46-2CD0-3A4F-83EA-2FC6944B8198}"/>
              </a:ext>
            </a:extLst>
          </p:cNvPr>
          <p:cNvSpPr/>
          <p:nvPr/>
        </p:nvSpPr>
        <p:spPr>
          <a:xfrm>
            <a:off x="263725" y="2198753"/>
            <a:ext cx="135000" cy="135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9" name="Espace réservé du pied de page 7">
            <a:extLst>
              <a:ext uri="{FF2B5EF4-FFF2-40B4-BE49-F238E27FC236}">
                <a16:creationId xmlns:a16="http://schemas.microsoft.com/office/drawing/2014/main" id="{E1D2A6A4-7EA8-4241-8C28-B5A9BAAC3D66}"/>
              </a:ext>
            </a:extLst>
          </p:cNvPr>
          <p:cNvSpPr>
            <a:spLocks noGrp="1"/>
          </p:cNvSpPr>
          <p:nvPr>
            <p:ph type="ftr" sz="quarter" idx="11"/>
          </p:nvPr>
        </p:nvSpPr>
        <p:spPr>
          <a:xfrm>
            <a:off x="796720" y="4860000"/>
            <a:ext cx="521219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1" name="Ellipse 60">
            <a:extLst>
              <a:ext uri="{FF2B5EF4-FFF2-40B4-BE49-F238E27FC236}">
                <a16:creationId xmlns:a16="http://schemas.microsoft.com/office/drawing/2014/main" id="{01852124-096D-D240-8A42-4540372CE40B}"/>
              </a:ext>
            </a:extLst>
          </p:cNvPr>
          <p:cNvSpPr/>
          <p:nvPr/>
        </p:nvSpPr>
        <p:spPr>
          <a:xfrm>
            <a:off x="1469271" y="1626045"/>
            <a:ext cx="486000" cy="486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2017</a:t>
            </a:r>
          </a:p>
        </p:txBody>
      </p:sp>
      <p:cxnSp>
        <p:nvCxnSpPr>
          <p:cNvPr id="97" name="Connecteur droit 96"/>
          <p:cNvCxnSpPr/>
          <p:nvPr/>
        </p:nvCxnSpPr>
        <p:spPr>
          <a:xfrm>
            <a:off x="1703034" y="2272559"/>
            <a:ext cx="0" cy="1872000"/>
          </a:xfrm>
          <a:prstGeom prst="line">
            <a:avLst/>
          </a:prstGeom>
          <a:ln>
            <a:solidFill>
              <a:srgbClr val="32ADFF"/>
            </a:solidFill>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280E677C-2D66-394F-9632-B40B56251882}"/>
              </a:ext>
            </a:extLst>
          </p:cNvPr>
          <p:cNvSpPr/>
          <p:nvPr/>
        </p:nvSpPr>
        <p:spPr>
          <a:xfrm>
            <a:off x="1635437" y="2198753"/>
            <a:ext cx="135000" cy="135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6" name="ZoneTexte 61">
            <a:extLst>
              <a:ext uri="{FF2B5EF4-FFF2-40B4-BE49-F238E27FC236}">
                <a16:creationId xmlns:a16="http://schemas.microsoft.com/office/drawing/2014/main" id="{21AF6176-CB0F-4B70-B8B0-2ABFC560808B}"/>
              </a:ext>
            </a:extLst>
          </p:cNvPr>
          <p:cNvSpPr txBox="1"/>
          <p:nvPr/>
        </p:nvSpPr>
        <p:spPr>
          <a:xfrm>
            <a:off x="1609412" y="2510632"/>
            <a:ext cx="1404856" cy="2196483"/>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Megatrends Private Equity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program on European SMEs</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t>
            </a:r>
            <a:r>
              <a:rPr lang="en-US" sz="750"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Agritaly</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a food inventory debt financing expertise in Italy </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multi-management multi-alternative assets HNW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fund through a white labelling partnership</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Creation of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Supernova Invest</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with the CEA* to invest in French Tech startups</a:t>
            </a:r>
          </a:p>
        </p:txBody>
      </p:sp>
      <p:sp>
        <p:nvSpPr>
          <p:cNvPr id="89" name="TextBox 88">
            <a:extLst>
              <a:ext uri="{FF2B5EF4-FFF2-40B4-BE49-F238E27FC236}">
                <a16:creationId xmlns:a16="http://schemas.microsoft.com/office/drawing/2014/main" id="{C7BE67D4-A003-442F-9F11-F1DA4CA09476}"/>
              </a:ext>
            </a:extLst>
          </p:cNvPr>
          <p:cNvSpPr txBox="1"/>
          <p:nvPr/>
        </p:nvSpPr>
        <p:spPr>
          <a:xfrm>
            <a:off x="247670" y="4410222"/>
            <a:ext cx="1034115" cy="369332"/>
          </a:xfrm>
          <a:prstGeom prst="rect">
            <a:avLst/>
          </a:prstGeom>
          <a:noFill/>
        </p:spPr>
        <p:txBody>
          <a:bodyPr wrap="square" rtlCol="0">
            <a:spAutoFit/>
          </a:bodyPr>
          <a:lstStyle/>
          <a:p>
            <a:r>
              <a:rPr lang="fr-FR" sz="600"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 </a:t>
            </a:r>
            <a:r>
              <a:rPr lang="en-US" sz="600"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French Alternative Energies and Atomic Energy Commission</a:t>
            </a:r>
            <a:endParaRPr lang="fr-FR" sz="600"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9" name="Ellipse 58">
            <a:extLst>
              <a:ext uri="{FF2B5EF4-FFF2-40B4-BE49-F238E27FC236}">
                <a16:creationId xmlns:a16="http://schemas.microsoft.com/office/drawing/2014/main" id="{D0A294BD-AE8E-944F-A529-1CB93826D00B}"/>
              </a:ext>
            </a:extLst>
          </p:cNvPr>
          <p:cNvSpPr/>
          <p:nvPr/>
        </p:nvSpPr>
        <p:spPr>
          <a:xfrm>
            <a:off x="2870405" y="1626045"/>
            <a:ext cx="486000" cy="486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2018</a:t>
            </a:r>
            <a:b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br>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2019</a:t>
            </a:r>
          </a:p>
        </p:txBody>
      </p:sp>
      <p:cxnSp>
        <p:nvCxnSpPr>
          <p:cNvPr id="99" name="Connecteur droit 98"/>
          <p:cNvCxnSpPr/>
          <p:nvPr/>
        </p:nvCxnSpPr>
        <p:spPr>
          <a:xfrm>
            <a:off x="3088439" y="2317988"/>
            <a:ext cx="0" cy="1332000"/>
          </a:xfrm>
          <a:prstGeom prst="line">
            <a:avLst/>
          </a:prstGeom>
          <a:ln>
            <a:solidFill>
              <a:srgbClr val="007ACB"/>
            </a:solidFill>
          </a:ln>
        </p:spPr>
        <p:style>
          <a:lnRef idx="1">
            <a:schemeClr val="accent1"/>
          </a:lnRef>
          <a:fillRef idx="0">
            <a:schemeClr val="accent1"/>
          </a:fillRef>
          <a:effectRef idx="0">
            <a:schemeClr val="accent1"/>
          </a:effectRef>
          <a:fontRef idx="minor">
            <a:schemeClr val="tx1"/>
          </a:fontRef>
        </p:style>
      </p:cxnSp>
      <p:sp>
        <p:nvSpPr>
          <p:cNvPr id="55" name="Ellipse 54">
            <a:extLst>
              <a:ext uri="{FF2B5EF4-FFF2-40B4-BE49-F238E27FC236}">
                <a16:creationId xmlns:a16="http://schemas.microsoft.com/office/drawing/2014/main" id="{2F52AB85-2E0F-9245-9C79-16D63CC3BAB5}"/>
              </a:ext>
            </a:extLst>
          </p:cNvPr>
          <p:cNvSpPr/>
          <p:nvPr/>
        </p:nvSpPr>
        <p:spPr>
          <a:xfrm>
            <a:off x="3026072" y="2198753"/>
            <a:ext cx="135000" cy="135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3" name="ZoneTexte 61">
            <a:extLst>
              <a:ext uri="{FF2B5EF4-FFF2-40B4-BE49-F238E27FC236}">
                <a16:creationId xmlns:a16="http://schemas.microsoft.com/office/drawing/2014/main" id="{803C393E-AE65-4EFE-AB40-23369DFAAA0B}"/>
              </a:ext>
            </a:extLst>
          </p:cNvPr>
          <p:cNvSpPr txBox="1"/>
          <p:nvPr/>
        </p:nvSpPr>
        <p:spPr>
          <a:xfrm>
            <a:off x="2995226" y="2353562"/>
            <a:ext cx="1317633" cy="1856786"/>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the first commingled fund of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European Leveraged Loans</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European Real Estate Loans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Strategy &amp; Team based in Paris</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our first retail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multi-management Real Estate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fund</a:t>
            </a:r>
          </a:p>
        </p:txBody>
      </p:sp>
      <p:sp>
        <p:nvSpPr>
          <p:cNvPr id="58" name="Ellipse 57">
            <a:extLst>
              <a:ext uri="{FF2B5EF4-FFF2-40B4-BE49-F238E27FC236}">
                <a16:creationId xmlns:a16="http://schemas.microsoft.com/office/drawing/2014/main" id="{AD32FDB9-ADBC-3B48-89EE-41CF7B4510A3}"/>
              </a:ext>
            </a:extLst>
          </p:cNvPr>
          <p:cNvSpPr/>
          <p:nvPr/>
        </p:nvSpPr>
        <p:spPr>
          <a:xfrm>
            <a:off x="4168996" y="1626045"/>
            <a:ext cx="486000" cy="48600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2020</a:t>
            </a:r>
          </a:p>
        </p:txBody>
      </p:sp>
      <p:cxnSp>
        <p:nvCxnSpPr>
          <p:cNvPr id="107" name="Connecteur droit 106"/>
          <p:cNvCxnSpPr/>
          <p:nvPr/>
        </p:nvCxnSpPr>
        <p:spPr>
          <a:xfrm>
            <a:off x="4399117" y="2336964"/>
            <a:ext cx="0" cy="118872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54D65EAF-CBAC-7A4F-93B3-8CEE6985AB83}"/>
              </a:ext>
            </a:extLst>
          </p:cNvPr>
          <p:cNvSpPr/>
          <p:nvPr/>
        </p:nvSpPr>
        <p:spPr>
          <a:xfrm>
            <a:off x="4335759" y="2198753"/>
            <a:ext cx="135000" cy="13500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4" name="ZoneTexte 61">
            <a:extLst>
              <a:ext uri="{FF2B5EF4-FFF2-40B4-BE49-F238E27FC236}">
                <a16:creationId xmlns:a16="http://schemas.microsoft.com/office/drawing/2014/main" id="{86E3427A-5BBC-4029-A945-1C3607B31299}"/>
              </a:ext>
            </a:extLst>
          </p:cNvPr>
          <p:cNvSpPr txBox="1"/>
          <p:nvPr/>
        </p:nvSpPr>
        <p:spPr>
          <a:xfrm>
            <a:off x="4303146" y="2514995"/>
            <a:ext cx="1240810" cy="1893969"/>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Integration of  the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Impact Investing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team</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the 1st Green Infrastructure retail fund: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green energy</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t>
            </a:r>
            <a:r>
              <a:rPr lang="en-US" sz="75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Amundi’s</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first pan European cross-border alternative solution with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first ELTIF program in Leveraged Loans</a:t>
            </a:r>
          </a:p>
        </p:txBody>
      </p:sp>
      <p:sp>
        <p:nvSpPr>
          <p:cNvPr id="70" name="Ellipse 16">
            <a:extLst>
              <a:ext uri="{FF2B5EF4-FFF2-40B4-BE49-F238E27FC236}">
                <a16:creationId xmlns:a16="http://schemas.microsoft.com/office/drawing/2014/main" id="{AD32FDB9-ADBC-3B48-89EE-41CF7B4510A3}"/>
              </a:ext>
            </a:extLst>
          </p:cNvPr>
          <p:cNvSpPr/>
          <p:nvPr/>
        </p:nvSpPr>
        <p:spPr>
          <a:xfrm>
            <a:off x="5400093" y="1626045"/>
            <a:ext cx="486000" cy="48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2021</a:t>
            </a:r>
            <a:b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br>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2022</a:t>
            </a:r>
          </a:p>
        </p:txBody>
      </p:sp>
      <p:cxnSp>
        <p:nvCxnSpPr>
          <p:cNvPr id="109" name="Connecteur droit 108"/>
          <p:cNvCxnSpPr/>
          <p:nvPr/>
        </p:nvCxnSpPr>
        <p:spPr>
          <a:xfrm>
            <a:off x="5643583" y="2265446"/>
            <a:ext cx="0" cy="1188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71" name="Ellipse 14">
            <a:extLst>
              <a:ext uri="{FF2B5EF4-FFF2-40B4-BE49-F238E27FC236}">
                <a16:creationId xmlns:a16="http://schemas.microsoft.com/office/drawing/2014/main" id="{54D65EAF-CBAC-7A4F-93B3-8CEE6985AB83}"/>
              </a:ext>
            </a:extLst>
          </p:cNvPr>
          <p:cNvSpPr/>
          <p:nvPr/>
        </p:nvSpPr>
        <p:spPr>
          <a:xfrm>
            <a:off x="5587507" y="2198753"/>
            <a:ext cx="135000" cy="135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5" name="ZoneTexte 61">
            <a:extLst>
              <a:ext uri="{FF2B5EF4-FFF2-40B4-BE49-F238E27FC236}">
                <a16:creationId xmlns:a16="http://schemas.microsoft.com/office/drawing/2014/main" id="{8A0FBCB4-F4A7-46F1-A4F9-8258C9AFD9C6}"/>
              </a:ext>
            </a:extLst>
          </p:cNvPr>
          <p:cNvSpPr txBox="1"/>
          <p:nvPr/>
        </p:nvSpPr>
        <p:spPr>
          <a:xfrm>
            <a:off x="5553393" y="2393384"/>
            <a:ext cx="1271150" cy="1676905"/>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an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Impact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strategy in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Corporate Private Debt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aimed at Institutional investors</a:t>
            </a:r>
          </a:p>
          <a:p>
            <a:pPr marL="171450" indent="-171450" defTabSz="685800">
              <a:spcAft>
                <a:spcPts val="600"/>
              </a:spcAft>
              <a:buSzPct val="250000"/>
              <a:buFont typeface="Arial" panose="020B0604020202020204" pitchFamily="34" charset="0"/>
              <a:buChar char="•"/>
            </a:pP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Acquisition</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of </a:t>
            </a:r>
            <a:r>
              <a:rPr lang="en-US" sz="75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Lyxor</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Asset Management</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an SFDR </a:t>
            </a:r>
            <a:b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b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Art 8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Real Estate strategy focused on healthcare</a:t>
            </a:r>
          </a:p>
        </p:txBody>
      </p:sp>
      <p:sp>
        <p:nvSpPr>
          <p:cNvPr id="73" name="Ellipse 16">
            <a:extLst>
              <a:ext uri="{FF2B5EF4-FFF2-40B4-BE49-F238E27FC236}">
                <a16:creationId xmlns:a16="http://schemas.microsoft.com/office/drawing/2014/main" id="{AD32FDB9-ADBC-3B48-89EE-41CF7B4510A3}"/>
              </a:ext>
            </a:extLst>
          </p:cNvPr>
          <p:cNvSpPr/>
          <p:nvPr/>
        </p:nvSpPr>
        <p:spPr>
          <a:xfrm>
            <a:off x="6680680" y="1626045"/>
            <a:ext cx="486000" cy="486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2023</a:t>
            </a:r>
          </a:p>
        </p:txBody>
      </p:sp>
      <p:cxnSp>
        <p:nvCxnSpPr>
          <p:cNvPr id="111" name="Connecteur droit 110"/>
          <p:cNvCxnSpPr/>
          <p:nvPr/>
        </p:nvCxnSpPr>
        <p:spPr>
          <a:xfrm>
            <a:off x="6910227" y="2259015"/>
            <a:ext cx="0" cy="864000"/>
          </a:xfrm>
          <a:prstGeom prst="line">
            <a:avLst/>
          </a:prstGeom>
          <a:ln>
            <a:solidFill>
              <a:srgbClr val="0078AA"/>
            </a:solidFill>
          </a:ln>
        </p:spPr>
        <p:style>
          <a:lnRef idx="1">
            <a:schemeClr val="accent1"/>
          </a:lnRef>
          <a:fillRef idx="0">
            <a:schemeClr val="accent1"/>
          </a:fillRef>
          <a:effectRef idx="0">
            <a:schemeClr val="accent1"/>
          </a:effectRef>
          <a:fontRef idx="minor">
            <a:schemeClr val="tx1"/>
          </a:fontRef>
        </p:style>
      </p:cxnSp>
      <p:sp>
        <p:nvSpPr>
          <p:cNvPr id="74" name="Ellipse 14">
            <a:extLst>
              <a:ext uri="{FF2B5EF4-FFF2-40B4-BE49-F238E27FC236}">
                <a16:creationId xmlns:a16="http://schemas.microsoft.com/office/drawing/2014/main" id="{54D65EAF-CBAC-7A4F-93B3-8CEE6985AB83}"/>
              </a:ext>
            </a:extLst>
          </p:cNvPr>
          <p:cNvSpPr/>
          <p:nvPr/>
        </p:nvSpPr>
        <p:spPr>
          <a:xfrm>
            <a:off x="6842162" y="2198753"/>
            <a:ext cx="135000" cy="135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6" name="ZoneTexte 61">
            <a:extLst>
              <a:ext uri="{FF2B5EF4-FFF2-40B4-BE49-F238E27FC236}">
                <a16:creationId xmlns:a16="http://schemas.microsoft.com/office/drawing/2014/main" id="{5875EB72-CB3F-4597-9851-8E3D43278B18}"/>
              </a:ext>
            </a:extLst>
          </p:cNvPr>
          <p:cNvSpPr txBox="1"/>
          <p:nvPr/>
        </p:nvSpPr>
        <p:spPr>
          <a:xfrm>
            <a:off x="6816119" y="2503697"/>
            <a:ext cx="1212584" cy="1161810"/>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Integration</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of the Alternative Funds Platform, previously part of </a:t>
            </a:r>
            <a:r>
              <a:rPr lang="en-US" sz="75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Lyxor</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AM</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Direct Lending Impact solution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focusing on the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Agri-</a:t>
            </a:r>
            <a:r>
              <a:rPr lang="en-US" sz="750"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Agro</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sector</a:t>
            </a:r>
          </a:p>
        </p:txBody>
      </p:sp>
      <p:sp>
        <p:nvSpPr>
          <p:cNvPr id="57" name="Ellipse 56">
            <a:extLst>
              <a:ext uri="{FF2B5EF4-FFF2-40B4-BE49-F238E27FC236}">
                <a16:creationId xmlns:a16="http://schemas.microsoft.com/office/drawing/2014/main" id="{D1508376-CBBE-A34E-A9D9-C6E1E7992E8F}"/>
              </a:ext>
            </a:extLst>
          </p:cNvPr>
          <p:cNvSpPr/>
          <p:nvPr/>
        </p:nvSpPr>
        <p:spPr>
          <a:xfrm>
            <a:off x="7884841" y="1626045"/>
            <a:ext cx="486000" cy="486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2024</a:t>
            </a:r>
          </a:p>
        </p:txBody>
      </p:sp>
      <p:cxnSp>
        <p:nvCxnSpPr>
          <p:cNvPr id="114" name="Connecteur droit 113"/>
          <p:cNvCxnSpPr/>
          <p:nvPr/>
        </p:nvCxnSpPr>
        <p:spPr>
          <a:xfrm>
            <a:off x="8121268" y="2241923"/>
            <a:ext cx="0" cy="360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5D8C1904-5200-434F-AD88-D8845E219627}"/>
              </a:ext>
            </a:extLst>
          </p:cNvPr>
          <p:cNvSpPr/>
          <p:nvPr/>
        </p:nvSpPr>
        <p:spPr>
          <a:xfrm>
            <a:off x="8056163" y="2198753"/>
            <a:ext cx="135000" cy="135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0" name="ZoneTexte 61">
            <a:extLst>
              <a:ext uri="{FF2B5EF4-FFF2-40B4-BE49-F238E27FC236}">
                <a16:creationId xmlns:a16="http://schemas.microsoft.com/office/drawing/2014/main" id="{6536E0F7-74B6-476C-A085-0699FAF44BC3}"/>
              </a:ext>
            </a:extLst>
          </p:cNvPr>
          <p:cNvSpPr txBox="1"/>
          <p:nvPr/>
        </p:nvSpPr>
        <p:spPr>
          <a:xfrm>
            <a:off x="8031606" y="2603340"/>
            <a:ext cx="1022750" cy="645109"/>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Acquisition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of Alpha Associates (signing on 06/02/2024; closing on 02/04/2024)</a:t>
            </a:r>
          </a:p>
        </p:txBody>
      </p:sp>
    </p:spTree>
    <p:extLst>
      <p:ext uri="{BB962C8B-B14F-4D97-AF65-F5344CB8AC3E}">
        <p14:creationId xmlns:p14="http://schemas.microsoft.com/office/powerpoint/2010/main" val="889057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5750"/>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Overview of our Current range of investment solutions</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5</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Rectangle 2"/>
          <p:cNvSpPr/>
          <p:nvPr/>
        </p:nvSpPr>
        <p:spPr>
          <a:xfrm>
            <a:off x="941885" y="602800"/>
            <a:ext cx="726023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We offer innovative and long-term solutions to institutional and retail investors through a wide variety of funds, separate accounts, club deals, impact funds, co-investments, advisory and multi-manager structures</a:t>
            </a:r>
          </a:p>
        </p:txBody>
      </p:sp>
      <p:sp>
        <p:nvSpPr>
          <p:cNvPr id="70" name="object 38"/>
          <p:cNvSpPr txBox="1"/>
          <p:nvPr/>
        </p:nvSpPr>
        <p:spPr>
          <a:xfrm>
            <a:off x="540000" y="4614153"/>
            <a:ext cx="7260230" cy="1359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8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grpSp>
        <p:nvGrpSpPr>
          <p:cNvPr id="9" name="Group 8"/>
          <p:cNvGrpSpPr/>
          <p:nvPr/>
        </p:nvGrpSpPr>
        <p:grpSpPr>
          <a:xfrm>
            <a:off x="909710" y="1272761"/>
            <a:ext cx="5581004" cy="2536312"/>
            <a:chOff x="522481" y="1410594"/>
            <a:chExt cx="5581004" cy="2536312"/>
          </a:xfrm>
        </p:grpSpPr>
        <p:sp>
          <p:nvSpPr>
            <p:cNvPr id="21" name="Chevron 20">
              <a:extLst>
                <a:ext uri="{FF2B5EF4-FFF2-40B4-BE49-F238E27FC236}">
                  <a16:creationId xmlns:a16="http://schemas.microsoft.com/office/drawing/2014/main" id="{CCA6E49D-2FEE-154D-AF3B-5C0AE9C0F067}"/>
                </a:ext>
              </a:extLst>
            </p:cNvPr>
            <p:cNvSpPr/>
            <p:nvPr/>
          </p:nvSpPr>
          <p:spPr>
            <a:xfrm rot="5400000">
              <a:off x="1028150" y="1533845"/>
              <a:ext cx="664146" cy="1658634"/>
            </a:xfrm>
            <a:prstGeom prst="chevron">
              <a:avLst>
                <a:gd name="adj" fmla="val 24529"/>
              </a:avLst>
            </a:prstGeom>
            <a:solidFill>
              <a:srgbClr val="15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6"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30905" y="2310071"/>
              <a:ext cx="1658636"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Private Debt</a:t>
              </a:r>
            </a:p>
          </p:txBody>
        </p:sp>
        <p:sp>
          <p:nvSpPr>
            <p:cNvPr id="32" name="Rectangle 31">
              <a:extLst>
                <a:ext uri="{FF2B5EF4-FFF2-40B4-BE49-F238E27FC236}">
                  <a16:creationId xmlns:a16="http://schemas.microsoft.com/office/drawing/2014/main" id="{9C32D999-E997-3540-9A31-5F845BA6C346}"/>
                </a:ext>
              </a:extLst>
            </p:cNvPr>
            <p:cNvSpPr/>
            <p:nvPr/>
          </p:nvSpPr>
          <p:spPr>
            <a:xfrm>
              <a:off x="2191797" y="2031723"/>
              <a:ext cx="3894022" cy="5088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ct val="100000"/>
                </a:lnSpc>
                <a:spcBef>
                  <a:spcPts val="0"/>
                </a:spcBef>
                <a:spcAft>
                  <a:spcPts val="0"/>
                </a:spcAft>
                <a:buClr>
                  <a:srgbClr val="009EE0"/>
                </a:buClr>
                <a:buSzPct val="100000"/>
                <a:buFont typeface="Lucida Grande"/>
                <a:buChar char="-"/>
                <a:tabLst/>
                <a:defRPr/>
              </a:pPr>
              <a:endPar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1" fontAlgn="auto" latinLnBrk="0" hangingPunct="1">
                <a:lnSpc>
                  <a:spcPct val="100000"/>
                </a:lnSpc>
                <a:spcBef>
                  <a:spcPts val="0"/>
                </a:spcBef>
                <a:spcAft>
                  <a:spcPts val="0"/>
                </a:spcAft>
                <a:buClr>
                  <a:srgbClr val="009EE0"/>
                </a:buClr>
                <a:buSzPct val="100000"/>
                <a:buFont typeface="Lucida Grande"/>
                <a:buChar char="-"/>
                <a:tabLst/>
                <a:defRPr/>
              </a:pP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Eurozone Senior Debt: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Corporate debt, Real Estate Loans,</a:t>
              </a:r>
              <a:r>
                <a:rPr kumimoji="0" lang="en-US" sz="900" b="0" i="0" u="none" strike="noStrike" kern="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Leveraged Loans, Agri-financing</a:t>
              </a:r>
            </a:p>
            <a:p>
              <a:pPr marL="96838" marR="0" lvl="0" indent="-96838" algn="l" defTabSz="914400" rtl="0" eaLnBrk="1" fontAlgn="auto" latinLnBrk="0" hangingPunct="1">
                <a:lnSpc>
                  <a:spcPct val="100000"/>
                </a:lnSpc>
                <a:spcBef>
                  <a:spcPts val="0"/>
                </a:spcBef>
                <a:spcAft>
                  <a:spcPts val="0"/>
                </a:spcAft>
                <a:buClr>
                  <a:srgbClr val="009EE0"/>
                </a:buClr>
                <a:buSzPct val="100000"/>
                <a:buFont typeface="Lucida Grande"/>
                <a:buChar char="-"/>
                <a:tabLst/>
                <a:defRPr/>
              </a:pPr>
              <a:endParaRPr kumimoji="0" lang="fr-FR"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0" name="Rectangle 29">
              <a:extLst>
                <a:ext uri="{FF2B5EF4-FFF2-40B4-BE49-F238E27FC236}">
                  <a16:creationId xmlns:a16="http://schemas.microsoft.com/office/drawing/2014/main" id="{50A8DD00-D592-E94B-9825-3BCD48A6CDA2}"/>
                </a:ext>
              </a:extLst>
            </p:cNvPr>
            <p:cNvSpPr/>
            <p:nvPr/>
          </p:nvSpPr>
          <p:spPr>
            <a:xfrm>
              <a:off x="2181117" y="1416557"/>
              <a:ext cx="3901294" cy="5088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ts val="1100"/>
                </a:lnSpc>
                <a:spcBef>
                  <a:spcPts val="0"/>
                </a:spcBef>
                <a:spcAft>
                  <a:spcPts val="0"/>
                </a:spcAft>
                <a:buClr>
                  <a:srgbClr val="009EE0"/>
                </a:buClr>
                <a:buSzPct val="100000"/>
                <a:buFont typeface="Lucida Grande"/>
                <a:buChar char="-"/>
                <a:tabLst/>
                <a:defRPr/>
              </a:pP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European Core/Core+</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properties</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all segments with focus on offices</a:t>
              </a:r>
            </a:p>
          </p:txBody>
        </p:sp>
        <p:sp>
          <p:nvSpPr>
            <p:cNvPr id="49" name="Chevron 48">
              <a:extLst>
                <a:ext uri="{FF2B5EF4-FFF2-40B4-BE49-F238E27FC236}">
                  <a16:creationId xmlns:a16="http://schemas.microsoft.com/office/drawing/2014/main" id="{CCA6E49D-2FEE-154D-AF3B-5C0AE9C0F067}"/>
                </a:ext>
              </a:extLst>
            </p:cNvPr>
            <p:cNvSpPr/>
            <p:nvPr/>
          </p:nvSpPr>
          <p:spPr>
            <a:xfrm rot="5400000">
              <a:off x="1019726" y="913350"/>
              <a:ext cx="664146" cy="1658634"/>
            </a:xfrm>
            <a:prstGeom prst="chevron">
              <a:avLst>
                <a:gd name="adj" fmla="val 24529"/>
              </a:avLst>
            </a:prstGeom>
            <a:solidFill>
              <a:srgbClr val="00B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0"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22481" y="1681625"/>
              <a:ext cx="1658636"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Real Estate</a:t>
              </a:r>
            </a:p>
          </p:txBody>
        </p:sp>
        <p:sp>
          <p:nvSpPr>
            <p:cNvPr id="33" name="Rectangle 32">
              <a:extLst>
                <a:ext uri="{FF2B5EF4-FFF2-40B4-BE49-F238E27FC236}">
                  <a16:creationId xmlns:a16="http://schemas.microsoft.com/office/drawing/2014/main" id="{1395446B-F896-1B4D-9B8D-2CB70B12E474}"/>
                </a:ext>
              </a:extLst>
            </p:cNvPr>
            <p:cNvSpPr/>
            <p:nvPr/>
          </p:nvSpPr>
          <p:spPr>
            <a:xfrm>
              <a:off x="2191553" y="2643469"/>
              <a:ext cx="3891880" cy="5088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ts val="1100"/>
                </a:lnSpc>
                <a:spcBef>
                  <a:spcPts val="0"/>
                </a:spcBef>
                <a:spcAft>
                  <a:spcPts val="0"/>
                </a:spcAft>
                <a:buClr>
                  <a:srgbClr val="009EE0"/>
                </a:buClr>
                <a:buSzPct val="100000"/>
                <a:buFont typeface="Lucida Grande"/>
                <a:buChar char="-"/>
                <a:tabLst/>
                <a:defRPr/>
              </a:pP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Growth Capital and Buyout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on European</a:t>
              </a:r>
              <a:r>
                <a:rPr lang="en-US" sz="900" kern="0" dirty="0">
                  <a:solidFill>
                    <a:srgbClr val="003C64"/>
                  </a:solidFill>
                  <a:latin typeface="Noto Sans" panose="020B0502040504020204" pitchFamily="34" charset="0"/>
                  <a:ea typeface="Noto Sans" panose="020B0502040504020204" pitchFamily="34" charset="0"/>
                  <a:cs typeface="Noto Sans" panose="020B0502040504020204" pitchFamily="34" charset="0"/>
                </a:rPr>
                <a:t> mid-caps and small-caps</a:t>
              </a:r>
              <a:endPar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4" name="Chevron 53">
              <a:extLst>
                <a:ext uri="{FF2B5EF4-FFF2-40B4-BE49-F238E27FC236}">
                  <a16:creationId xmlns:a16="http://schemas.microsoft.com/office/drawing/2014/main" id="{CCA6E49D-2FEE-154D-AF3B-5C0AE9C0F067}"/>
                </a:ext>
              </a:extLst>
            </p:cNvPr>
            <p:cNvSpPr/>
            <p:nvPr/>
          </p:nvSpPr>
          <p:spPr>
            <a:xfrm rot="5400000">
              <a:off x="1029953" y="2154236"/>
              <a:ext cx="664146" cy="1658634"/>
            </a:xfrm>
            <a:prstGeom prst="chevron">
              <a:avLst>
                <a:gd name="adj" fmla="val 24529"/>
              </a:avLst>
            </a:prstGeom>
            <a:solidFill>
              <a:srgbClr val="007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5"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32709" y="2938413"/>
              <a:ext cx="1658635"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Private</a:t>
              </a: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1000" b="1" i="0" u="none" strike="noStrike" kern="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Equity</a:t>
              </a:r>
              <a:endPar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4" name="Rectangle 33">
              <a:extLst>
                <a:ext uri="{FF2B5EF4-FFF2-40B4-BE49-F238E27FC236}">
                  <a16:creationId xmlns:a16="http://schemas.microsoft.com/office/drawing/2014/main" id="{DEBC8CFB-4AD3-5446-8973-ED5D2A5AB897}"/>
                </a:ext>
              </a:extLst>
            </p:cNvPr>
            <p:cNvSpPr/>
            <p:nvPr/>
          </p:nvSpPr>
          <p:spPr>
            <a:xfrm>
              <a:off x="2200387" y="3285482"/>
              <a:ext cx="3903098" cy="5088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ts val="1100"/>
                </a:lnSpc>
                <a:spcBef>
                  <a:spcPts val="0"/>
                </a:spcBef>
                <a:spcAft>
                  <a:spcPts val="0"/>
                </a:spcAft>
                <a:buClr>
                  <a:srgbClr val="009EE0"/>
                </a:buClr>
                <a:buSzPct val="100000"/>
                <a:buFont typeface="Lucida Grande"/>
                <a:buChar char="-"/>
                <a:tabLst/>
                <a:defRPr/>
              </a:pP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Energy transition assets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electricity generation and energy</a:t>
              </a:r>
              <a:r>
                <a:rPr kumimoji="0" lang="en-US" sz="900" b="0" i="0" u="none" strike="noStrike" kern="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efficiency</a:t>
              </a:r>
              <a:endParaRPr kumimoji="0" lang="fr-FR"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6" name="Chevron 55">
              <a:extLst>
                <a:ext uri="{FF2B5EF4-FFF2-40B4-BE49-F238E27FC236}">
                  <a16:creationId xmlns:a16="http://schemas.microsoft.com/office/drawing/2014/main" id="{CCA6E49D-2FEE-154D-AF3B-5C0AE9C0F067}"/>
                </a:ext>
              </a:extLst>
            </p:cNvPr>
            <p:cNvSpPr/>
            <p:nvPr/>
          </p:nvSpPr>
          <p:spPr>
            <a:xfrm rot="5400000">
              <a:off x="1040798" y="2785516"/>
              <a:ext cx="664146" cy="1658634"/>
            </a:xfrm>
            <a:prstGeom prst="chevron">
              <a:avLst>
                <a:gd name="adj" fmla="val 24529"/>
              </a:avLst>
            </a:prstGeom>
            <a:solidFill>
              <a:srgbClr val="00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7"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43553" y="3561742"/>
              <a:ext cx="1658636"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Infrastructure</a:t>
              </a:r>
            </a:p>
          </p:txBody>
        </p:sp>
      </p:grpSp>
      <p:sp>
        <p:nvSpPr>
          <p:cNvPr id="23" name="Rectangle 22">
            <a:extLst>
              <a:ext uri="{FF2B5EF4-FFF2-40B4-BE49-F238E27FC236}">
                <a16:creationId xmlns:a16="http://schemas.microsoft.com/office/drawing/2014/main" id="{DEBC8CFB-4AD3-5446-8973-ED5D2A5AB897}"/>
              </a:ext>
            </a:extLst>
          </p:cNvPr>
          <p:cNvSpPr/>
          <p:nvPr/>
        </p:nvSpPr>
        <p:spPr>
          <a:xfrm>
            <a:off x="2576769" y="3774698"/>
            <a:ext cx="3903099" cy="503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ts val="1100"/>
              </a:lnSpc>
              <a:spcBef>
                <a:spcPts val="0"/>
              </a:spcBef>
              <a:spcAft>
                <a:spcPts val="0"/>
              </a:spcAft>
              <a:buClr>
                <a:srgbClr val="009EE0"/>
              </a:buClr>
              <a:buSzPct val="100000"/>
              <a:buFont typeface="Lucida Grande"/>
              <a:buChar char="-"/>
              <a:tabLst/>
              <a:defRPr/>
            </a:pPr>
            <a:r>
              <a:rPr lang="en-US" sz="900" b="1"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Hedge fund strategies:</a:t>
            </a:r>
            <a:r>
              <a:rPr lang="en-US"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 Global Macro, Merger Arbitrage, Long/Short Credit, Long/Short Equity, CTA trend following</a:t>
            </a:r>
            <a:endParaRPr kumimoji="0" lang="fr-FR" sz="9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4" name="Chevron 23">
            <a:extLst>
              <a:ext uri="{FF2B5EF4-FFF2-40B4-BE49-F238E27FC236}">
                <a16:creationId xmlns:a16="http://schemas.microsoft.com/office/drawing/2014/main" id="{CCA6E49D-2FEE-154D-AF3B-5C0AE9C0F067}"/>
              </a:ext>
            </a:extLst>
          </p:cNvPr>
          <p:cNvSpPr/>
          <p:nvPr/>
        </p:nvSpPr>
        <p:spPr>
          <a:xfrm rot="5400000">
            <a:off x="1417182" y="3271764"/>
            <a:ext cx="664146" cy="1658634"/>
          </a:xfrm>
          <a:prstGeom prst="chevron">
            <a:avLst>
              <a:gd name="adj" fmla="val 24529"/>
            </a:avLst>
          </a:prstGeom>
          <a:solidFill>
            <a:srgbClr val="00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7" name="Rectangle 67">
            <a:extLst>
              <a:ext uri="{FF2B5EF4-FFF2-40B4-BE49-F238E27FC236}">
                <a16:creationId xmlns:a16="http://schemas.microsoft.com/office/drawing/2014/main" id="{60FD8756-5959-D84C-A144-0FCD8DADAFAC}"/>
              </a:ext>
            </a:extLst>
          </p:cNvPr>
          <p:cNvSpPr>
            <a:spLocks noChangeArrowheads="1"/>
          </p:cNvSpPr>
          <p:nvPr/>
        </p:nvSpPr>
        <p:spPr bwMode="auto">
          <a:xfrm>
            <a:off x="930783" y="3966627"/>
            <a:ext cx="1658636" cy="30777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Alternative</a:t>
            </a:r>
            <a:r>
              <a:rPr kumimoji="0" lang="fr-FR" sz="1000" b="1" i="0" u="none" strike="noStrike" kern="0" cap="none" spc="0" normalizeH="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Funds Platform</a:t>
            </a:r>
            <a:endParaRPr kumimoji="0" lang="fr-FR" sz="1000" b="1"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7" name="Rounded Rectangle 5">
            <a:extLst>
              <a:ext uri="{FF2B5EF4-FFF2-40B4-BE49-F238E27FC236}">
                <a16:creationId xmlns:a16="http://schemas.microsoft.com/office/drawing/2014/main" id="{707041F3-F410-F040-86EA-7D3FE12FA1B6}"/>
              </a:ext>
            </a:extLst>
          </p:cNvPr>
          <p:cNvSpPr/>
          <p:nvPr/>
        </p:nvSpPr>
        <p:spPr>
          <a:xfrm>
            <a:off x="6470661" y="1144017"/>
            <a:ext cx="1763630" cy="3263508"/>
          </a:xfrm>
          <a:prstGeom prst="roundRect">
            <a:avLst>
              <a:gd name="adj" fmla="val 7876"/>
            </a:avLst>
          </a:prstGeom>
          <a:solidFill>
            <a:schemeClr val="tx1"/>
          </a:solidFill>
          <a:ln>
            <a:noFill/>
          </a:ln>
          <a:effectLst>
            <a:outerShdw blurRad="762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36000" rtlCol="0" anchor="ctr"/>
          <a:lstStyle/>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Closed-ended Funds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Open-ended Funds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Funds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Advisory Mandates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Club Deals </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Co-investments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Multi-management</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lang="en-US" sz="1100" kern="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ELTIF</a:t>
            </a:r>
            <a:r>
              <a:rPr kumimoji="0" lang="en-US" sz="1100" i="0" u="none" strike="noStrike" kern="0" cap="none" spc="0" normalizeH="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Products</a:t>
            </a: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lang="en-US" sz="1100"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UCITS/AIF Products</a:t>
            </a:r>
            <a:endParaRPr kumimoji="0" lang="en-US" sz="1100"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Impact Funds</a:t>
            </a:r>
          </a:p>
        </p:txBody>
      </p:sp>
    </p:spTree>
    <p:extLst>
      <p:ext uri="{BB962C8B-B14F-4D97-AF65-F5344CB8AC3E}">
        <p14:creationId xmlns:p14="http://schemas.microsoft.com/office/powerpoint/2010/main" val="127317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45368" y="-4869"/>
            <a:ext cx="6132304"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real estate</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smtClean="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6</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277172" y="4603401"/>
            <a:ext cx="8181711" cy="186782"/>
          </a:xfrm>
          <a:prstGeom prst="rect">
            <a:avLst/>
          </a:prstGeom>
          <a:noFill/>
        </p:spPr>
        <p:txBody>
          <a:bodyPr vert="horz" wrap="square" lIns="0" tIns="12700" rIns="0" bIns="0" rtlCol="0">
            <a:spAutoFit/>
          </a:bodyPr>
          <a:lstStyle/>
          <a:p>
            <a:pPr marL="12700" marR="0" lvl="0" indent="0" algn="l" defTabSz="914400" rtl="0" eaLnBrk="1" fontAlgn="auto" latinLnBrk="0" hangingPunct="1">
              <a:lnSpc>
                <a:spcPct val="80000"/>
              </a:lnSpc>
              <a:spcBef>
                <a:spcPts val="100"/>
              </a:spcBef>
              <a:spcAft>
                <a:spcPts val="0"/>
              </a:spcAft>
              <a:buClrTx/>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Real Estate as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of</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end September 2024. </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a:t>
            </a:r>
            <a:r>
              <a:rPr lang="en-US" sz="700" spc="-15">
                <a:solidFill>
                  <a:srgbClr val="706F6F"/>
                </a:solidFill>
                <a:latin typeface="Noto Sans" panose="020B0502040504020204" pitchFamily="34" charset="0"/>
                <a:ea typeface="Noto Sans" panose="020B0502040504020204" pitchFamily="34" charset="0"/>
                <a:cs typeface="Noto Sans" panose="020B0502040504020204" pitchFamily="34" charset="0"/>
              </a:rPr>
              <a:t>ASPIM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as of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end September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2024. </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Please find the full report as well as the PRI Transparency Report at the following link: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2"/>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35</a:t>
            </a: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188283" y="640784"/>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135</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people</a:t>
            </a: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Arial" panose="020B0604020202020204" pitchFamily="34" charset="0"/>
                <a:ea typeface="Noto Sans" panose="020B0502040504020204" pitchFamily="34" charset="0"/>
                <a:cs typeface="Arial" panose="020B0604020202020204" pitchFamily="34" charset="0"/>
              </a:rPr>
              <a:t>≈</a:t>
            </a: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1 200</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Properties in Europe</a:t>
            </a:r>
          </a:p>
        </p:txBody>
      </p:sp>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87047" y="685132"/>
            <a:ext cx="374565" cy="374565"/>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48652" y="645390"/>
            <a:ext cx="457200" cy="457200"/>
          </a:xfrm>
          <a:prstGeom prst="rect">
            <a:avLst/>
          </a:prstGeom>
        </p:spPr>
      </p:pic>
      <p:sp>
        <p:nvSpPr>
          <p:cNvPr id="57" name="Round Diagonal Corner Rectangle 56"/>
          <p:cNvSpPr/>
          <p:nvPr/>
        </p:nvSpPr>
        <p:spPr>
          <a:xfrm>
            <a:off x="5714788" y="454123"/>
            <a:ext cx="3178282" cy="771012"/>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71" name="TextBox 70"/>
          <p:cNvSpPr txBox="1"/>
          <p:nvPr/>
        </p:nvSpPr>
        <p:spPr>
          <a:xfrm>
            <a:off x="5979281" y="517886"/>
            <a:ext cx="1936115" cy="44441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tab pos="404813" algn="l"/>
              </a:tabLst>
              <a:defRPr/>
            </a:pP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N°2</a:t>
            </a:r>
            <a:r>
              <a:rPr kumimoji="0" lang="fr-FR" sz="7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88"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in Retail Real Estate funds in 	France by </a:t>
            </a:r>
            <a:r>
              <a:rPr kumimoji="0" lang="en-US" sz="788" b="0" i="0" u="none" strike="noStrike" kern="1200" cap="none" spc="0" normalizeH="0" baseline="0" noProof="0" dirty="0" err="1">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AuM</a:t>
            </a:r>
            <a:r>
              <a:rPr lang="en-US" sz="788" baseline="30000" dirty="0">
                <a:solidFill>
                  <a:srgbClr val="003C64"/>
                </a:solidFill>
                <a:latin typeface="Noto Sans" panose="020B0502040504020204" pitchFamily="34" charset="0"/>
                <a:ea typeface="Noto Sans" panose="020B0502040504020204" pitchFamily="34" charset="0"/>
                <a:cs typeface="Noto Sans" panose="020B0502040504020204" pitchFamily="34" charset="0"/>
              </a:rPr>
              <a:t>1</a:t>
            </a:r>
            <a:endParaRPr kumimoji="0" lang="en-US" sz="788"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3" name="Rectangle 72">
            <a:extLst>
              <a:ext uri="{FF2B5EF4-FFF2-40B4-BE49-F238E27FC236}">
                <a16:creationId xmlns:a16="http://schemas.microsoft.com/office/drawing/2014/main" id="{FED7FC6C-2B59-CF4B-B3BE-AF0281C12FFD}"/>
              </a:ext>
            </a:extLst>
          </p:cNvPr>
          <p:cNvSpPr/>
          <p:nvPr/>
        </p:nvSpPr>
        <p:spPr>
          <a:xfrm>
            <a:off x="0" y="1459151"/>
            <a:ext cx="9144000" cy="1500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75287" y="1557010"/>
            <a:ext cx="5729785" cy="1322438"/>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Real Estate is a company specialized in developing, structuring and managing European property funds.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Real Estate carried out the largest transactions in the European market, with €3 bn of acquisitions and a total of €6.2 billion in transactions over the last 4 years (2020-2023).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Real Estate sources assets across Europe, structures the acquisitions and their financing, and manages all type of properties with a focus on Offices</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306725"/>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 leader in European prime cities</a:t>
            </a:r>
          </a:p>
        </p:txBody>
      </p:sp>
      <p:sp>
        <p:nvSpPr>
          <p:cNvPr id="80" name="Rectangle 79">
            <a:extLst>
              <a:ext uri="{FF2B5EF4-FFF2-40B4-BE49-F238E27FC236}">
                <a16:creationId xmlns:a16="http://schemas.microsoft.com/office/drawing/2014/main" id="{FED7FC6C-2B59-CF4B-B3BE-AF0281C12FFD}"/>
              </a:ext>
            </a:extLst>
          </p:cNvPr>
          <p:cNvSpPr/>
          <p:nvPr/>
        </p:nvSpPr>
        <p:spPr>
          <a:xfrm>
            <a:off x="0" y="3098327"/>
            <a:ext cx="9144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75287" y="3220463"/>
            <a:ext cx="5729785" cy="1169056"/>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Commingled Funds (closed-end and open-ended); Dedicated Funds; Club Deals &amp; Joint Ventures; Mandates, tailor-made solutions and Funds of Funds.</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leading player in managing and structuring regulated funds </a:t>
            </a:r>
            <a:r>
              <a:rPr kumimoji="0" lang="en-US" sz="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 France</a:t>
            </a:r>
            <a:r>
              <a:rPr kumimoji="0" lang="en-US" sz="800" b="0" i="0" u="none" strike="noStrike" kern="1200" cap="none" spc="0" normalizeH="0" baseline="3000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gate keeper for international clients looking to access the European Real Estate market for diversification purposes.</a:t>
            </a: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3002494"/>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 comprehensive offering</a:t>
            </a:r>
          </a:p>
        </p:txBody>
      </p:sp>
      <p:grpSp>
        <p:nvGrpSpPr>
          <p:cNvPr id="35" name="Group 34">
            <a:extLst>
              <a:ext uri="{FF2B5EF4-FFF2-40B4-BE49-F238E27FC236}">
                <a16:creationId xmlns:a16="http://schemas.microsoft.com/office/drawing/2014/main" id="{60DCB751-A2B6-4210-8AB5-6A2C1E8D1DD5}"/>
              </a:ext>
            </a:extLst>
          </p:cNvPr>
          <p:cNvGrpSpPr/>
          <p:nvPr/>
        </p:nvGrpSpPr>
        <p:grpSpPr>
          <a:xfrm>
            <a:off x="5893099" y="1368423"/>
            <a:ext cx="3159000" cy="1567622"/>
            <a:chOff x="7857468" y="1830886"/>
            <a:chExt cx="4212000" cy="2090160"/>
          </a:xfrm>
        </p:grpSpPr>
        <p:sp>
          <p:nvSpPr>
            <p:cNvPr id="38" name="Rounded Rectangle 1">
              <a:extLst>
                <a:ext uri="{FF2B5EF4-FFF2-40B4-BE49-F238E27FC236}">
                  <a16:creationId xmlns:a16="http://schemas.microsoft.com/office/drawing/2014/main" id="{6138240E-2E07-46D0-95C8-621487C765DE}"/>
                </a:ext>
              </a:extLst>
            </p:cNvPr>
            <p:cNvSpPr/>
            <p:nvPr/>
          </p:nvSpPr>
          <p:spPr>
            <a:xfrm>
              <a:off x="7857468" y="1968501"/>
              <a:ext cx="4212000" cy="195218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9" name="Rounded Rectangle 3">
              <a:extLst>
                <a:ext uri="{FF2B5EF4-FFF2-40B4-BE49-F238E27FC236}">
                  <a16:creationId xmlns:a16="http://schemas.microsoft.com/office/drawing/2014/main" id="{F2BEFDC2-29D3-4963-A201-688901438DBC}"/>
                </a:ext>
              </a:extLst>
            </p:cNvPr>
            <p:cNvSpPr/>
            <p:nvPr/>
          </p:nvSpPr>
          <p:spPr>
            <a:xfrm>
              <a:off x="8268527" y="1830886"/>
              <a:ext cx="3599999" cy="289441"/>
            </a:xfrm>
            <a:prstGeom prst="roundRect">
              <a:avLst/>
            </a:prstGeom>
            <a:solidFill>
              <a:schemeClr val="tx1">
                <a:lumMod val="10000"/>
                <a:lumOff val="90000"/>
              </a:schemeClr>
            </a:solidFill>
            <a:effectLst>
              <a:outerShdw blurRad="50800" dist="38100" dir="5400000" algn="t" rotWithShape="0">
                <a:prstClr val="black">
                  <a:alpha val="40000"/>
                </a:prstClr>
              </a:outerShdw>
            </a:effectLst>
          </p:spPr>
          <p:txBody>
            <a:bodyPr wrap="square">
              <a:spAutoFit/>
            </a:bodyPr>
            <a:lstStyle/>
            <a:p>
              <a:pPr marL="6351" algn="ctr" defTabSz="914333">
                <a:spcBef>
                  <a:spcPts val="1000"/>
                </a:spcBef>
                <a:buClr>
                  <a:srgbClr val="009EE0"/>
                </a:buClr>
                <a:buSzPct val="130000"/>
                <a:defRPr/>
              </a:pPr>
              <a:r>
                <a:rPr lang="en-US" sz="675" b="1" dirty="0">
                  <a:solidFill>
                    <a:srgbClr val="003C64"/>
                  </a:solidFill>
                  <a:latin typeface="Noto Sans" panose="020B0502040504020204" pitchFamily="34" charset="0"/>
                  <a:ea typeface="Noto Sans" panose="020B0502040504020204" pitchFamily="34" charset="0"/>
                  <a:cs typeface="Noto Sans" panose="020B0502040504020204" pitchFamily="34" charset="0"/>
                </a:rPr>
                <a:t>Overview of Amundi Real Estate assets per country</a:t>
              </a:r>
            </a:p>
          </p:txBody>
        </p:sp>
        <p:sp>
          <p:nvSpPr>
            <p:cNvPr id="40" name="TextBox 2">
              <a:extLst>
                <a:ext uri="{FF2B5EF4-FFF2-40B4-BE49-F238E27FC236}">
                  <a16:creationId xmlns:a16="http://schemas.microsoft.com/office/drawing/2014/main" id="{81368A4C-E3E9-4541-87CA-9C7924977F36}"/>
                </a:ext>
              </a:extLst>
            </p:cNvPr>
            <p:cNvSpPr txBox="1"/>
            <p:nvPr/>
          </p:nvSpPr>
          <p:spPr>
            <a:xfrm>
              <a:off x="7977373" y="3674825"/>
              <a:ext cx="2811947" cy="246221"/>
            </a:xfrm>
            <a:prstGeom prst="rect">
              <a:avLst/>
            </a:prstGeom>
            <a:noFill/>
          </p:spPr>
          <p:txBody>
            <a:bodyPr wrap="square" rtlCol="0">
              <a:spAutoFit/>
            </a:bodyPr>
            <a:lstStyle/>
            <a:p>
              <a:pPr algn="ctr" defTabSz="685800"/>
              <a:r>
                <a:rPr lang="en-US" sz="600" dirty="0">
                  <a:solidFill>
                    <a:srgbClr val="646464"/>
                  </a:solidFill>
                  <a:latin typeface="Noto Sans" panose="020B0502040504020204" pitchFamily="34" charset="0"/>
                  <a:ea typeface="Noto Sans" panose="020B0502040504020204" pitchFamily="34" charset="0"/>
                  <a:cs typeface="Noto Sans" panose="020B0502040504020204" pitchFamily="34" charset="0"/>
                </a:rPr>
                <a:t>Source: Amundi Real Estate, as of end June 2024</a:t>
              </a:r>
            </a:p>
          </p:txBody>
        </p:sp>
      </p:grpSp>
      <p:grpSp>
        <p:nvGrpSpPr>
          <p:cNvPr id="41" name="Group 40">
            <a:extLst>
              <a:ext uri="{FF2B5EF4-FFF2-40B4-BE49-F238E27FC236}">
                <a16:creationId xmlns:a16="http://schemas.microsoft.com/office/drawing/2014/main" id="{C58F8C88-8DE8-40FD-8401-57E7A50A262F}"/>
              </a:ext>
            </a:extLst>
          </p:cNvPr>
          <p:cNvGrpSpPr/>
          <p:nvPr/>
        </p:nvGrpSpPr>
        <p:grpSpPr>
          <a:xfrm>
            <a:off x="5894686" y="3006502"/>
            <a:ext cx="3159000" cy="1532223"/>
            <a:chOff x="7857468" y="3925910"/>
            <a:chExt cx="4212000" cy="2042964"/>
          </a:xfrm>
        </p:grpSpPr>
        <p:sp>
          <p:nvSpPr>
            <p:cNvPr id="42" name="Rounded Rectangle 80">
              <a:extLst>
                <a:ext uri="{FF2B5EF4-FFF2-40B4-BE49-F238E27FC236}">
                  <a16:creationId xmlns:a16="http://schemas.microsoft.com/office/drawing/2014/main" id="{F58F6838-1305-4B4E-B747-72BEAD6055FC}"/>
                </a:ext>
              </a:extLst>
            </p:cNvPr>
            <p:cNvSpPr/>
            <p:nvPr/>
          </p:nvSpPr>
          <p:spPr>
            <a:xfrm>
              <a:off x="7857468" y="4087203"/>
              <a:ext cx="4212000" cy="183884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1" name="Rounded Rectangle 3">
              <a:extLst>
                <a:ext uri="{FF2B5EF4-FFF2-40B4-BE49-F238E27FC236}">
                  <a16:creationId xmlns:a16="http://schemas.microsoft.com/office/drawing/2014/main" id="{39FBCDEF-9E4A-46AF-814D-42C211B8E8F1}"/>
                </a:ext>
              </a:extLst>
            </p:cNvPr>
            <p:cNvSpPr/>
            <p:nvPr/>
          </p:nvSpPr>
          <p:spPr>
            <a:xfrm>
              <a:off x="8265893" y="3925910"/>
              <a:ext cx="3600000" cy="289441"/>
            </a:xfrm>
            <a:prstGeom prst="roundRect">
              <a:avLst/>
            </a:prstGeom>
            <a:solidFill>
              <a:schemeClr val="tx1">
                <a:lumMod val="10000"/>
                <a:lumOff val="90000"/>
              </a:schemeClr>
            </a:solidFill>
            <a:effectLst>
              <a:outerShdw blurRad="50800" dist="38100" dir="5400000" algn="t" rotWithShape="0">
                <a:prstClr val="black">
                  <a:alpha val="40000"/>
                </a:prstClr>
              </a:outerShdw>
            </a:effectLst>
          </p:spPr>
          <p:txBody>
            <a:bodyPr wrap="square">
              <a:spAutoFit/>
            </a:bodyPr>
            <a:lstStyle/>
            <a:p>
              <a:pPr marL="6351" algn="ctr" defTabSz="914333">
                <a:spcBef>
                  <a:spcPts val="1000"/>
                </a:spcBef>
                <a:buClr>
                  <a:srgbClr val="009EE0"/>
                </a:buClr>
                <a:buSzPct val="130000"/>
                <a:defRPr/>
              </a:pPr>
              <a:r>
                <a:rPr lang="en-US" sz="675" b="1" dirty="0">
                  <a:solidFill>
                    <a:srgbClr val="003C64"/>
                  </a:solidFill>
                  <a:latin typeface="Noto Sans" panose="020B0502040504020204" pitchFamily="34" charset="0"/>
                  <a:ea typeface="Noto Sans" panose="020B0502040504020204" pitchFamily="34" charset="0"/>
                  <a:cs typeface="Noto Sans" panose="020B0502040504020204" pitchFamily="34" charset="0"/>
                </a:rPr>
                <a:t>Overview of Amundi Real Estate assets per sector </a:t>
              </a:r>
            </a:p>
          </p:txBody>
        </p:sp>
        <p:sp>
          <p:nvSpPr>
            <p:cNvPr id="52" name="TextBox 2">
              <a:extLst>
                <a:ext uri="{FF2B5EF4-FFF2-40B4-BE49-F238E27FC236}">
                  <a16:creationId xmlns:a16="http://schemas.microsoft.com/office/drawing/2014/main" id="{68C44D49-CDB7-47AD-BF93-EBD108F2229B}"/>
                </a:ext>
              </a:extLst>
            </p:cNvPr>
            <p:cNvSpPr txBox="1"/>
            <p:nvPr/>
          </p:nvSpPr>
          <p:spPr>
            <a:xfrm>
              <a:off x="8009831" y="5722653"/>
              <a:ext cx="2797287" cy="246221"/>
            </a:xfrm>
            <a:prstGeom prst="rect">
              <a:avLst/>
            </a:prstGeom>
            <a:noFill/>
          </p:spPr>
          <p:txBody>
            <a:bodyPr wrap="square" rtlCol="0">
              <a:spAutoFit/>
            </a:bodyPr>
            <a:lstStyle/>
            <a:p>
              <a:pPr algn="ctr" defTabSz="685800"/>
              <a:r>
                <a:rPr lang="en-US" sz="600" dirty="0">
                  <a:solidFill>
                    <a:srgbClr val="646464"/>
                  </a:solidFill>
                  <a:latin typeface="Noto Sans" panose="020B0502040504020204" pitchFamily="34" charset="0"/>
                  <a:ea typeface="Noto Sans" panose="020B0502040504020204" pitchFamily="34" charset="0"/>
                  <a:cs typeface="Noto Sans" panose="020B0502040504020204" pitchFamily="34" charset="0"/>
                </a:rPr>
                <a:t>Source: Amundi Real Estate, as of end June 2024</a:t>
              </a:r>
            </a:p>
          </p:txBody>
        </p:sp>
      </p:grpSp>
      <p:sp>
        <p:nvSpPr>
          <p:cNvPr id="37" name="TextBox 36">
            <a:extLst>
              <a:ext uri="{FF2B5EF4-FFF2-40B4-BE49-F238E27FC236}">
                <a16:creationId xmlns:a16="http://schemas.microsoft.com/office/drawing/2014/main" id="{68D6E4DA-B108-4EA9-9F9B-326E62B06296}"/>
              </a:ext>
            </a:extLst>
          </p:cNvPr>
          <p:cNvSpPr txBox="1"/>
          <p:nvPr/>
        </p:nvSpPr>
        <p:spPr>
          <a:xfrm>
            <a:off x="5805072" y="887803"/>
            <a:ext cx="22949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4-star</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 rating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for </a:t>
            </a:r>
            <a:r>
              <a:rPr lang="en-GB"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Real Estate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direct</a:t>
            </a:r>
            <a:r>
              <a:rPr kumimoji="0" lang="en-GB" sz="8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53" name="Picture 2" descr="Signatory of PRI logo usage | PRI Web Page | PRI">
            <a:extLst>
              <a:ext uri="{FF2B5EF4-FFF2-40B4-BE49-F238E27FC236}">
                <a16:creationId xmlns:a16="http://schemas.microsoft.com/office/drawing/2014/main" id="{980C69E9-B599-4759-9E95-0369AD6AE053}"/>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037788" y="963926"/>
            <a:ext cx="681068" cy="1374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5" name="Graphique 55">
            <a:extLst>
              <a:ext uri="{FF2B5EF4-FFF2-40B4-BE49-F238E27FC236}">
                <a16:creationId xmlns:a16="http://schemas.microsoft.com/office/drawing/2014/main" id="{36313154-AE28-4285-8C3B-064D4EF8C453}"/>
              </a:ext>
            </a:extLst>
          </p:cNvPr>
          <p:cNvGraphicFramePr/>
          <p:nvPr>
            <p:extLst>
              <p:ext uri="{D42A27DB-BD31-4B8C-83A1-F6EECF244321}">
                <p14:modId xmlns:p14="http://schemas.microsoft.com/office/powerpoint/2010/main" val="3752924207"/>
              </p:ext>
            </p:extLst>
          </p:nvPr>
        </p:nvGraphicFramePr>
        <p:xfrm>
          <a:off x="6254662" y="3028634"/>
          <a:ext cx="2895776" cy="15008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6" name="Graphique 55">
            <a:extLst>
              <a:ext uri="{FF2B5EF4-FFF2-40B4-BE49-F238E27FC236}">
                <a16:creationId xmlns:a16="http://schemas.microsoft.com/office/drawing/2014/main" id="{2C720422-0077-4BB4-BBCC-897B12B1D07D}"/>
              </a:ext>
            </a:extLst>
          </p:cNvPr>
          <p:cNvGraphicFramePr/>
          <p:nvPr>
            <p:extLst>
              <p:ext uri="{D42A27DB-BD31-4B8C-83A1-F6EECF244321}">
                <p14:modId xmlns:p14="http://schemas.microsoft.com/office/powerpoint/2010/main" val="3129208634"/>
              </p:ext>
            </p:extLst>
          </p:nvPr>
        </p:nvGraphicFramePr>
        <p:xfrm>
          <a:off x="6305728" y="1406625"/>
          <a:ext cx="2762985" cy="1523995"/>
        </p:xfrm>
        <a:graphic>
          <a:graphicData uri="http://schemas.openxmlformats.org/drawingml/2006/chart">
            <c:chart xmlns:c="http://schemas.openxmlformats.org/drawingml/2006/chart" xmlns:r="http://schemas.openxmlformats.org/officeDocument/2006/relationships" r:id="rId8"/>
          </a:graphicData>
        </a:graphic>
      </p:graphicFrame>
      <p:sp>
        <p:nvSpPr>
          <p:cNvPr id="87" name="TextBox 2">
            <a:extLst>
              <a:ext uri="{FF2B5EF4-FFF2-40B4-BE49-F238E27FC236}">
                <a16:creationId xmlns:a16="http://schemas.microsoft.com/office/drawing/2014/main" id="{36B1A2DA-7C0E-4D02-AE49-80894DF85615}"/>
              </a:ext>
            </a:extLst>
          </p:cNvPr>
          <p:cNvSpPr txBox="1"/>
          <p:nvPr/>
        </p:nvSpPr>
        <p:spPr>
          <a:xfrm>
            <a:off x="8400864" y="2565773"/>
            <a:ext cx="732776" cy="276999"/>
          </a:xfrm>
          <a:prstGeom prst="rect">
            <a:avLst/>
          </a:prstGeom>
          <a:noFill/>
        </p:spPr>
        <p:txBody>
          <a:bodyPr wrap="square" rtlCol="0">
            <a:spAutoFit/>
          </a:bodyPr>
          <a:lstStyle/>
          <a:p>
            <a:r>
              <a:rPr lang="en-US" sz="400" dirty="0">
                <a:solidFill>
                  <a:schemeClr val="tx2"/>
                </a:solidFill>
                <a:latin typeface="Noto Sans" panose="020B0502040504020204" pitchFamily="34" charset="0"/>
                <a:ea typeface="Noto Sans" panose="020B0502040504020204" pitchFamily="34" charset="0"/>
                <a:cs typeface="Noto Sans" panose="020B0502040504020204" pitchFamily="34" charset="0"/>
              </a:rPr>
              <a:t>*Luxembourg, Austria, Poland, Ireland, UK, Nordics</a:t>
            </a:r>
          </a:p>
        </p:txBody>
      </p:sp>
      <p:pic>
        <p:nvPicPr>
          <p:cNvPr id="59" name="Picture 2" descr="Les offres d'emploi de ASPIM">
            <a:extLst>
              <a:ext uri="{FF2B5EF4-FFF2-40B4-BE49-F238E27FC236}">
                <a16:creationId xmlns:a16="http://schemas.microsoft.com/office/drawing/2014/main" id="{5B4FB8FD-CAB0-4352-A1F5-391070019C7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7866"/>
          <a:stretch/>
        </p:blipFill>
        <p:spPr bwMode="auto">
          <a:xfrm>
            <a:off x="7940319" y="638910"/>
            <a:ext cx="778537" cy="17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094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351" y="-1488"/>
            <a:ext cx="793282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private debt</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en-US" sz="600" b="0" i="0" u="none" strike="noStrike" kern="1200" cap="none" spc="0" normalizeH="0" baseline="0" noProof="0" smtClean="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€8</a:t>
            </a: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.6</a:t>
            </a: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188283" y="640784"/>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35</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people</a:t>
            </a: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2012</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First fund launch</a:t>
            </a:r>
          </a:p>
        </p:txBody>
      </p:sp>
      <p:pic>
        <p:nvPicPr>
          <p:cNvPr id="54" name="Picture 5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7047" y="685132"/>
            <a:ext cx="374565" cy="374565"/>
          </a:xfrm>
          <a:prstGeom prst="rect">
            <a:avLst/>
          </a:prstGeom>
        </p:spPr>
      </p:pic>
      <p:sp>
        <p:nvSpPr>
          <p:cNvPr id="57" name="Round Diagonal Corner Rectangle 56"/>
          <p:cNvSpPr/>
          <p:nvPr/>
        </p:nvSpPr>
        <p:spPr>
          <a:xfrm>
            <a:off x="5800724" y="627882"/>
            <a:ext cx="2882100" cy="510261"/>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73" name="Rectangle 72">
            <a:extLst>
              <a:ext uri="{FF2B5EF4-FFF2-40B4-BE49-F238E27FC236}">
                <a16:creationId xmlns:a16="http://schemas.microsoft.com/office/drawing/2014/main" id="{FED7FC6C-2B59-CF4B-B3BE-AF0281C12FFD}"/>
              </a:ext>
            </a:extLst>
          </p:cNvPr>
          <p:cNvSpPr/>
          <p:nvPr/>
        </p:nvSpPr>
        <p:spPr>
          <a:xfrm>
            <a:off x="0" y="1434875"/>
            <a:ext cx="6240431" cy="1565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248817" y="1669382"/>
            <a:ext cx="5729785" cy="1176511"/>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35-people team leverages the fixed income platform developed by Amundi, European leader in bond management with c. €800bn of assets under management and 40+ years of successful</a:t>
            </a:r>
            <a:r>
              <a:rPr lang="en-US"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 track record in Alpha Fixed Income Strategies.</a:t>
            </a:r>
            <a:endPar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The team has a direct access to mid-market companies in the Eurozone through Group Crédit Agricole’s banking networks, a diversified network of prime contacts with investment banks, debt advisors and real estate developers, and partnerships.</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The size of this activity, and the fact that it is deeply-rooted in Amundi’s bond management operations, facilitates economies of scale, making it possible to price each solution in a suitable manner for investors. It is also a guarantee of a renowned risk control process and operating framework.</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282449"/>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continuum of Europe’s largest fixed income platform</a:t>
            </a:r>
          </a:p>
        </p:txBody>
      </p:sp>
      <p:sp>
        <p:nvSpPr>
          <p:cNvPr id="80" name="Rectangle 79">
            <a:extLst>
              <a:ext uri="{FF2B5EF4-FFF2-40B4-BE49-F238E27FC236}">
                <a16:creationId xmlns:a16="http://schemas.microsoft.com/office/drawing/2014/main" id="{FED7FC6C-2B59-CF4B-B3BE-AF0281C12FFD}"/>
              </a:ext>
            </a:extLst>
          </p:cNvPr>
          <p:cNvSpPr/>
          <p:nvPr/>
        </p:nvSpPr>
        <p:spPr>
          <a:xfrm>
            <a:off x="0" y="3224235"/>
            <a:ext cx="6240431" cy="1201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248817" y="3277107"/>
            <a:ext cx="5729785" cy="1169056"/>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operates primarily on the corporate private debt market. It is particularly active in senior debt and European mid-cap LBOs, and in the financing of real assets, including </a:t>
            </a:r>
            <a:r>
              <a:rPr kumimoji="0" lang="en-US" sz="800" b="0" i="0" u="none" strike="noStrike" kern="120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agri</a:t>
            </a: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-food and real estate.</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Securing investments is particularly important to our specialists, leading to very thorough legal due diligence and credit analysis as well as adapted financial documentation.</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ESG is </a:t>
            </a:r>
            <a:r>
              <a:rPr lang="en-US"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at the heart of our </a:t>
            </a: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strategy, from selecting companies to negotiating financial documentation, contributing to the improvement of extra-financial performance during credit life and reporting to investors.</a:t>
            </a: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3107690"/>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Capacity to deploy capital while being very selective</a:t>
            </a:r>
          </a:p>
        </p:txBody>
      </p:sp>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2316" y="709916"/>
            <a:ext cx="323400" cy="323400"/>
          </a:xfrm>
          <a:prstGeom prst="rect">
            <a:avLst/>
          </a:prstGeom>
        </p:spPr>
      </p:pic>
      <p:grpSp>
        <p:nvGrpSpPr>
          <p:cNvPr id="39" name="Groupe 12">
            <a:extLst>
              <a:ext uri="{FF2B5EF4-FFF2-40B4-BE49-F238E27FC236}">
                <a16:creationId xmlns:a16="http://schemas.microsoft.com/office/drawing/2014/main" id="{0AFC208F-E095-584D-9D23-714A3C98E4A0}"/>
              </a:ext>
            </a:extLst>
          </p:cNvPr>
          <p:cNvGrpSpPr/>
          <p:nvPr/>
        </p:nvGrpSpPr>
        <p:grpSpPr>
          <a:xfrm>
            <a:off x="6161990" y="1871216"/>
            <a:ext cx="2551513" cy="1848113"/>
            <a:chOff x="6390364" y="1573513"/>
            <a:chExt cx="2551513" cy="1848113"/>
          </a:xfrm>
        </p:grpSpPr>
        <p:sp>
          <p:nvSpPr>
            <p:cNvPr id="40" name="Virage 63">
              <a:extLst>
                <a:ext uri="{FF2B5EF4-FFF2-40B4-BE49-F238E27FC236}">
                  <a16:creationId xmlns:a16="http://schemas.microsoft.com/office/drawing/2014/main" id="{A4652D49-A0A1-7344-8053-9F152A59DE53}"/>
                </a:ext>
              </a:extLst>
            </p:cNvPr>
            <p:cNvSpPr/>
            <p:nvPr/>
          </p:nvSpPr>
          <p:spPr>
            <a:xfrm rot="5400000">
              <a:off x="7861877" y="2341626"/>
              <a:ext cx="1080000" cy="1080000"/>
            </a:xfrm>
            <a:prstGeom prst="bentArrow">
              <a:avLst>
                <a:gd name="adj1" fmla="val 21795"/>
                <a:gd name="adj2" fmla="val 20608"/>
                <a:gd name="adj3" fmla="val 2500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1" name="Virage 62">
              <a:extLst>
                <a:ext uri="{FF2B5EF4-FFF2-40B4-BE49-F238E27FC236}">
                  <a16:creationId xmlns:a16="http://schemas.microsoft.com/office/drawing/2014/main" id="{E896D293-A43E-5140-B2B3-CCCC8D39188C}"/>
                </a:ext>
              </a:extLst>
            </p:cNvPr>
            <p:cNvSpPr/>
            <p:nvPr/>
          </p:nvSpPr>
          <p:spPr>
            <a:xfrm rot="18964417">
              <a:off x="6865291" y="1573513"/>
              <a:ext cx="820060" cy="820332"/>
            </a:xfrm>
            <a:prstGeom prst="bentArrow">
              <a:avLst>
                <a:gd name="adj1" fmla="val 25000"/>
                <a:gd name="adj2" fmla="val 25000"/>
                <a:gd name="adj3" fmla="val 2500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2" name="Virage 9">
              <a:extLst>
                <a:ext uri="{FF2B5EF4-FFF2-40B4-BE49-F238E27FC236}">
                  <a16:creationId xmlns:a16="http://schemas.microsoft.com/office/drawing/2014/main" id="{2122D416-4656-684D-B7FC-6A2AA18F05AD}"/>
                </a:ext>
              </a:extLst>
            </p:cNvPr>
            <p:cNvSpPr/>
            <p:nvPr/>
          </p:nvSpPr>
          <p:spPr>
            <a:xfrm rot="2093146" flipV="1">
              <a:off x="6390364" y="2399219"/>
              <a:ext cx="820060" cy="820799"/>
            </a:xfrm>
            <a:prstGeom prst="bentArrow">
              <a:avLst>
                <a:gd name="adj1" fmla="val 25000"/>
                <a:gd name="adj2" fmla="val 25000"/>
                <a:gd name="adj3" fmla="val 2500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graphicFrame>
        <p:nvGraphicFramePr>
          <p:cNvPr id="52" name="Diagramme 2">
            <a:extLst>
              <a:ext uri="{FF2B5EF4-FFF2-40B4-BE49-F238E27FC236}">
                <a16:creationId xmlns:a16="http://schemas.microsoft.com/office/drawing/2014/main" id="{42BE8063-EACD-9444-B64F-2B4753557860}"/>
              </a:ext>
            </a:extLst>
          </p:cNvPr>
          <p:cNvGraphicFramePr/>
          <p:nvPr>
            <p:extLst>
              <p:ext uri="{D42A27DB-BD31-4B8C-83A1-F6EECF244321}">
                <p14:modId xmlns:p14="http://schemas.microsoft.com/office/powerpoint/2010/main" val="2388243469"/>
              </p:ext>
            </p:extLst>
          </p:nvPr>
        </p:nvGraphicFramePr>
        <p:xfrm>
          <a:off x="6065463" y="1808239"/>
          <a:ext cx="2460014" cy="2250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nvSpPr>
        <p:spPr>
          <a:xfrm>
            <a:off x="7626810" y="1972188"/>
            <a:ext cx="1560734" cy="584775"/>
          </a:xfrm>
          <a:prstGeom prst="rect">
            <a:avLst/>
          </a:prstGeom>
        </p:spPr>
        <p:txBody>
          <a:bodyPr wrap="square">
            <a:spAutoFit/>
          </a:bodyPr>
          <a:lstStyle/>
          <a:p>
            <a:pPr marL="171450" marR="0" lvl="0" indent="-171450" algn="ctr" defTabSz="914400" rtl="0" eaLnBrk="1" fontAlgn="auto" latinLnBrk="0" hangingPunct="1">
              <a:lnSpc>
                <a:spcPct val="100000"/>
              </a:lnSpc>
              <a:spcBef>
                <a:spcPts val="0"/>
              </a:spcBef>
              <a:spcAft>
                <a:spcPts val="0"/>
              </a:spcAft>
              <a:buClr>
                <a:srgbClr val="38B2B6"/>
              </a:buClr>
              <a:buSzTx/>
              <a:buFont typeface="Wingdings" panose="05000000000000000000" pitchFamily="2" charset="2"/>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Corporate debt</a:t>
            </a:r>
          </a:p>
          <a:p>
            <a:pPr marR="0" lvl="0" algn="ctr" defTabSz="914400" rtl="0" eaLnBrk="1" fontAlgn="auto" latinLnBrk="0" hangingPunct="1">
              <a:lnSpc>
                <a:spcPct val="100000"/>
              </a:lnSpc>
              <a:spcBef>
                <a:spcPts val="0"/>
              </a:spcBef>
              <a:spcAft>
                <a:spcPts val="0"/>
              </a:spcAft>
              <a:buClr>
                <a:srgbClr val="38B2B6"/>
              </a:buClr>
              <a:buSzTx/>
              <a:tabLst/>
              <a:defRPr/>
            </a:pPr>
            <a:r>
              <a:rPr lang="en-US"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(senior debt, direct lending)</a:t>
            </a:r>
            <a:endPar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ctr" defTabSz="914400" rtl="0" eaLnBrk="1" fontAlgn="auto" latinLnBrk="0" hangingPunct="1">
              <a:lnSpc>
                <a:spcPct val="100000"/>
              </a:lnSpc>
              <a:spcBef>
                <a:spcPts val="0"/>
              </a:spcBef>
              <a:spcAft>
                <a:spcPts val="0"/>
              </a:spcAft>
              <a:buClr>
                <a:srgbClr val="38B2B6"/>
              </a:buClr>
              <a:buSzTx/>
              <a:buFont typeface="Wingdings" panose="05000000000000000000" pitchFamily="2" charset="2"/>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Leveraged loans</a:t>
            </a:r>
          </a:p>
          <a:p>
            <a:pPr marL="171450" marR="0" lvl="0" indent="-171450" algn="ctr" defTabSz="914400" rtl="0" eaLnBrk="1" fontAlgn="auto" latinLnBrk="0" hangingPunct="1">
              <a:lnSpc>
                <a:spcPct val="100000"/>
              </a:lnSpc>
              <a:spcBef>
                <a:spcPts val="0"/>
              </a:spcBef>
              <a:spcAft>
                <a:spcPts val="0"/>
              </a:spcAft>
              <a:buClr>
                <a:srgbClr val="38B2B6"/>
              </a:buClr>
              <a:buSzTx/>
              <a:buFont typeface="Wingdings" panose="05000000000000000000" pitchFamily="2" charset="2"/>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Real estate debt </a:t>
            </a:r>
          </a:p>
        </p:txBody>
      </p:sp>
      <p:sp>
        <p:nvSpPr>
          <p:cNvPr id="30" name="object 38"/>
          <p:cNvSpPr txBox="1"/>
          <p:nvPr/>
        </p:nvSpPr>
        <p:spPr>
          <a:xfrm>
            <a:off x="393825" y="4482293"/>
            <a:ext cx="8224115" cy="241092"/>
          </a:xfrm>
          <a:prstGeom prst="rect">
            <a:avLst/>
          </a:prstGeom>
        </p:spPr>
        <p:txBody>
          <a:bodyPr vert="horz" wrap="square" lIns="0" tIns="12700" rIns="0" bIns="0" rtlCol="0">
            <a:spAutoFit/>
          </a:bodyPr>
          <a:lstStyle/>
          <a:p>
            <a:pPr marL="12700" lvl="0">
              <a:spcBef>
                <a:spcPts val="100"/>
              </a:spcBef>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Amundi, data as of end September 2024. </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Please find the full report as well as the PRI Transparency Report at the following link: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10"/>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34" name="TextBox 33">
            <a:extLst>
              <a:ext uri="{FF2B5EF4-FFF2-40B4-BE49-F238E27FC236}">
                <a16:creationId xmlns:a16="http://schemas.microsoft.com/office/drawing/2014/main" id="{944A45BD-F33B-409F-B41B-9853B31E96F9}"/>
              </a:ext>
            </a:extLst>
          </p:cNvPr>
          <p:cNvSpPr txBox="1"/>
          <p:nvPr/>
        </p:nvSpPr>
        <p:spPr>
          <a:xfrm>
            <a:off x="5782881" y="729287"/>
            <a:ext cx="220611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4-star</a:t>
            </a: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80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 rating </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for </a:t>
            </a:r>
            <a:r>
              <a:rPr lang="en-US"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Private Debt1</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35" name="Picture 2" descr="Signatory of PRI logo usage | PRI Web Page | PRI">
            <a:extLst>
              <a:ext uri="{FF2B5EF4-FFF2-40B4-BE49-F238E27FC236}">
                <a16:creationId xmlns:a16="http://schemas.microsoft.com/office/drawing/2014/main" id="{0472202B-9379-4A43-840C-250F9E216E9F}"/>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788926" y="781727"/>
            <a:ext cx="798461" cy="16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32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842" y="15750"/>
            <a:ext cx="7590067"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PRIVATE equity</a:t>
            </a: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8</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54047" y="4411256"/>
            <a:ext cx="8534635" cy="35137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Sources: Amundi Private Equity Funds as at end of end September 2024.</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rPr>
              <a:t>Track record from 2010 to end-December 2023</a:t>
            </a:r>
            <a:r>
              <a:rPr kumimoji="0" lang="en-GB" sz="800" b="0" i="0" u="none" strike="noStrike" kern="1200" cap="none" spc="0"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Past performance is no guarantee of future results.</a:t>
            </a:r>
            <a:r>
              <a:rPr kumimoji="0" lang="en-GB" sz="8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Please find the full report as well as the PRI Transparency Report at the following link: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2"/>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a:t>
            </a:r>
            <a:b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endParaRPr kumimoji="0" lang="en-US" sz="8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5" name="Ellipse 18">
            <a:extLst>
              <a:ext uri="{FF2B5EF4-FFF2-40B4-BE49-F238E27FC236}">
                <a16:creationId xmlns:a16="http://schemas.microsoft.com/office/drawing/2014/main" id="{080A4E38-104C-A345-8143-8192015B31DA}"/>
              </a:ext>
            </a:extLst>
          </p:cNvPr>
          <p:cNvSpPr/>
          <p:nvPr/>
        </p:nvSpPr>
        <p:spPr>
          <a:xfrm>
            <a:off x="713159" y="612345"/>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412074" y="612345"/>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699642" y="594634"/>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€1.5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426825" y="567430"/>
            <a:ext cx="1740471" cy="5447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16</a:t>
            </a:r>
          </a:p>
          <a:p>
            <a:pPr marL="0" marR="0" lvl="0" indent="0" algn="l" defTabSz="342900" rtl="0" eaLnBrk="1" fontAlgn="auto" latinLnBrk="0" hangingPunct="1">
              <a:lnSpc>
                <a:spcPct val="90000"/>
              </a:lnSpc>
              <a:spcBef>
                <a:spcPts val="0"/>
              </a:spcBef>
              <a:spcAft>
                <a:spcPts val="0"/>
              </a:spcAft>
              <a:buClrTx/>
              <a:buSzTx/>
              <a:buFontTx/>
              <a:buNone/>
              <a:tabLst/>
              <a:defRPr/>
            </a:pPr>
            <a:r>
              <a:rPr lang="en-US" sz="800" noProof="1">
                <a:solidFill>
                  <a:schemeClr val="bg1"/>
                </a:solidFill>
                <a:latin typeface="Noto Sans" panose="020B0502040504020204" pitchFamily="34" charset="0"/>
                <a:ea typeface="Noto Sans" panose="020B0502040504020204" pitchFamily="34" charset="0"/>
                <a:cs typeface="Noto Sans" panose="020B0502040504020204" pitchFamily="34" charset="0"/>
              </a:rPr>
              <a:t>Investment</a:t>
            </a:r>
          </a:p>
          <a:p>
            <a:pPr marL="0" marR="0" lvl="0" indent="0" algn="l" defTabSz="342900" rtl="0" eaLnBrk="1" fontAlgn="auto" latinLnBrk="0" hangingPunct="1">
              <a:lnSpc>
                <a:spcPct val="90000"/>
              </a:lnSpc>
              <a:spcBef>
                <a:spcPts val="0"/>
              </a:spcBef>
              <a:spcAft>
                <a:spcPts val="0"/>
              </a:spcAft>
              <a:buClrTx/>
              <a:buSzTx/>
              <a:buFontTx/>
              <a:buNone/>
              <a:tabLst/>
              <a:defRPr/>
            </a:pPr>
            <a:r>
              <a:rPr lang="en-US" sz="800" noProof="1">
                <a:solidFill>
                  <a:schemeClr val="bg1"/>
                </a:solidFill>
                <a:latin typeface="Noto Sans" panose="020B0502040504020204" pitchFamily="34" charset="0"/>
                <a:ea typeface="Noto Sans" panose="020B0502040504020204" pitchFamily="34" charset="0"/>
                <a:cs typeface="Noto Sans" panose="020B0502040504020204" pitchFamily="34" charset="0"/>
              </a:rPr>
              <a:t>Professionals</a:t>
            </a:r>
            <a:endParaRPr kumimoji="0" lang="en-US" sz="800"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2816" y="641928"/>
            <a:ext cx="340962" cy="340962"/>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5589" y="637426"/>
            <a:ext cx="374565" cy="374565"/>
          </a:xfrm>
          <a:prstGeom prst="rect">
            <a:avLst/>
          </a:prstGeom>
        </p:spPr>
      </p:pic>
      <p:sp>
        <p:nvSpPr>
          <p:cNvPr id="65" name="Ellipse 42">
            <a:extLst>
              <a:ext uri="{FF2B5EF4-FFF2-40B4-BE49-F238E27FC236}">
                <a16:creationId xmlns:a16="http://schemas.microsoft.com/office/drawing/2014/main" id="{7D2BD0BC-E741-3844-9711-0F1722387175}"/>
              </a:ext>
            </a:extLst>
          </p:cNvPr>
          <p:cNvSpPr/>
          <p:nvPr/>
        </p:nvSpPr>
        <p:spPr>
          <a:xfrm>
            <a:off x="4125737" y="612345"/>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6" name="Rectangle 65">
            <a:extLst>
              <a:ext uri="{FF2B5EF4-FFF2-40B4-BE49-F238E27FC236}">
                <a16:creationId xmlns:a16="http://schemas.microsoft.com/office/drawing/2014/main" id="{B55439BE-E8A2-D145-BCDD-DDD9F5961DA3}"/>
              </a:ext>
            </a:extLst>
          </p:cNvPr>
          <p:cNvSpPr/>
          <p:nvPr/>
        </p:nvSpPr>
        <p:spPr>
          <a:xfrm>
            <a:off x="4154235" y="599441"/>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1998</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Launch date</a:t>
            </a:r>
          </a:p>
        </p:txBody>
      </p:sp>
      <p:pic>
        <p:nvPicPr>
          <p:cNvPr id="67" name="Picture 6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25436" y="664782"/>
            <a:ext cx="323400" cy="323400"/>
          </a:xfrm>
          <a:prstGeom prst="rect">
            <a:avLst/>
          </a:prstGeom>
        </p:spPr>
      </p:pic>
      <p:sp>
        <p:nvSpPr>
          <p:cNvPr id="59" name="Rectangle 58">
            <a:extLst>
              <a:ext uri="{FF2B5EF4-FFF2-40B4-BE49-F238E27FC236}">
                <a16:creationId xmlns:a16="http://schemas.microsoft.com/office/drawing/2014/main" id="{FED7FC6C-2B59-CF4B-B3BE-AF0281C12FFD}"/>
              </a:ext>
            </a:extLst>
          </p:cNvPr>
          <p:cNvSpPr/>
          <p:nvPr/>
        </p:nvSpPr>
        <p:spPr>
          <a:xfrm>
            <a:off x="0" y="1434875"/>
            <a:ext cx="9144000" cy="8369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3" name="TextBox 62">
            <a:extLst>
              <a:ext uri="{FF2B5EF4-FFF2-40B4-BE49-F238E27FC236}">
                <a16:creationId xmlns:a16="http://schemas.microsoft.com/office/drawing/2014/main" id="{78BF224D-01B1-F94F-BED8-87D310AC652E}"/>
              </a:ext>
            </a:extLst>
          </p:cNvPr>
          <p:cNvSpPr txBox="1"/>
          <p:nvPr/>
        </p:nvSpPr>
        <p:spPr>
          <a:xfrm>
            <a:off x="350416" y="1501939"/>
            <a:ext cx="8538267" cy="726377"/>
          </a:xfrm>
          <a:prstGeom prst="rect">
            <a:avLst/>
          </a:prstGeom>
          <a:noFill/>
        </p:spPr>
        <p:txBody>
          <a:bodyPr wrap="square" lIns="144000" tIns="72000" rIns="108000" bIns="108000" rtlCol="0" anchor="ctr">
            <a:noAutofit/>
          </a:bodyPr>
          <a:lstStyle/>
          <a:p>
            <a:pPr marL="171450" lvl="0" indent="-171450" defTabSz="457200">
              <a:spcAft>
                <a:spcPts val="600"/>
              </a:spcAft>
              <a:buClr>
                <a:srgbClr val="C19134"/>
              </a:buClr>
              <a:buFont typeface="Arial" panose="020B0604020202020204" pitchFamily="34" charset="0"/>
              <a:buChar char="•"/>
              <a:defRPr/>
            </a:pP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 team of 16 investment professionals with 20+ years of experience, focusing on </a:t>
            </a:r>
            <a:r>
              <a:rPr lang="en-US"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t</a:t>
            </a:r>
            <a:r>
              <a:rPr kumimoji="0" lang="en-US" sz="80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wo complementary strategies: Midcap and Impact</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 s</a:t>
            </a:r>
            <a:r>
              <a:rPr kumimoji="0" lang="en-US" sz="800" b="0" i="0" u="none" strike="noStrike" kern="1200" cap="none" spc="0" normalizeH="0" baseline="0" noProof="0" dirty="0" err="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olid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track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record of performance: </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gross IRR of 23%</a:t>
            </a:r>
            <a:r>
              <a:rPr kumimoji="0" lang="en-US" sz="800" b="0" i="0" u="none" strike="noStrike" kern="1200" cap="none" spc="0" normalizeH="0" baseline="3000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and a multiple of 2.3x</a:t>
            </a:r>
            <a:r>
              <a:rPr kumimoji="0" lang="en-US" sz="800" b="0" i="0" u="none" strike="noStrike" kern="1200" cap="none" spc="0" normalizeH="0" baseline="3000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(Midcap track record)</a:t>
            </a:r>
            <a:endPar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 strong value proposition: Amundi provides its financial power, business networks, assistance with internationalization and solid ESG and impact expertise to the companies it supports </a:t>
            </a:r>
            <a:r>
              <a:rPr kumimoji="0" lang="en-US" sz="800" b="0" i="1"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(see next page).</a:t>
            </a:r>
          </a:p>
        </p:txBody>
      </p:sp>
      <p:sp>
        <p:nvSpPr>
          <p:cNvPr id="68"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282449"/>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team dedicated to the development of SMEs</a:t>
            </a:r>
            <a:endParaRPr kumimoji="0" lang="en-GB"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9" name="Rectangle 68">
            <a:extLst>
              <a:ext uri="{FF2B5EF4-FFF2-40B4-BE49-F238E27FC236}">
                <a16:creationId xmlns:a16="http://schemas.microsoft.com/office/drawing/2014/main" id="{FED7FC6C-2B59-CF4B-B3BE-AF0281C12FFD}"/>
              </a:ext>
            </a:extLst>
          </p:cNvPr>
          <p:cNvSpPr/>
          <p:nvPr/>
        </p:nvSpPr>
        <p:spPr>
          <a:xfrm>
            <a:off x="0" y="2405717"/>
            <a:ext cx="9144000" cy="957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2" name="TextBox 71">
            <a:extLst>
              <a:ext uri="{FF2B5EF4-FFF2-40B4-BE49-F238E27FC236}">
                <a16:creationId xmlns:a16="http://schemas.microsoft.com/office/drawing/2014/main" id="{78BF224D-01B1-F94F-BED8-87D310AC652E}"/>
              </a:ext>
            </a:extLst>
          </p:cNvPr>
          <p:cNvSpPr txBox="1"/>
          <p:nvPr/>
        </p:nvSpPr>
        <p:spPr>
          <a:xfrm>
            <a:off x="350416" y="2527853"/>
            <a:ext cx="8538266" cy="835551"/>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Access to entrepreneurial and family-owned companies where executives and families want to retain control.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Allowing attractive entry prices due to less competition in this market segment.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Active participation in corporate governance by participating in strategic decisions without interfering in day-to-day management.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Active support to the company’s growth strategy (organic or </a:t>
            </a:r>
            <a:r>
              <a:rPr lang="en-US"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external), internationalization plan and </a:t>
            </a: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digital and environmental transition.</a:t>
            </a:r>
          </a:p>
        </p:txBody>
      </p:sp>
      <p:sp>
        <p:nvSpPr>
          <p:cNvPr id="75"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2309884"/>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An active minority investor positioning</a:t>
            </a:r>
          </a:p>
        </p:txBody>
      </p:sp>
      <p:sp>
        <p:nvSpPr>
          <p:cNvPr id="78" name="Round Diagonal Corner Rectangle 77"/>
          <p:cNvSpPr/>
          <p:nvPr/>
        </p:nvSpPr>
        <p:spPr>
          <a:xfrm>
            <a:off x="6110825" y="454778"/>
            <a:ext cx="2882100" cy="894298"/>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80" name="TextBox 79"/>
          <p:cNvSpPr txBox="1"/>
          <p:nvPr/>
        </p:nvSpPr>
        <p:spPr>
          <a:xfrm>
            <a:off x="6212108" y="523294"/>
            <a:ext cx="267657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Private Equity Funds has signed the </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International Climate Initiative</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manifesto</a:t>
            </a:r>
          </a:p>
        </p:txBody>
      </p:sp>
      <p:sp>
        <p:nvSpPr>
          <p:cNvPr id="82" name="TextBox 81"/>
          <p:cNvSpPr txBox="1"/>
          <p:nvPr/>
        </p:nvSpPr>
        <p:spPr>
          <a:xfrm>
            <a:off x="6212108" y="844206"/>
            <a:ext cx="267657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4-star</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 rating</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for private equity direct</a:t>
            </a:r>
            <a:r>
              <a:rPr kumimoji="0" lang="en-GB" sz="8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1026" name="Picture 2" descr="Signatory of PRI logo usage | PRI Web Page | PRI"/>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074338" y="1083885"/>
            <a:ext cx="952114" cy="19208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FED7FC6C-2B59-CF4B-B3BE-AF0281C12FFD}"/>
              </a:ext>
            </a:extLst>
          </p:cNvPr>
          <p:cNvSpPr/>
          <p:nvPr/>
        </p:nvSpPr>
        <p:spPr>
          <a:xfrm>
            <a:off x="-4320" y="3510496"/>
            <a:ext cx="9148320" cy="848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8" name="TextBox 87">
            <a:extLst>
              <a:ext uri="{FF2B5EF4-FFF2-40B4-BE49-F238E27FC236}">
                <a16:creationId xmlns:a16="http://schemas.microsoft.com/office/drawing/2014/main" id="{78BF224D-01B1-F94F-BED8-87D310AC652E}"/>
              </a:ext>
            </a:extLst>
          </p:cNvPr>
          <p:cNvSpPr txBox="1"/>
          <p:nvPr/>
        </p:nvSpPr>
        <p:spPr>
          <a:xfrm>
            <a:off x="354047" y="3582209"/>
            <a:ext cx="8538266" cy="835551"/>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We make equity investments of €20 million to €50 million in unlisted companies with profitable growth that are leaders in their market segment and that benefit from at least one of the following megatrends: Technology, Demographics, Economic Transformations, Environment, Societal changes.</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We enable institutional investors and high-net-worth individuals to gain access to the equity of high-growth potential companies</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via our different types of funds (FPCI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Professional Private Equity Investment Fund”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FCPR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Venture Capital Mutual Fund”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FCPI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Innovation-focused Mutual Fund”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FPS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Professional Specialized Investment Fund”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t>
            </a:r>
          </a:p>
        </p:txBody>
      </p:sp>
      <p:sp>
        <p:nvSpPr>
          <p:cNvPr id="89" name="Rectangle 3">
            <a:extLst>
              <a:ext uri="{FF2B5EF4-FFF2-40B4-BE49-F238E27FC236}">
                <a16:creationId xmlns:a16="http://schemas.microsoft.com/office/drawing/2014/main" id="{4F5F243A-52A7-274E-97DC-2DD69A2D207C}"/>
              </a:ext>
            </a:extLst>
          </p:cNvPr>
          <p:cNvSpPr>
            <a:spLocks noChangeArrowheads="1"/>
          </p:cNvSpPr>
          <p:nvPr/>
        </p:nvSpPr>
        <p:spPr bwMode="auto">
          <a:xfrm>
            <a:off x="453221" y="3414663"/>
            <a:ext cx="5039659" cy="199800"/>
          </a:xfrm>
          <a:prstGeom prst="roundRect">
            <a:avLst/>
          </a:prstGeom>
          <a:solidFill>
            <a:schemeClr val="accent3"/>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Investing in SMEs with leading positions in their sector</a:t>
            </a:r>
          </a:p>
        </p:txBody>
      </p:sp>
    </p:spTree>
    <p:extLst>
      <p:ext uri="{BB962C8B-B14F-4D97-AF65-F5344CB8AC3E}">
        <p14:creationId xmlns:p14="http://schemas.microsoft.com/office/powerpoint/2010/main" val="1002767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838" y="15750"/>
            <a:ext cx="7590067"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ZOOM ON OUR IMPACT INVESTING APPROACH</a:t>
            </a:r>
            <a:r>
              <a:rPr kumimoji="0" lang="en-US" sz="1200" b="1" i="0" u="none" strike="noStrike" kern="1200" cap="all" spc="38"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TO PRIVATE EQUITY</a:t>
            </a:r>
            <a:endPar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9</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93825" y="4381493"/>
            <a:ext cx="7144012" cy="24109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Private Equity Funds as of end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September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2024. </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United Nations’ Sustainable Development Goals.</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73" name="Rectangle: Diagonal Corners Rounded 72">
            <a:extLst>
              <a:ext uri="{FF2B5EF4-FFF2-40B4-BE49-F238E27FC236}">
                <a16:creationId xmlns:a16="http://schemas.microsoft.com/office/drawing/2014/main" id="{FED7FC6C-2B59-CF4B-B3BE-AF0281C12FFD}"/>
              </a:ext>
            </a:extLst>
          </p:cNvPr>
          <p:cNvSpPr/>
          <p:nvPr/>
        </p:nvSpPr>
        <p:spPr>
          <a:xfrm>
            <a:off x="188694" y="799423"/>
            <a:ext cx="4318531" cy="3359647"/>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397039" y="668503"/>
            <a:ext cx="3835706" cy="337277"/>
          </a:xfrm>
          <a:prstGeom prst="roundRect">
            <a:avLst/>
          </a:prstGeom>
          <a:solidFill>
            <a:schemeClr val="accent1"/>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An expertise devoted to impact investing</a:t>
            </a:r>
          </a:p>
        </p:txBody>
      </p:sp>
      <p:grpSp>
        <p:nvGrpSpPr>
          <p:cNvPr id="4" name="Group 3">
            <a:extLst>
              <a:ext uri="{FF2B5EF4-FFF2-40B4-BE49-F238E27FC236}">
                <a16:creationId xmlns:a16="http://schemas.microsoft.com/office/drawing/2014/main" id="{7343EEC9-EE80-4026-9CC1-43558978E95B}"/>
              </a:ext>
            </a:extLst>
          </p:cNvPr>
          <p:cNvGrpSpPr/>
          <p:nvPr/>
        </p:nvGrpSpPr>
        <p:grpSpPr>
          <a:xfrm>
            <a:off x="463288" y="1312245"/>
            <a:ext cx="3739980" cy="557994"/>
            <a:chOff x="368947" y="891339"/>
            <a:chExt cx="3739980" cy="557994"/>
          </a:xfrm>
        </p:grpSpPr>
        <p:sp>
          <p:nvSpPr>
            <p:cNvPr id="59" name="Round Diagonal Corner Rectangle 58"/>
            <p:cNvSpPr>
              <a:spLocks noChangeArrowheads="1"/>
            </p:cNvSpPr>
            <p:nvPr/>
          </p:nvSpPr>
          <p:spPr bwMode="auto">
            <a:xfrm>
              <a:off x="368947" y="1029406"/>
              <a:ext cx="1545859" cy="256151"/>
            </a:xfrm>
            <a:prstGeom prst="round2DiagRect">
              <a:avLst/>
            </a:prstGeom>
            <a:ln/>
          </p:spPr>
          <p:style>
            <a:lnRef idx="2">
              <a:schemeClr val="accent6"/>
            </a:lnRef>
            <a:fillRef idx="1">
              <a:schemeClr val="lt1"/>
            </a:fillRef>
            <a:effectRef idx="0">
              <a:schemeClr val="accent6"/>
            </a:effectRef>
            <a:fontRef idx="minor">
              <a:schemeClr val="dk1"/>
            </a:fontRef>
          </p:style>
          <p:txBody>
            <a:bodyPr lIns="72000" tIns="72000" rIns="72000" bIns="72000" anchor="ctr"/>
            <a:lstStyle>
              <a:lvl1pPr eaLnBrk="0" hangingPunct="0">
                <a:spcAft>
                  <a:spcPts val="600"/>
                </a:spcAft>
                <a:defRPr sz="1400" b="1">
                  <a:solidFill>
                    <a:schemeClr val="tx1"/>
                  </a:solidFill>
                  <a:latin typeface="Arial" charset="0"/>
                  <a:ea typeface="MS PGothic" pitchFamily="34" charset="-128"/>
                </a:defRPr>
              </a:lvl1pPr>
              <a:lvl2pPr marL="742950" indent="-28575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2pPr>
              <a:lvl3pPr marL="1143000" indent="-228600" eaLnBrk="0" hangingPunct="0">
                <a:spcAft>
                  <a:spcPts val="600"/>
                </a:spcAft>
                <a:buClr>
                  <a:schemeClr val="hlink"/>
                </a:buClr>
                <a:buFont typeface="Arial" charset="0"/>
                <a:buChar char="–"/>
                <a:defRPr sz="1400">
                  <a:solidFill>
                    <a:schemeClr val="tx1"/>
                  </a:solidFill>
                  <a:latin typeface="Arial" charset="0"/>
                  <a:ea typeface="MS PGothic" pitchFamily="34" charset="-128"/>
                </a:defRPr>
              </a:lvl3pPr>
              <a:lvl4pPr marL="1600200" indent="-228600" eaLnBrk="0" hangingPunct="0">
                <a:spcAft>
                  <a:spcPts val="600"/>
                </a:spcAft>
                <a:buClr>
                  <a:schemeClr val="hlink"/>
                </a:buClr>
                <a:defRPr sz="1400">
                  <a:solidFill>
                    <a:schemeClr val="tx1"/>
                  </a:solidFill>
                  <a:latin typeface="Arial" charset="0"/>
                  <a:ea typeface="MS PGothic" pitchFamily="34" charset="-128"/>
                </a:defRPr>
              </a:lvl4pPr>
              <a:lvl5pPr marL="2057400" indent="-22860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5pPr>
              <a:lvl6pPr marL="25146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6pPr>
              <a:lvl7pPr marL="29718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7pPr>
              <a:lvl8pPr marL="34290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8pPr>
              <a:lvl9pPr marL="38862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9pPr>
            </a:lstStyle>
            <a:p>
              <a:pPr marL="0" marR="0" lvl="0" indent="0" algn="ctr" defTabSz="914400" rtl="0" eaLnBrk="0" fontAlgn="auto" latinLnBrk="0" hangingPunct="0">
                <a:lnSpc>
                  <a:spcPct val="100000"/>
                </a:lnSpc>
                <a:spcBef>
                  <a:spcPts val="0"/>
                </a:spcBef>
                <a:spcAft>
                  <a:spcPct val="0"/>
                </a:spcAft>
                <a:buClrTx/>
                <a:buSzTx/>
                <a:buFontTx/>
                <a:buNone/>
                <a:tabLst/>
                <a:defRPr/>
              </a:pPr>
              <a:r>
                <a:rPr kumimoji="0" lang="en-US" alt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Our positioning</a:t>
              </a:r>
            </a:p>
          </p:txBody>
        </p:sp>
        <p:sp>
          <p:nvSpPr>
            <p:cNvPr id="62" name="Rectangle 61"/>
            <p:cNvSpPr/>
            <p:nvPr/>
          </p:nvSpPr>
          <p:spPr bwMode="auto">
            <a:xfrm>
              <a:off x="2075187" y="891339"/>
              <a:ext cx="2033740" cy="557994"/>
            </a:xfrm>
            <a:prstGeom prst="rect">
              <a:avLst/>
            </a:prstGeom>
            <a:noFill/>
            <a:ln w="9525" cap="flat" cmpd="sng" algn="ctr">
              <a:noFill/>
              <a:prstDash val="solid"/>
              <a:round/>
              <a:headEnd type="none" w="med" len="med"/>
              <a:tailEnd type="none" w="med" len="med"/>
            </a:ln>
            <a:effectLst/>
          </p:spPr>
          <p:txBody>
            <a:bodyPr lIns="108000" tIns="36000" rIns="36000" bIns="36000" anchor="ctr">
              <a:noAutofit/>
            </a:bodyPr>
            <a:lstStyle/>
            <a:p>
              <a:pPr marL="0" marR="0" lvl="0" indent="0" algn="ctr" defTabSz="457200" rtl="0" eaLnBrk="1" fontAlgn="auto" latinLnBrk="0" hangingPunct="1">
                <a:lnSpc>
                  <a:spcPct val="100000"/>
                </a:lnSpc>
                <a:spcBef>
                  <a:spcPts val="0"/>
                </a:spcBef>
                <a:spcAft>
                  <a:spcPts val="0"/>
                </a:spcAft>
                <a:buClr>
                  <a:srgbClr val="009EE0"/>
                </a:buClr>
                <a:buSzPct val="130000"/>
                <a:buFontTx/>
                <a:buNone/>
                <a:tabLst/>
                <a:defRPr/>
              </a:pPr>
              <a:r>
                <a:rPr kumimoji="0" lang="en-US"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To be at the side of savers and investors to accompany them in the impacts to which they wish to contribute.</a:t>
              </a:r>
              <a:endParaRPr kumimoji="0" lang="it-IT"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71" name="Straight Connector 70"/>
            <p:cNvCxnSpPr/>
            <p:nvPr/>
          </p:nvCxnSpPr>
          <p:spPr>
            <a:xfrm>
              <a:off x="2074933" y="951605"/>
              <a:ext cx="254" cy="432414"/>
            </a:xfrm>
            <a:prstGeom prst="line">
              <a:avLst/>
            </a:prstGeom>
            <a:ln w="19050"/>
          </p:spPr>
          <p:style>
            <a:lnRef idx="1">
              <a:schemeClr val="accent6"/>
            </a:lnRef>
            <a:fillRef idx="0">
              <a:schemeClr val="accent6"/>
            </a:fillRef>
            <a:effectRef idx="0">
              <a:schemeClr val="accent6"/>
            </a:effectRef>
            <a:fontRef idx="minor">
              <a:schemeClr val="tx1"/>
            </a:fontRef>
          </p:style>
        </p:cxnSp>
      </p:grpSp>
      <p:grpSp>
        <p:nvGrpSpPr>
          <p:cNvPr id="3" name="Group 2">
            <a:extLst>
              <a:ext uri="{FF2B5EF4-FFF2-40B4-BE49-F238E27FC236}">
                <a16:creationId xmlns:a16="http://schemas.microsoft.com/office/drawing/2014/main" id="{57674E0A-97EE-4B2F-A98F-132AC3F23098}"/>
              </a:ext>
            </a:extLst>
          </p:cNvPr>
          <p:cNvGrpSpPr/>
          <p:nvPr/>
        </p:nvGrpSpPr>
        <p:grpSpPr>
          <a:xfrm>
            <a:off x="463288" y="2359560"/>
            <a:ext cx="3739980" cy="537990"/>
            <a:chOff x="368947" y="1657263"/>
            <a:chExt cx="3739980" cy="537990"/>
          </a:xfrm>
        </p:grpSpPr>
        <p:sp>
          <p:nvSpPr>
            <p:cNvPr id="80" name="Round Diagonal Corner Rectangle 79"/>
            <p:cNvSpPr>
              <a:spLocks noChangeArrowheads="1"/>
            </p:cNvSpPr>
            <p:nvPr/>
          </p:nvSpPr>
          <p:spPr bwMode="auto">
            <a:xfrm>
              <a:off x="368947" y="1782583"/>
              <a:ext cx="1545859" cy="256151"/>
            </a:xfrm>
            <a:prstGeom prst="round2DiagRect">
              <a:avLst/>
            </a:prstGeom>
            <a:ln/>
          </p:spPr>
          <p:style>
            <a:lnRef idx="2">
              <a:schemeClr val="accent6"/>
            </a:lnRef>
            <a:fillRef idx="1">
              <a:schemeClr val="lt1"/>
            </a:fillRef>
            <a:effectRef idx="0">
              <a:schemeClr val="accent6"/>
            </a:effectRef>
            <a:fontRef idx="minor">
              <a:schemeClr val="dk1"/>
            </a:fontRef>
          </p:style>
          <p:txBody>
            <a:bodyPr lIns="72000" tIns="72000" rIns="72000" bIns="72000" anchor="ctr"/>
            <a:lstStyle>
              <a:lvl1pPr eaLnBrk="0" hangingPunct="0">
                <a:spcAft>
                  <a:spcPts val="600"/>
                </a:spcAft>
                <a:defRPr sz="1400" b="1">
                  <a:solidFill>
                    <a:schemeClr val="tx1"/>
                  </a:solidFill>
                  <a:latin typeface="Arial" charset="0"/>
                  <a:ea typeface="MS PGothic" pitchFamily="34" charset="-128"/>
                </a:defRPr>
              </a:lvl1pPr>
              <a:lvl2pPr marL="742950" indent="-28575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2pPr>
              <a:lvl3pPr marL="1143000" indent="-228600" eaLnBrk="0" hangingPunct="0">
                <a:spcAft>
                  <a:spcPts val="600"/>
                </a:spcAft>
                <a:buClr>
                  <a:schemeClr val="hlink"/>
                </a:buClr>
                <a:buFont typeface="Arial" charset="0"/>
                <a:buChar char="–"/>
                <a:defRPr sz="1400">
                  <a:solidFill>
                    <a:schemeClr val="tx1"/>
                  </a:solidFill>
                  <a:latin typeface="Arial" charset="0"/>
                  <a:ea typeface="MS PGothic" pitchFamily="34" charset="-128"/>
                </a:defRPr>
              </a:lvl3pPr>
              <a:lvl4pPr marL="1600200" indent="-228600" eaLnBrk="0" hangingPunct="0">
                <a:spcAft>
                  <a:spcPts val="600"/>
                </a:spcAft>
                <a:buClr>
                  <a:schemeClr val="hlink"/>
                </a:buClr>
                <a:defRPr sz="1400">
                  <a:solidFill>
                    <a:schemeClr val="tx1"/>
                  </a:solidFill>
                  <a:latin typeface="Arial" charset="0"/>
                  <a:ea typeface="MS PGothic" pitchFamily="34" charset="-128"/>
                </a:defRPr>
              </a:lvl4pPr>
              <a:lvl5pPr marL="2057400" indent="-22860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5pPr>
              <a:lvl6pPr marL="25146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6pPr>
              <a:lvl7pPr marL="29718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7pPr>
              <a:lvl8pPr marL="34290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8pPr>
              <a:lvl9pPr marL="38862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9pPr>
            </a:lstStyle>
            <a:p>
              <a:pPr marL="0" marR="0" lvl="0" indent="0" algn="ctr" defTabSz="914400" rtl="0" eaLnBrk="0" fontAlgn="auto" latinLnBrk="0" hangingPunct="0">
                <a:lnSpc>
                  <a:spcPct val="100000"/>
                </a:lnSpc>
                <a:spcBef>
                  <a:spcPts val="0"/>
                </a:spcBef>
                <a:spcAft>
                  <a:spcPct val="0"/>
                </a:spcAft>
                <a:buClrTx/>
                <a:buSzTx/>
                <a:buFontTx/>
                <a:buNone/>
                <a:tabLst/>
                <a:defRPr/>
              </a:pPr>
              <a:r>
                <a:rPr kumimoji="0" lang="en-US" alt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Our references</a:t>
              </a:r>
            </a:p>
          </p:txBody>
        </p:sp>
        <p:sp>
          <p:nvSpPr>
            <p:cNvPr id="81" name="Rectangle 80"/>
            <p:cNvSpPr/>
            <p:nvPr/>
          </p:nvSpPr>
          <p:spPr bwMode="auto">
            <a:xfrm>
              <a:off x="2075187" y="1657263"/>
              <a:ext cx="2033740" cy="537990"/>
            </a:xfrm>
            <a:prstGeom prst="rect">
              <a:avLst/>
            </a:prstGeom>
            <a:noFill/>
            <a:ln w="9525" cap="flat" cmpd="sng" algn="ctr">
              <a:noFill/>
              <a:prstDash val="solid"/>
              <a:round/>
              <a:headEnd type="none" w="med" len="med"/>
              <a:tailEnd type="none" w="med" len="med"/>
            </a:ln>
            <a:effectLst/>
          </p:spPr>
          <p:txBody>
            <a:bodyPr lIns="108000" tIns="36000" rIns="36000" bIns="36000" anchor="ctr">
              <a:noAutofit/>
            </a:bodyPr>
            <a:lstStyle/>
            <a:p>
              <a:pPr marL="0" marR="0" lvl="0" indent="0" algn="ctr" defTabSz="457200" rtl="0" eaLnBrk="1" fontAlgn="auto" latinLnBrk="0" hangingPunct="1">
                <a:lnSpc>
                  <a:spcPct val="100000"/>
                </a:lnSpc>
                <a:spcBef>
                  <a:spcPts val="0"/>
                </a:spcBef>
                <a:spcAft>
                  <a:spcPts val="0"/>
                </a:spcAft>
                <a:buClr>
                  <a:srgbClr val="009EE0"/>
                </a:buClr>
                <a:buSzPct val="130000"/>
                <a:buFontTx/>
                <a:buNone/>
                <a:tabLst/>
                <a:defRPr/>
              </a:pPr>
              <a:r>
                <a:rPr kumimoji="0" lang="en-US"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Investment themes that are aligned with the UN’s 17 SDGs</a:t>
              </a:r>
              <a:r>
                <a:rPr kumimoji="0" lang="en-US" sz="900" b="0" i="0" u="none" strike="noStrike" kern="1200" cap="none" spc="0" normalizeH="0" baseline="3000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These goals involve meeting the basic needs of women and men</a:t>
              </a:r>
              <a:endParaRPr kumimoji="0" lang="it-IT"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82" name="Straight Connector 81"/>
            <p:cNvCxnSpPr/>
            <p:nvPr/>
          </p:nvCxnSpPr>
          <p:spPr>
            <a:xfrm>
              <a:off x="2074933" y="1704782"/>
              <a:ext cx="254" cy="432414"/>
            </a:xfrm>
            <a:prstGeom prst="line">
              <a:avLst/>
            </a:prstGeom>
            <a:ln w="19050"/>
          </p:spPr>
          <p:style>
            <a:lnRef idx="1">
              <a:schemeClr val="accent6"/>
            </a:lnRef>
            <a:fillRef idx="0">
              <a:schemeClr val="accent6"/>
            </a:fillRef>
            <a:effectRef idx="0">
              <a:schemeClr val="accent6"/>
            </a:effectRef>
            <a:fontRef idx="minor">
              <a:schemeClr val="tx1"/>
            </a:fontRef>
          </p:style>
        </p:cxnSp>
      </p:grpSp>
      <p:grpSp>
        <p:nvGrpSpPr>
          <p:cNvPr id="2" name="Group 1">
            <a:extLst>
              <a:ext uri="{FF2B5EF4-FFF2-40B4-BE49-F238E27FC236}">
                <a16:creationId xmlns:a16="http://schemas.microsoft.com/office/drawing/2014/main" id="{C8A4ED83-449B-409E-BB99-87141B181E92}"/>
              </a:ext>
            </a:extLst>
          </p:cNvPr>
          <p:cNvGrpSpPr/>
          <p:nvPr/>
        </p:nvGrpSpPr>
        <p:grpSpPr>
          <a:xfrm>
            <a:off x="463288" y="3386870"/>
            <a:ext cx="3739980" cy="432414"/>
            <a:chOff x="368947" y="2457959"/>
            <a:chExt cx="3739980" cy="432414"/>
          </a:xfrm>
        </p:grpSpPr>
        <p:sp>
          <p:nvSpPr>
            <p:cNvPr id="83" name="Round Diagonal Corner Rectangle 82"/>
            <p:cNvSpPr>
              <a:spLocks noChangeArrowheads="1"/>
            </p:cNvSpPr>
            <p:nvPr/>
          </p:nvSpPr>
          <p:spPr bwMode="auto">
            <a:xfrm>
              <a:off x="368947" y="2535760"/>
              <a:ext cx="1545859" cy="256151"/>
            </a:xfrm>
            <a:prstGeom prst="round2DiagRect">
              <a:avLst/>
            </a:prstGeom>
            <a:ln/>
          </p:spPr>
          <p:style>
            <a:lnRef idx="2">
              <a:schemeClr val="accent6"/>
            </a:lnRef>
            <a:fillRef idx="1">
              <a:schemeClr val="lt1"/>
            </a:fillRef>
            <a:effectRef idx="0">
              <a:schemeClr val="accent6"/>
            </a:effectRef>
            <a:fontRef idx="minor">
              <a:schemeClr val="dk1"/>
            </a:fontRef>
          </p:style>
          <p:txBody>
            <a:bodyPr lIns="72000" tIns="72000" rIns="72000" bIns="72000" anchor="ctr"/>
            <a:lstStyle>
              <a:lvl1pPr eaLnBrk="0" hangingPunct="0">
                <a:spcAft>
                  <a:spcPts val="600"/>
                </a:spcAft>
                <a:defRPr sz="1400" b="1">
                  <a:solidFill>
                    <a:schemeClr val="tx1"/>
                  </a:solidFill>
                  <a:latin typeface="Arial" charset="0"/>
                  <a:ea typeface="MS PGothic" pitchFamily="34" charset="-128"/>
                </a:defRPr>
              </a:lvl1pPr>
              <a:lvl2pPr marL="742950" indent="-28575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2pPr>
              <a:lvl3pPr marL="1143000" indent="-228600" eaLnBrk="0" hangingPunct="0">
                <a:spcAft>
                  <a:spcPts val="600"/>
                </a:spcAft>
                <a:buClr>
                  <a:schemeClr val="hlink"/>
                </a:buClr>
                <a:buFont typeface="Arial" charset="0"/>
                <a:buChar char="–"/>
                <a:defRPr sz="1400">
                  <a:solidFill>
                    <a:schemeClr val="tx1"/>
                  </a:solidFill>
                  <a:latin typeface="Arial" charset="0"/>
                  <a:ea typeface="MS PGothic" pitchFamily="34" charset="-128"/>
                </a:defRPr>
              </a:lvl3pPr>
              <a:lvl4pPr marL="1600200" indent="-228600" eaLnBrk="0" hangingPunct="0">
                <a:spcAft>
                  <a:spcPts val="600"/>
                </a:spcAft>
                <a:buClr>
                  <a:schemeClr val="hlink"/>
                </a:buClr>
                <a:defRPr sz="1400">
                  <a:solidFill>
                    <a:schemeClr val="tx1"/>
                  </a:solidFill>
                  <a:latin typeface="Arial" charset="0"/>
                  <a:ea typeface="MS PGothic" pitchFamily="34" charset="-128"/>
                </a:defRPr>
              </a:lvl4pPr>
              <a:lvl5pPr marL="2057400" indent="-22860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5pPr>
              <a:lvl6pPr marL="25146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6pPr>
              <a:lvl7pPr marL="29718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7pPr>
              <a:lvl8pPr marL="34290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8pPr>
              <a:lvl9pPr marL="38862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9pPr>
            </a:lstStyle>
            <a:p>
              <a:pPr marL="0" marR="0" lvl="0" indent="0" algn="ctr" defTabSz="914400" rtl="0" eaLnBrk="0" fontAlgn="auto" latinLnBrk="0" hangingPunct="0">
                <a:lnSpc>
                  <a:spcPct val="100000"/>
                </a:lnSpc>
                <a:spcBef>
                  <a:spcPts val="0"/>
                </a:spcBef>
                <a:spcAft>
                  <a:spcPct val="0"/>
                </a:spcAft>
                <a:buClrTx/>
                <a:buSzTx/>
                <a:buFontTx/>
                <a:buNone/>
                <a:tabLst/>
                <a:defRPr/>
              </a:pPr>
              <a:r>
                <a:rPr kumimoji="0" lang="en-US" alt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Our goal</a:t>
              </a:r>
            </a:p>
          </p:txBody>
        </p:sp>
        <p:sp>
          <p:nvSpPr>
            <p:cNvPr id="84" name="Rectangle 83"/>
            <p:cNvSpPr/>
            <p:nvPr/>
          </p:nvSpPr>
          <p:spPr bwMode="auto">
            <a:xfrm>
              <a:off x="2075187" y="2535760"/>
              <a:ext cx="2033740" cy="354613"/>
            </a:xfrm>
            <a:prstGeom prst="rect">
              <a:avLst/>
            </a:prstGeom>
            <a:noFill/>
            <a:ln w="9525" cap="flat" cmpd="sng" algn="ctr">
              <a:noFill/>
              <a:prstDash val="solid"/>
              <a:round/>
              <a:headEnd type="none" w="med" len="med"/>
              <a:tailEnd type="none" w="med" len="med"/>
            </a:ln>
            <a:effectLst/>
          </p:spPr>
          <p:txBody>
            <a:bodyPr lIns="108000" tIns="36000" rIns="36000" bIns="36000" anchor="ctr">
              <a:noAutofit/>
            </a:bodyPr>
            <a:lstStyle/>
            <a:p>
              <a:pPr marL="0" marR="0" lvl="0" indent="0" algn="ctr" defTabSz="457200" rtl="0" eaLnBrk="1" fontAlgn="auto" latinLnBrk="0" hangingPunct="1">
                <a:lnSpc>
                  <a:spcPct val="100000"/>
                </a:lnSpc>
                <a:spcBef>
                  <a:spcPts val="0"/>
                </a:spcBef>
                <a:spcAft>
                  <a:spcPts val="0"/>
                </a:spcAft>
                <a:buClr>
                  <a:srgbClr val="009EE0"/>
                </a:buClr>
                <a:buSzPct val="130000"/>
                <a:buFontTx/>
                <a:buNone/>
                <a:tabLst/>
                <a:defRPr/>
              </a:pPr>
              <a:r>
                <a:rPr kumimoji="0" lang="en-US"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Combine the search for financial performance with measurable social and/or environmental performance.</a:t>
              </a:r>
            </a:p>
          </p:txBody>
        </p:sp>
        <p:cxnSp>
          <p:nvCxnSpPr>
            <p:cNvPr id="85" name="Straight Connector 84"/>
            <p:cNvCxnSpPr/>
            <p:nvPr/>
          </p:nvCxnSpPr>
          <p:spPr>
            <a:xfrm>
              <a:off x="2074933" y="2457959"/>
              <a:ext cx="254" cy="432414"/>
            </a:xfrm>
            <a:prstGeom prst="line">
              <a:avLst/>
            </a:prstGeom>
            <a:ln w="19050"/>
          </p:spPr>
          <p:style>
            <a:lnRef idx="1">
              <a:schemeClr val="accent6"/>
            </a:lnRef>
            <a:fillRef idx="0">
              <a:schemeClr val="accent6"/>
            </a:fillRef>
            <a:effectRef idx="0">
              <a:schemeClr val="accent6"/>
            </a:effectRef>
            <a:fontRef idx="minor">
              <a:schemeClr val="tx1"/>
            </a:fontRef>
          </p:style>
        </p:cxnSp>
      </p:grpSp>
      <p:sp>
        <p:nvSpPr>
          <p:cNvPr id="33" name="Rectangle: Diagonal Corners Rounded 32">
            <a:extLst>
              <a:ext uri="{FF2B5EF4-FFF2-40B4-BE49-F238E27FC236}">
                <a16:creationId xmlns:a16="http://schemas.microsoft.com/office/drawing/2014/main" id="{E60C08C6-F867-4737-BB0D-0214246C6926}"/>
              </a:ext>
            </a:extLst>
          </p:cNvPr>
          <p:cNvSpPr/>
          <p:nvPr/>
        </p:nvSpPr>
        <p:spPr>
          <a:xfrm>
            <a:off x="4636777" y="799423"/>
            <a:ext cx="4318531" cy="3359647"/>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4" name="Rectangle 3">
            <a:extLst>
              <a:ext uri="{FF2B5EF4-FFF2-40B4-BE49-F238E27FC236}">
                <a16:creationId xmlns:a16="http://schemas.microsoft.com/office/drawing/2014/main" id="{E939BA99-06D2-4BFE-B898-42FC165A8035}"/>
              </a:ext>
            </a:extLst>
          </p:cNvPr>
          <p:cNvSpPr>
            <a:spLocks noChangeArrowheads="1"/>
          </p:cNvSpPr>
          <p:nvPr/>
        </p:nvSpPr>
        <p:spPr bwMode="auto">
          <a:xfrm>
            <a:off x="4845122" y="668503"/>
            <a:ext cx="3835706" cy="337277"/>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Finance &amp; </a:t>
            </a:r>
            <a:r>
              <a:rPr kumimoji="0" lang="fr-FR" altLang="fr-FR" sz="1000" b="1"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Solidarité</a:t>
            </a:r>
          </a:p>
        </p:txBody>
      </p:sp>
      <p:sp>
        <p:nvSpPr>
          <p:cNvPr id="55" name="TextBox 3">
            <a:extLst>
              <a:ext uri="{FF2B5EF4-FFF2-40B4-BE49-F238E27FC236}">
                <a16:creationId xmlns:a16="http://schemas.microsoft.com/office/drawing/2014/main" id="{C4807072-4ED3-48A2-8667-321352B877A6}"/>
              </a:ext>
            </a:extLst>
          </p:cNvPr>
          <p:cNvSpPr txBox="1"/>
          <p:nvPr/>
        </p:nvSpPr>
        <p:spPr>
          <a:xfrm>
            <a:off x="5019111" y="1186783"/>
            <a:ext cx="3553863" cy="2724818"/>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108000" tIns="0" rIns="0" bIns="40500" numCol="1" spcCol="0" rtlCol="0" fromWordArt="0" anchor="ctr" anchorCtr="0" forceAA="0" compatLnSpc="1">
            <a:prstTxWarp prst="textNoShape">
              <a:avLst/>
            </a:prstTxWarp>
            <a:noAutofit/>
          </a:bodyPr>
          <a:lstStyle>
            <a:defPPr>
              <a:defRPr lang="fr-FR"/>
            </a:defPPr>
            <a:lvl1pPr marL="171450" marR="0" indent="-171450" algn="just" defTabSz="914400" eaLnBrk="0" fontAlgn="base" hangingPunct="0">
              <a:lnSpc>
                <a:spcPct val="85000"/>
              </a:lnSpc>
              <a:spcBef>
                <a:spcPct val="0"/>
              </a:spcBef>
              <a:spcAft>
                <a:spcPct val="0"/>
              </a:spcAft>
              <a:buClrTx/>
              <a:buSzTx/>
              <a:buFont typeface="Wingdings" panose="05000000000000000000" pitchFamily="2" charset="2"/>
              <a:buChar char="§"/>
              <a:tabLst/>
              <a:defRPr kumimoji="0" sz="1600" b="1" i="0" u="none" strike="noStrike" cap="none" normalizeH="0" baseline="0">
                <a:ln>
                  <a:noFill/>
                </a:ln>
                <a:solidFill>
                  <a:srgbClr val="002060"/>
                </a:solidFill>
                <a:effectLst/>
                <a:latin typeface="Arial" charset="0"/>
              </a:defRPr>
            </a:lvl1pPr>
          </a:lstStyle>
          <a:p>
            <a:pPr marL="102394" marR="0" lvl="2" indent="-102394" algn="just" defTabSz="342900" rtl="0" eaLnBrk="0" fontAlgn="auto" latinLnBrk="0" hangingPunct="0">
              <a:lnSpc>
                <a:spcPts val="1380"/>
              </a:lnSpc>
              <a:spcBef>
                <a:spcPts val="400"/>
              </a:spcBef>
              <a:spcAft>
                <a:spcPts val="400"/>
              </a:spcAft>
              <a:buClr>
                <a:srgbClr val="009EE0"/>
              </a:buClr>
              <a:buSzTx/>
              <a:buFont typeface="Police système"/>
              <a:buChar char="–"/>
              <a:tabLst/>
              <a:defRPr/>
            </a:pPr>
            <a:endParaRPr kumimoji="0" lang="en-GB"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7" name="ZoneTexte 77">
            <a:extLst>
              <a:ext uri="{FF2B5EF4-FFF2-40B4-BE49-F238E27FC236}">
                <a16:creationId xmlns:a16="http://schemas.microsoft.com/office/drawing/2014/main" id="{DDF82078-75A0-4179-ADB3-AF16AEB26210}"/>
              </a:ext>
            </a:extLst>
          </p:cNvPr>
          <p:cNvSpPr txBox="1"/>
          <p:nvPr/>
        </p:nvSpPr>
        <p:spPr>
          <a:xfrm>
            <a:off x="5122471" y="1334073"/>
            <a:ext cx="33137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France's leading Fund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in the social and solidarity economy today</a:t>
            </a:r>
            <a:endParaRPr kumimoji="0" lang="fr-FR" sz="900" b="0" i="1"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8" name="ZoneTexte 77">
            <a:extLst>
              <a:ext uri="{FF2B5EF4-FFF2-40B4-BE49-F238E27FC236}">
                <a16:creationId xmlns:a16="http://schemas.microsoft.com/office/drawing/2014/main" id="{0A6A8478-9CC0-42E1-A5BC-CD156DDA7E77}"/>
              </a:ext>
            </a:extLst>
          </p:cNvPr>
          <p:cNvSpPr txBox="1"/>
          <p:nvPr/>
        </p:nvSpPr>
        <p:spPr>
          <a:xfrm>
            <a:off x="5019111" y="1765589"/>
            <a:ext cx="3553863" cy="1554272"/>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€580 M of assets under management </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thanks to the trust of nearly 1 million solidarity savers and large institutions concerned about the most fragile people. </a:t>
            </a:r>
          </a:p>
          <a:p>
            <a:pPr marL="171450" marR="0" lvl="0" indent="-1714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Principle of providing financing to sustainable social companies: </a:t>
            </a: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53 companies financed and supported to date</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171450" marR="0" lvl="0" indent="-1714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5 investment themes </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aimed at meeting the essential needs of men and women: house affording, employability, access to health, education and protection of natural resources. </a:t>
            </a:r>
          </a:p>
          <a:p>
            <a:pPr marL="171450" marR="0" lvl="0" indent="-1714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Finance et </a:t>
            </a:r>
            <a:r>
              <a:rPr kumimoji="0" lang="fr-FR" sz="800" b="0"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Solidarité</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celebrated its </a:t>
            </a: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ten-year anniversary in 2022</a:t>
            </a:r>
          </a:p>
        </p:txBody>
      </p:sp>
      <p:pic>
        <p:nvPicPr>
          <p:cNvPr id="60" name="Image 58">
            <a:extLst>
              <a:ext uri="{FF2B5EF4-FFF2-40B4-BE49-F238E27FC236}">
                <a16:creationId xmlns:a16="http://schemas.microsoft.com/office/drawing/2014/main" id="{D9FEC7D3-4232-4686-A99A-AFE4651C535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94516" y="3395616"/>
            <a:ext cx="396000" cy="396000"/>
          </a:xfrm>
          <a:prstGeom prst="rect">
            <a:avLst/>
          </a:prstGeom>
        </p:spPr>
      </p:pic>
      <p:pic>
        <p:nvPicPr>
          <p:cNvPr id="61" name="Image 56">
            <a:extLst>
              <a:ext uri="{FF2B5EF4-FFF2-40B4-BE49-F238E27FC236}">
                <a16:creationId xmlns:a16="http://schemas.microsoft.com/office/drawing/2014/main" id="{A7C9B85E-1C13-4C61-9C4B-622B45739E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8108" y="3402418"/>
            <a:ext cx="379955" cy="366928"/>
          </a:xfrm>
          <a:prstGeom prst="rect">
            <a:avLst/>
          </a:prstGeom>
        </p:spPr>
      </p:pic>
      <p:pic>
        <p:nvPicPr>
          <p:cNvPr id="63" name="Picture 62">
            <a:extLst>
              <a:ext uri="{FF2B5EF4-FFF2-40B4-BE49-F238E27FC236}">
                <a16:creationId xmlns:a16="http://schemas.microsoft.com/office/drawing/2014/main" id="{1200C986-6B29-4D09-803A-41CFF8C9FAE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32891" y="3307974"/>
            <a:ext cx="501464" cy="497827"/>
          </a:xfrm>
          <a:prstGeom prst="rect">
            <a:avLst/>
          </a:prstGeom>
        </p:spPr>
      </p:pic>
      <p:pic>
        <p:nvPicPr>
          <p:cNvPr id="1026" name="Picture 2" descr="Invest for Impact | Operating Principles for Impact Management">
            <a:extLst>
              <a:ext uri="{FF2B5EF4-FFF2-40B4-BE49-F238E27FC236}">
                <a16:creationId xmlns:a16="http://schemas.microsoft.com/office/drawing/2014/main" id="{A90EA8EC-2B29-4DBC-A612-7A505A7F4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8506" y="3416796"/>
            <a:ext cx="1140761" cy="33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40531"/>
      </p:ext>
    </p:extLst>
  </p:cSld>
  <p:clrMapOvr>
    <a:masterClrMapping/>
  </p:clrMapOvr>
</p:sld>
</file>

<file path=ppt/theme/theme1.xml><?xml version="1.0" encoding="utf-8"?>
<a:theme xmlns:a="http://schemas.openxmlformats.org/drawingml/2006/main" name="4_Amundi-2017">
  <a:themeElements>
    <a:clrScheme name="AMUNDI-2017">
      <a:dk1>
        <a:srgbClr val="003C64"/>
      </a:dk1>
      <a:lt1>
        <a:srgbClr val="FFFFFF"/>
      </a:lt1>
      <a:dk2>
        <a:srgbClr val="646464"/>
      </a:dk2>
      <a:lt2>
        <a:srgbClr val="E7E6E6"/>
      </a:lt2>
      <a:accent1>
        <a:srgbClr val="00A0E3"/>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mundi-2017" id="{05B6DC0B-C830-F94B-A777-CDAFC2471096}" vid="{0EED4737-76A9-AA4C-A179-5D97EFC55F7B}"/>
    </a:ext>
  </a:extLst>
</a:theme>
</file>

<file path=ppt/theme/theme2.xml><?xml version="1.0" encoding="utf-8"?>
<a:theme xmlns:a="http://schemas.openxmlformats.org/drawingml/2006/main" name="2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3.xml><?xml version="1.0" encoding="utf-8"?>
<a:theme xmlns:a="http://schemas.openxmlformats.org/drawingml/2006/main" name="3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4.xml><?xml version="1.0" encoding="utf-8"?>
<a:theme xmlns:a="http://schemas.openxmlformats.org/drawingml/2006/main" name="1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5.xml><?xml version="1.0" encoding="utf-8"?>
<a:theme xmlns:a="http://schemas.openxmlformats.org/drawingml/2006/main" name="4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6.xml><?xml version="1.0" encoding="utf-8"?>
<a:theme xmlns:a="http://schemas.openxmlformats.org/drawingml/2006/main" name="3_Amundi-2017">
  <a:themeElements>
    <a:clrScheme name="AMUNDI-2017">
      <a:dk1>
        <a:srgbClr val="003C64"/>
      </a:dk1>
      <a:lt1>
        <a:srgbClr val="FFFFFF"/>
      </a:lt1>
      <a:dk2>
        <a:srgbClr val="646464"/>
      </a:dk2>
      <a:lt2>
        <a:srgbClr val="E7E6E6"/>
      </a:lt2>
      <a:accent1>
        <a:srgbClr val="00A0E3"/>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mundi-2017" id="{05B6DC0B-C830-F94B-A777-CDAFC2471096}" vid="{0EED4737-76A9-AA4C-A179-5D97EFC55F7B}"/>
    </a:ext>
  </a:extLst>
</a:theme>
</file>

<file path=ppt/theme/theme7.xml><?xml version="1.0" encoding="utf-8"?>
<a:theme xmlns:a="http://schemas.openxmlformats.org/drawingml/2006/main" name="Amundi EN">
  <a:themeElements>
    <a:clrScheme name="Amundi">
      <a:dk1>
        <a:srgbClr val="001C4B"/>
      </a:dk1>
      <a:lt1>
        <a:srgbClr val="FFFFFF"/>
      </a:lt1>
      <a:dk2>
        <a:srgbClr val="457296"/>
      </a:dk2>
      <a:lt2>
        <a:srgbClr val="B5C7D5"/>
      </a:lt2>
      <a:accent1>
        <a:srgbClr val="009EE0"/>
      </a:accent1>
      <a:accent2>
        <a:srgbClr val="004F9F"/>
      </a:accent2>
      <a:accent3>
        <a:srgbClr val="38B2B6"/>
      </a:accent3>
      <a:accent4>
        <a:srgbClr val="E6325E"/>
      </a:accent4>
      <a:accent5>
        <a:srgbClr val="F07D00"/>
      </a:accent5>
      <a:accent6>
        <a:srgbClr val="C19135"/>
      </a:accent6>
      <a:hlink>
        <a:srgbClr val="009EE0"/>
      </a:hlink>
      <a:folHlink>
        <a:srgbClr val="4572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400" b="1" dirty="0">
            <a:solidFill>
              <a:srgbClr val="FFFFFF"/>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marL="180000" marR="0" indent="-180000" algn="l" defTabSz="685800" rtl="0" eaLnBrk="1" fontAlgn="auto" latinLnBrk="0" hangingPunct="1">
          <a:lnSpc>
            <a:spcPct val="100000"/>
          </a:lnSpc>
          <a:spcBef>
            <a:spcPts val="1000"/>
          </a:spcBef>
          <a:spcAft>
            <a:spcPts val="0"/>
          </a:spcAft>
          <a:buClr>
            <a:srgbClr val="00A0E3"/>
          </a:buClr>
          <a:buSzPct val="130000"/>
          <a:buFont typeface="Symbol" panose="05050102010706020507" pitchFamily="18" charset="2"/>
          <a:buChar char="-"/>
          <a:tabLst/>
          <a:defRPr kumimoji="0" sz="1400" strike="noStrike" kern="1200" cap="none" spc="0" normalizeH="0" noProof="0" dirty="0" smtClean="0">
            <a:ln>
              <a:noFill/>
            </a:ln>
            <a:solidFill>
              <a:srgbClr val="001C4B"/>
            </a:solidFill>
            <a:effectLst/>
            <a:uLnTx/>
            <a:uFillTx/>
            <a:latin typeface="Arial" panose="020B0604020202020204" pitchFamily="34" charset="0"/>
            <a:ea typeface="+mn-ea"/>
            <a:cs typeface="Arial" panose="020B0604020202020204" pitchFamily="34" charset="0"/>
          </a:defRPr>
        </a:defPPr>
      </a:lstStyle>
    </a:txDef>
  </a:objectDefaults>
  <a:extraClrSchemeLst/>
  <a:custClrLst>
    <a:custClr name="Dark Blue">
      <a:srgbClr val="001C4C"/>
    </a:custClr>
    <a:custClr name="Cyan 100%">
      <a:srgbClr val="009EE0"/>
    </a:custClr>
    <a:custClr name="Cyan 75%">
      <a:srgbClr val="00B6ED"/>
    </a:custClr>
    <a:custClr name="Blue 100%">
      <a:srgbClr val="004F9F"/>
    </a:custClr>
    <a:custClr name="Blue Grey 100%">
      <a:srgbClr val="457296"/>
    </a:custClr>
    <a:custClr name="Aqua Green">
      <a:srgbClr val="39B2B6"/>
    </a:custClr>
    <a:custClr name="Magenta 100%">
      <a:srgbClr val="E6325E"/>
    </a:custClr>
    <a:custClr name="Orange 100%">
      <a:srgbClr val="F07D00"/>
    </a:custClr>
    <a:custClr name="Gold 100%">
      <a:srgbClr val="C19135"/>
    </a:custClr>
    <a:custClr name="Black 100%">
      <a:srgbClr val="000000"/>
    </a:custClr>
    <a:custClr name="Empty 1">
      <a:srgbClr val="FFFFFF"/>
    </a:custClr>
    <a:custClr name="Empty 2">
      <a:srgbClr val="FFFFFF"/>
    </a:custClr>
    <a:custClr name="P 299C">
      <a:srgbClr val="1596C8"/>
    </a:custClr>
    <a:custClr name="Blue +50% Dark">
      <a:srgbClr val="003063"/>
    </a:custClr>
    <a:custClr name="Blue Grey + 50% Dark">
      <a:srgbClr val="203A4C"/>
    </a:custClr>
    <a:custClr name="Aqua Green +50% Dark">
      <a:srgbClr val="226F71"/>
    </a:custClr>
    <a:custClr name="Magenta +50% Dark">
      <a:srgbClr val="8E2138"/>
    </a:custClr>
    <a:custClr name="Orange +50% Dark">
      <a:srgbClr val="C8361B"/>
    </a:custClr>
    <a:custClr name="Gold +50% Dark">
      <a:srgbClr val="7E5D21"/>
    </a:custClr>
    <a:custClr name="Black 85%">
      <a:srgbClr val="4D4D4F"/>
    </a:custClr>
    <a:custClr name="Empty 3">
      <a:srgbClr val="FFFFFF"/>
    </a:custClr>
    <a:custClr name="Empty 4">
      <a:srgbClr val="FFFFFF"/>
    </a:custClr>
    <a:custClr name="P 7690C">
      <a:srgbClr val="0073A3"/>
    </a:custClr>
    <a:custClr name="Blue +20% Dark">
      <a:srgbClr val="00448D"/>
    </a:custClr>
    <a:custClr name="Blue Grey + 20% Dark">
      <a:srgbClr val="2A5E7B"/>
    </a:custClr>
    <a:custClr name="Aqua Green +20% Dark">
      <a:srgbClr val="329696"/>
    </a:custClr>
    <a:custClr name="Magenta +20% Dark">
      <a:srgbClr val="DA174D"/>
    </a:custClr>
    <a:custClr name="Orange +20% Dark">
      <a:srgbClr val="E6500F"/>
    </a:custClr>
    <a:custClr name="Gold +20% Dark">
      <a:srgbClr val="A87605"/>
    </a:custClr>
    <a:custClr name="Black 65%">
      <a:srgbClr val="77787B"/>
    </a:custClr>
    <a:custClr name="Empty 5">
      <a:srgbClr val="FFFFFF"/>
    </a:custClr>
    <a:custClr name="Empty 6">
      <a:srgbClr val="FFFFFF"/>
    </a:custClr>
    <a:custClr name="P 7692C">
      <a:srgbClr val="005483"/>
    </a:custClr>
    <a:custClr name="Blue Opacity 60%">
      <a:srgbClr val="6695C5"/>
    </a:custClr>
    <a:custClr name="Blue Grey Opacity 60%">
      <a:srgbClr val="8FAAC0"/>
    </a:custClr>
    <a:custClr name="Aqua Green Opacity 60%">
      <a:srgbClr val="88D1D3"/>
    </a:custClr>
    <a:custClr name="Magenta Opacity 60%">
      <a:srgbClr val="F0849E"/>
    </a:custClr>
    <a:custClr name="Orange Opacity 60%">
      <a:srgbClr val="F6B166"/>
    </a:custClr>
    <a:custClr name="Gold Opacity 60%">
      <a:srgbClr val="DABD86"/>
    </a:custClr>
    <a:custClr name="Black 45%">
      <a:srgbClr val="9E9FA2"/>
    </a:custClr>
    <a:custClr name="Empty 7">
      <a:srgbClr val="FFFFFF"/>
    </a:custClr>
    <a:custClr name="Empty 8">
      <a:srgbClr val="FFFFFF"/>
    </a:custClr>
    <a:custClr name="P 2995C">
      <a:srgbClr val="1596C8"/>
    </a:custClr>
    <a:custClr name="Blue Opacity 40%">
      <a:srgbClr val="99B9D9"/>
    </a:custClr>
    <a:custClr name="Blue Grey Opacity 40%">
      <a:srgbClr val="B5C7D5"/>
    </a:custClr>
    <a:custClr name="Aqua Green Opacity 40%">
      <a:srgbClr val="AFE0E2"/>
    </a:custClr>
    <a:custClr name="Magenta Opacity 40%">
      <a:srgbClr val="F5ADBF"/>
    </a:custClr>
    <a:custClr name="Orange Opacity 40%">
      <a:srgbClr val="F9CB99"/>
    </a:custClr>
    <a:custClr name="Gold Opacity 40%">
      <a:srgbClr val="E6D3AE"/>
    </a:custClr>
    <a:custClr name="Black 25%">
      <a:srgbClr val="C7C8CA"/>
    </a:custClr>
    <a:custClr name="Empty 9">
      <a:srgbClr val="FFFFFF"/>
    </a:custClr>
    <a:custClr name="Empty 10">
      <a:srgbClr val="FFFFFF"/>
    </a:custClr>
    <a:custClr name="P 5265C">
      <a:srgbClr val="102D69"/>
    </a:custClr>
    <a:custClr name="Empty 11">
      <a:srgbClr val="FFFFFF"/>
    </a:custClr>
    <a:custClr name="Empty 12">
      <a:srgbClr val="FFFFFF"/>
    </a:custClr>
    <a:custClr name="Empty 13">
      <a:srgbClr val="FFFFFF"/>
    </a:custClr>
    <a:custClr name="Empty 14">
      <a:srgbClr val="FFFFFF"/>
    </a:custClr>
    <a:custClr name="Empty 15">
      <a:srgbClr val="FFFFFF"/>
    </a:custClr>
    <a:custClr name="Empty 16">
      <a:srgbClr val="FFFFFF"/>
    </a:custClr>
    <a:custClr name="Empty 9">
      <a:srgbClr val="FFFFFF"/>
    </a:custClr>
    <a:custClr name="Black 15%">
      <a:srgbClr val="DCDDDE"/>
    </a:custClr>
  </a:custClrLst>
  <a:extLst>
    <a:ext uri="{05A4C25C-085E-4340-85A3-A5531E510DB2}">
      <thm15:themeFamily xmlns:thm15="http://schemas.microsoft.com/office/thememl/2012/main" name="ARA + expertises" id="{F36E80E5-64B6-4737-A96E-E3E6EE3489E8}" vid="{BFF90972-67A0-41FA-9EA7-F427A91DBA0F}"/>
    </a:ext>
  </a:ext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themeOverride>
</file>

<file path=docProps/app.xml><?xml version="1.0" encoding="utf-8"?>
<Properties xmlns="http://schemas.openxmlformats.org/officeDocument/2006/extended-properties" xmlns:vt="http://schemas.openxmlformats.org/officeDocument/2006/docPropsVTypes">
  <Template>EN_16-9_Real_Assets</Template>
  <TotalTime>0</TotalTime>
  <Words>4671</Words>
  <Application>Microsoft Office PowerPoint</Application>
  <PresentationFormat>On-screen Show (16:9)</PresentationFormat>
  <Paragraphs>391</Paragraphs>
  <Slides>15</Slides>
  <Notes>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15</vt:i4>
      </vt:variant>
    </vt:vector>
  </HeadingPairs>
  <TitlesOfParts>
    <vt:vector size="32" baseType="lpstr">
      <vt:lpstr>CambriaMath</vt:lpstr>
      <vt:lpstr>Lucida Grande</vt:lpstr>
      <vt:lpstr>LucidaGrande-Bold</vt:lpstr>
      <vt:lpstr>Police système</vt:lpstr>
      <vt:lpstr>Police système Courant</vt:lpstr>
      <vt:lpstr>Arial</vt:lpstr>
      <vt:lpstr>Calibri</vt:lpstr>
      <vt:lpstr>Noto Sans</vt:lpstr>
      <vt:lpstr>Symbol</vt:lpstr>
      <vt:lpstr>Wingdings</vt:lpstr>
      <vt:lpstr>4_Amundi-2017</vt:lpstr>
      <vt:lpstr>2_ThemeAmundi</vt:lpstr>
      <vt:lpstr>3_ThemeAmundi</vt:lpstr>
      <vt:lpstr>1_ThemeAmundi</vt:lpstr>
      <vt:lpstr>4_ThemeAmundi</vt:lpstr>
      <vt:lpstr>3_Amundi-2017</vt:lpstr>
      <vt:lpstr>Amundi EN</vt:lpstr>
      <vt:lpstr>Amundi Alternative and Real Assets</vt:lpstr>
      <vt:lpstr>PowerPoint Presentation</vt:lpstr>
      <vt:lpstr>PowerPoint Presentation</vt:lpstr>
      <vt:lpstr>We have expanded our capabilities to offer innovative solutions in hard-to-access markets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Amundi Asset Management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first line second line of title and other text</dc:title>
  <dc:subject/>
  <dc:creator>Galli Anna Chiara (AMUNDI-IMMO)</dc:creator>
  <cp:keywords/>
  <dc:description/>
  <cp:lastModifiedBy>Thierce Arnaud (AMUNDI)</cp:lastModifiedBy>
  <cp:revision>1506</cp:revision>
  <cp:lastPrinted>2017-06-09T17:47:41Z</cp:lastPrinted>
  <dcterms:created xsi:type="dcterms:W3CDTF">2022-11-28T08:58:40Z</dcterms:created>
  <dcterms:modified xsi:type="dcterms:W3CDTF">2024-11-27T15:47:02Z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1424718220</vt:i4>
  </property>
  <property fmtid="{D5CDD505-2E9C-101B-9397-08002B2CF9AE}" pid="3" name="_NewReviewCycle">
    <vt:lpwstr/>
  </property>
  <property fmtid="{D5CDD505-2E9C-101B-9397-08002B2CF9AE}" pid="4" name="_EmailSubject">
    <vt:lpwstr>Suite à notre meeting sur la Brochure corporate</vt:lpwstr>
  </property>
  <property fmtid="{D5CDD505-2E9C-101B-9397-08002B2CF9AE}" pid="5" name="_AuthorEmail">
    <vt:lpwstr>edith.ruiz-southammakosane@amundi.com</vt:lpwstr>
  </property>
  <property fmtid="{D5CDD505-2E9C-101B-9397-08002B2CF9AE}" pid="6" name="_AuthorEmailDisplayName">
    <vt:lpwstr>Ruiz-southammakosane Edith (AMUNDI)</vt:lpwstr>
  </property>
  <property fmtid="{D5CDD505-2E9C-101B-9397-08002B2CF9AE}" pid="7" name="MSIP_Label_6ac45191-74e4-40a9-a4c5-ab5c9391e33a_Enabled">
    <vt:lpwstr>true</vt:lpwstr>
  </property>
  <property fmtid="{D5CDD505-2E9C-101B-9397-08002B2CF9AE}" pid="8" name="MSIP_Label_6ac45191-74e4-40a9-a4c5-ab5c9391e33a_SetDate">
    <vt:lpwstr>2022-11-28T08:58:41Z</vt:lpwstr>
  </property>
  <property fmtid="{D5CDD505-2E9C-101B-9397-08002B2CF9AE}" pid="9" name="MSIP_Label_6ac45191-74e4-40a9-a4c5-ab5c9391e33a_Method">
    <vt:lpwstr>Standard</vt:lpwstr>
  </property>
  <property fmtid="{D5CDD505-2E9C-101B-9397-08002B2CF9AE}" pid="10" name="MSIP_Label_6ac45191-74e4-40a9-a4c5-ab5c9391e33a_Name">
    <vt:lpwstr>Internal Data</vt:lpwstr>
  </property>
  <property fmtid="{D5CDD505-2E9C-101B-9397-08002B2CF9AE}" pid="11" name="MSIP_Label_6ac45191-74e4-40a9-a4c5-ab5c9391e33a_SiteId">
    <vt:lpwstr>a5c34232-eadc-4609-bff3-dd6fcdae3fe2</vt:lpwstr>
  </property>
  <property fmtid="{D5CDD505-2E9C-101B-9397-08002B2CF9AE}" pid="12" name="MSIP_Label_6ac45191-74e4-40a9-a4c5-ab5c9391e33a_ActionId">
    <vt:lpwstr>91ae69ec-9eea-484e-b23b-6602de82c4d7</vt:lpwstr>
  </property>
  <property fmtid="{D5CDD505-2E9C-101B-9397-08002B2CF9AE}" pid="13" name="MSIP_Label_6ac45191-74e4-40a9-a4c5-ab5c9391e33a_ContentBits">
    <vt:lpwstr>0</vt:lpwstr>
  </property>
  <property fmtid="{D5CDD505-2E9C-101B-9397-08002B2CF9AE}" pid="14" name="_PreviousAdHocReviewCycleID">
    <vt:i4>-996942719</vt:i4>
  </property>
</Properties>
</file>