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23"/>
  </p:notesMasterIdLst>
  <p:handoutMasterIdLst>
    <p:handoutMasterId r:id="rId24"/>
  </p:handoutMasterIdLst>
  <p:sldIdLst>
    <p:sldId id="347" r:id="rId2"/>
    <p:sldId id="356" r:id="rId3"/>
    <p:sldId id="359" r:id="rId4"/>
    <p:sldId id="348" r:id="rId5"/>
    <p:sldId id="352" r:id="rId6"/>
    <p:sldId id="357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72" r:id="rId15"/>
    <p:sldId id="373" r:id="rId16"/>
    <p:sldId id="368" r:id="rId17"/>
    <p:sldId id="345" r:id="rId18"/>
    <p:sldId id="369" r:id="rId19"/>
    <p:sldId id="370" r:id="rId20"/>
    <p:sldId id="371" r:id="rId21"/>
    <p:sldId id="358" r:id="rId22"/>
  </p:sldIdLst>
  <p:sldSz cx="12192000" cy="6858000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B2B6"/>
    <a:srgbClr val="007172"/>
    <a:srgbClr val="00A0E3"/>
    <a:srgbClr val="0070C0"/>
    <a:srgbClr val="0058B0"/>
    <a:srgbClr val="C19134"/>
    <a:srgbClr val="004F9F"/>
    <a:srgbClr val="003C64"/>
    <a:srgbClr val="009EE0"/>
    <a:srgbClr val="00B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6327"/>
  </p:normalViewPr>
  <p:slideViewPr>
    <p:cSldViewPr snapToGrid="0" snapToObjects="1">
      <p:cViewPr varScale="1">
        <p:scale>
          <a:sx n="85" d="100"/>
          <a:sy n="85" d="100"/>
        </p:scale>
        <p:origin x="75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94"/>
    </p:cViewPr>
  </p:sorterViewPr>
  <p:notesViewPr>
    <p:cSldViewPr snapToGrid="0" snapToObjects="1">
      <p:cViewPr varScale="1">
        <p:scale>
          <a:sx n="178" d="100"/>
          <a:sy n="178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789E005-97FD-E441-B6E3-226373765C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038629-EBEB-3149-8BC4-48C41D81E4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EF3B7-E8C8-A944-9FEA-CF1AE2F2A053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1F02A4-C980-CB4C-83F6-DFC9DAB34D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C42DE2-4A45-4644-B1F6-3A43652DEE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52C73-29D1-2643-B0F1-8C439FEAB0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232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D351E-6C1D-C147-9F29-3B059E571D72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A40E3-1EFB-A149-B155-47458C6E9B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A837B3A-E525-E945-BEEC-0EE27303202C}"/>
              </a:ext>
            </a:extLst>
          </p:cNvPr>
          <p:cNvSpPr/>
          <p:nvPr/>
        </p:nvSpPr>
        <p:spPr>
          <a:xfrm>
            <a:off x="0" y="3362454"/>
            <a:ext cx="12192000" cy="2421846"/>
          </a:xfrm>
          <a:prstGeom prst="rect">
            <a:avLst/>
          </a:prstGeom>
          <a:solidFill>
            <a:srgbClr val="102D6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0625" rtlCol="0" anchor="ctr"/>
          <a:lstStyle/>
          <a:p>
            <a:pPr algn="ctr"/>
            <a:endParaRPr lang="fr-FR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801" y="4269018"/>
            <a:ext cx="8181913" cy="1141923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5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800" y="3864074"/>
            <a:ext cx="10730400" cy="242803"/>
          </a:xfrm>
        </p:spPr>
        <p:txBody>
          <a:bodyPr>
            <a:noAutofit/>
          </a:bodyPr>
          <a:lstStyle>
            <a:lvl1pPr marL="0" indent="0" algn="l">
              <a:buNone/>
              <a:defRPr sz="1000" spc="51" baseline="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3" indent="0" algn="ctr">
              <a:buNone/>
              <a:defRPr sz="1600"/>
            </a:lvl4pPr>
            <a:lvl5pPr marL="1828710" indent="0" algn="ctr">
              <a:buNone/>
              <a:defRPr sz="1600"/>
            </a:lvl5pPr>
            <a:lvl6pPr marL="2285888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3" indent="0" algn="ctr">
              <a:buNone/>
              <a:defRPr sz="1600"/>
            </a:lvl8pPr>
            <a:lvl9pPr marL="365742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r-FR" noProof="0" dirty="0"/>
          </a:p>
        </p:txBody>
      </p:sp>
      <p:sp>
        <p:nvSpPr>
          <p:cNvPr id="10" name="Rectangle 9"/>
          <p:cNvSpPr/>
          <p:nvPr/>
        </p:nvSpPr>
        <p:spPr>
          <a:xfrm>
            <a:off x="1" y="2907811"/>
            <a:ext cx="12192000" cy="75600"/>
          </a:xfrm>
          <a:prstGeom prst="rect">
            <a:avLst/>
          </a:prstGeom>
          <a:solidFill>
            <a:srgbClr val="00B6E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sz="1800"/>
          </a:p>
        </p:txBody>
      </p:sp>
      <p:sp>
        <p:nvSpPr>
          <p:cNvPr id="11" name="Rectangle 10"/>
          <p:cNvSpPr/>
          <p:nvPr/>
        </p:nvSpPr>
        <p:spPr>
          <a:xfrm>
            <a:off x="1" y="3021472"/>
            <a:ext cx="12192000" cy="75600"/>
          </a:xfrm>
          <a:prstGeom prst="rect">
            <a:avLst/>
          </a:prstGeom>
          <a:solidFill>
            <a:srgbClr val="1596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sz="1800"/>
          </a:p>
        </p:txBody>
      </p:sp>
      <p:sp>
        <p:nvSpPr>
          <p:cNvPr id="12" name="Rectangle 11"/>
          <p:cNvSpPr/>
          <p:nvPr/>
        </p:nvSpPr>
        <p:spPr>
          <a:xfrm>
            <a:off x="1" y="3135133"/>
            <a:ext cx="12192000" cy="75600"/>
          </a:xfrm>
          <a:prstGeom prst="rect">
            <a:avLst/>
          </a:prstGeom>
          <a:solidFill>
            <a:srgbClr val="0073A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sz="1800"/>
          </a:p>
        </p:txBody>
      </p:sp>
      <p:sp>
        <p:nvSpPr>
          <p:cNvPr id="13" name="Rectangle 12"/>
          <p:cNvSpPr/>
          <p:nvPr/>
        </p:nvSpPr>
        <p:spPr>
          <a:xfrm>
            <a:off x="1" y="3248794"/>
            <a:ext cx="12192000" cy="75600"/>
          </a:xfrm>
          <a:prstGeom prst="rect">
            <a:avLst/>
          </a:prstGeom>
          <a:solidFill>
            <a:srgbClr val="00548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001" y="4549711"/>
            <a:ext cx="2599353" cy="194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7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2414" t="18420" r="2439"/>
          <a:stretch/>
        </p:blipFill>
        <p:spPr>
          <a:xfrm>
            <a:off x="0" y="0"/>
            <a:ext cx="12188951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1F4D403-34BE-7344-9A68-B8E6152722B4}"/>
              </a:ext>
            </a:extLst>
          </p:cNvPr>
          <p:cNvSpPr/>
          <p:nvPr/>
        </p:nvSpPr>
        <p:spPr>
          <a:xfrm>
            <a:off x="0" y="3901500"/>
            <a:ext cx="12192000" cy="1882800"/>
          </a:xfrm>
          <a:prstGeom prst="rect">
            <a:avLst/>
          </a:prstGeom>
          <a:solidFill>
            <a:srgbClr val="0F265C">
              <a:alpha val="8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0625" rtlCol="0" anchor="ctr"/>
          <a:lstStyle/>
          <a:p>
            <a:pPr algn="ctr"/>
            <a:endParaRPr lang="fr-FR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5200" y="4408866"/>
            <a:ext cx="8190261" cy="1301054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5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200" y="4136003"/>
            <a:ext cx="10363200" cy="242803"/>
          </a:xfrm>
        </p:spPr>
        <p:txBody>
          <a:bodyPr>
            <a:noAutofit/>
          </a:bodyPr>
          <a:lstStyle>
            <a:lvl1pPr marL="0" indent="0" algn="l">
              <a:buNone/>
              <a:defRPr sz="1000" spc="51" baseline="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3" indent="0" algn="ctr">
              <a:buNone/>
              <a:defRPr sz="1600"/>
            </a:lvl4pPr>
            <a:lvl5pPr marL="1828710" indent="0" algn="ctr">
              <a:buNone/>
              <a:defRPr sz="1600"/>
            </a:lvl5pPr>
            <a:lvl6pPr marL="2285888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3" indent="0" algn="ctr">
              <a:buNone/>
              <a:defRPr sz="1600"/>
            </a:lvl8pPr>
            <a:lvl9pPr marL="365742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3" y="913884"/>
            <a:ext cx="1682154" cy="751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73" y="4527420"/>
            <a:ext cx="1949515" cy="194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5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and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6" y="540001"/>
            <a:ext cx="10751999" cy="3874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404000"/>
            <a:ext cx="10751997" cy="3996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A new frontier for financial industry | January 2023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719668" y="936001"/>
            <a:ext cx="10752331" cy="30448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719668" y="5461200"/>
            <a:ext cx="10752331" cy="612000"/>
          </a:xfrm>
        </p:spPr>
        <p:txBody>
          <a:bodyPr anchor="b">
            <a:noAutofit/>
          </a:bodyPr>
          <a:lstStyle>
            <a:lvl1pPr marL="6351" indent="0" algn="just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36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6" y="540001"/>
            <a:ext cx="10751999" cy="3874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frontier for financial industry | January 2023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719668" y="936001"/>
            <a:ext cx="10752331" cy="30448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19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1200001" y="1698579"/>
            <a:ext cx="10362785" cy="1446644"/>
          </a:xfrm>
        </p:spPr>
        <p:txBody>
          <a:bodyPr>
            <a:noAutofit/>
          </a:bodyPr>
          <a:lstStyle>
            <a:lvl1pPr marL="0" indent="0">
              <a:buNone/>
              <a:defRPr sz="8900">
                <a:solidFill>
                  <a:srgbClr val="00B4E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" y="3240000"/>
            <a:ext cx="12192000" cy="256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001" y="3470587"/>
            <a:ext cx="10362785" cy="502324"/>
          </a:xfrm>
        </p:spPr>
        <p:txBody>
          <a:bodyPr anchor="t" anchorCtr="0">
            <a:normAutofit/>
          </a:bodyPr>
          <a:lstStyle>
            <a:lvl1pPr>
              <a:defRPr sz="33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421" y="3972911"/>
            <a:ext cx="10362785" cy="1332188"/>
          </a:xfrm>
        </p:spPr>
        <p:txBody>
          <a:bodyPr>
            <a:normAutofit/>
          </a:bodyPr>
          <a:lstStyle>
            <a:lvl1pPr marL="0" indent="0">
              <a:buNone/>
              <a:defRPr sz="2500" spc="80" baseline="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frontier for financial industry | January 2023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‹#›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20000" y="6228000"/>
            <a:ext cx="48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sz="180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>
          <a:xfrm>
            <a:off x="1200001" y="5362221"/>
            <a:ext cx="10362785" cy="291827"/>
          </a:xfrm>
        </p:spPr>
        <p:txBody>
          <a:bodyPr>
            <a:normAutofit/>
          </a:bodyPr>
          <a:lstStyle>
            <a:lvl1pPr marL="0" indent="0">
              <a:buNone/>
              <a:defRPr sz="1200" spc="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Connecteur droit 16"/>
          <p:cNvCxnSpPr/>
          <p:nvPr/>
        </p:nvCxnSpPr>
        <p:spPr>
          <a:xfrm>
            <a:off x="959051" y="6482821"/>
            <a:ext cx="0" cy="11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387" y="6267484"/>
            <a:ext cx="2504619" cy="30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052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1854200"/>
            <a:ext cx="12192000" cy="394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0151" y="1064661"/>
            <a:ext cx="10367997" cy="466228"/>
          </a:xfrm>
        </p:spPr>
        <p:txBody>
          <a:bodyPr>
            <a:noAutofit/>
          </a:bodyPr>
          <a:lstStyle>
            <a:lvl1pPr>
              <a:defRPr sz="3400" b="0">
                <a:solidFill>
                  <a:srgbClr val="00B4E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 new frontier for financial industry | January 2023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‹#›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20000" y="6228000"/>
            <a:ext cx="48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sz="180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1200151" y="2102404"/>
            <a:ext cx="10271845" cy="3452401"/>
          </a:xfrm>
        </p:spPr>
        <p:txBody>
          <a:bodyPr/>
          <a:lstStyle>
            <a:lvl1pPr marL="269862" indent="-263513">
              <a:spcBef>
                <a:spcPts val="1200"/>
              </a:spcBef>
              <a:buClr>
                <a:schemeClr val="accent1"/>
              </a:buClr>
              <a:buSzPct val="100000"/>
              <a:buFont typeface="+mj-lt"/>
              <a:buAutoNum type="arabicPeriod"/>
              <a:tabLst/>
              <a:defRPr b="1">
                <a:solidFill>
                  <a:schemeClr val="tx1"/>
                </a:solidFill>
              </a:defRPr>
            </a:lvl1pPr>
            <a:lvl2pPr marL="536548" indent="-133344">
              <a:spcBef>
                <a:spcPts val="800"/>
              </a:spcBef>
              <a:tabLst/>
              <a:defRPr sz="1200"/>
            </a:lvl2pPr>
            <a:lvl3pPr marL="269986" indent="-265101"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  <a:tabLst/>
              <a:defRPr sz="1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959051" y="6482821"/>
            <a:ext cx="0" cy="11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387" y="6267484"/>
            <a:ext cx="2504619" cy="30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876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7" y="540000"/>
            <a:ext cx="10751999" cy="38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6" y="1404000"/>
            <a:ext cx="5299801" cy="391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04000"/>
            <a:ext cx="5299797" cy="391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frontier for financial industry | January 2023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719668" y="936000"/>
            <a:ext cx="10752667" cy="306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4"/>
          </p:nvPr>
        </p:nvSpPr>
        <p:spPr>
          <a:xfrm>
            <a:off x="719668" y="5461002"/>
            <a:ext cx="10752331" cy="622300"/>
          </a:xfrm>
        </p:spPr>
        <p:txBody>
          <a:bodyPr anchor="b"/>
          <a:lstStyle>
            <a:lvl1pPr marL="6351" indent="0" algn="just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59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0001" y="6224400"/>
            <a:ext cx="48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sz="180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 new frontier for financial industry | January 2023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720006" y="1368057"/>
            <a:ext cx="10751999" cy="4462645"/>
          </a:xfrm>
        </p:spPr>
        <p:txBody>
          <a:bodyPr anchor="b"/>
          <a:lstStyle>
            <a:lvl1pPr marL="177792" indent="-171442">
              <a:tabLst/>
              <a:defRPr sz="1000">
                <a:solidFill>
                  <a:schemeClr val="accent1"/>
                </a:solidFill>
              </a:defRPr>
            </a:lvl1pPr>
            <a:lvl2pPr marL="177792" indent="0" algn="just">
              <a:buNone/>
              <a:tabLst/>
              <a:defRPr sz="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959051" y="6482821"/>
            <a:ext cx="0" cy="11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387" y="6267484"/>
            <a:ext cx="2504619" cy="30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99" y="698266"/>
            <a:ext cx="10751999" cy="3874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548000"/>
            <a:ext cx="10751997" cy="39132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frontier for financial industry | January 2023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6FFC-D040-034F-8B69-20295064E64D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719667" y="1085758"/>
            <a:ext cx="10752331" cy="30448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719667" y="5461200"/>
            <a:ext cx="10752331" cy="612000"/>
          </a:xfrm>
        </p:spPr>
        <p:txBody>
          <a:bodyPr anchor="b">
            <a:noAutofit/>
          </a:bodyPr>
          <a:lstStyle>
            <a:lvl1pPr marL="6350" indent="0" algn="just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893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6" y="540000"/>
            <a:ext cx="10751999" cy="4662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 noProof="0" dirty="0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548002"/>
            <a:ext cx="10751997" cy="44611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2292" y="6480000"/>
            <a:ext cx="6949595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3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 new frontier for financial industry | January 2023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1" y="6480000"/>
            <a:ext cx="240001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0AD952E5-C772-624B-8D8A-666D3A0C2979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959051" y="6482821"/>
            <a:ext cx="0" cy="11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20001" y="6228000"/>
            <a:ext cx="48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533" y="6357483"/>
            <a:ext cx="1878464" cy="30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hd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2400" b="1" kern="1200" spc="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28" indent="-217477" algn="l" defTabSz="914355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30000"/>
        <a:buFont typeface="CambriaMath" charset="0"/>
        <a:buChar char="⎯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01619" indent="-177792" algn="l" defTabSz="914355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CambriaMath" charset="0"/>
        <a:buChar char="⎯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79410" indent="-131756" algn="l" defTabSz="914355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LucidaGrande-Bold" charset="0"/>
        <a:buChar char="⁃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938" indent="0" algn="l" defTabSz="914355" rtl="0" eaLnBrk="1" latinLnBrk="0" hangingPunct="1">
        <a:lnSpc>
          <a:spcPct val="100000"/>
        </a:lnSpc>
        <a:spcBef>
          <a:spcPts val="500"/>
        </a:spcBef>
        <a:buFont typeface="Arial" charset="0"/>
        <a:buNone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938" indent="0" algn="l" defTabSz="914355" rtl="0" eaLnBrk="1" latinLnBrk="0" hangingPunct="1">
        <a:lnSpc>
          <a:spcPct val="100000"/>
        </a:lnSpc>
        <a:spcBef>
          <a:spcPts val="500"/>
        </a:spcBef>
        <a:buFont typeface="Arial" charset="0"/>
        <a:buNone/>
        <a:tabLst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47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1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8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2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microsoft.com/office/2007/relationships/hdphoto" Target="../media/hdphoto1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jp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Amundi Technology, a new frontier for the financial industry</a:t>
            </a:r>
            <a:endParaRPr lang="en-GB" b="1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200" b="1" dirty="0" smtClean="0"/>
              <a:t>January 2023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336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1"/>
            <a:ext cx="10843349" cy="387493"/>
          </a:xfrm>
        </p:spPr>
        <p:txBody>
          <a:bodyPr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en-GB" kern="0" spc="0" dirty="0">
                <a:solidFill>
                  <a:srgbClr val="003C64"/>
                </a:solidFill>
                <a:ea typeface="ＭＳ Ｐゴシック" pitchFamily="34" charset="-128"/>
                <a:cs typeface="Gotham Pro Light" panose="02000503030000020004" pitchFamily="2" charset="0"/>
              </a:rPr>
              <a:t>ALTO* Investment, a multi-asset class investment platform </a:t>
            </a:r>
            <a:r>
              <a:rPr lang="en-US" dirty="0" smtClean="0"/>
              <a:t>for Asset Managers and Institutional Investors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frontier for financial industry | January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10</a:t>
            </a:fld>
            <a:endParaRPr lang="fr-FR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40469273-247D-4B8B-8E10-908B7368F1C5}"/>
              </a:ext>
            </a:extLst>
          </p:cNvPr>
          <p:cNvSpPr/>
          <p:nvPr/>
        </p:nvSpPr>
        <p:spPr>
          <a:xfrm rot="5400000">
            <a:off x="4938422" y="2870100"/>
            <a:ext cx="1889853" cy="1728000"/>
          </a:xfrm>
          <a:prstGeom prst="hexagon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vert="vert270"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362A3233-E03E-4892-8B4E-68FC2C42ADC5}"/>
              </a:ext>
            </a:extLst>
          </p:cNvPr>
          <p:cNvSpPr/>
          <p:nvPr/>
        </p:nvSpPr>
        <p:spPr>
          <a:xfrm rot="5400000">
            <a:off x="4036436" y="1350545"/>
            <a:ext cx="1887226" cy="1728000"/>
          </a:xfrm>
          <a:prstGeom prst="hexagon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vert="vert270" wrap="none" lIns="144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latin typeface="+mj-lt"/>
                <a:cs typeface="Calibri" panose="020F0502020204030204" pitchFamily="34" charset="0"/>
              </a:rPr>
              <a:t>Front-Office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latin typeface="+mj-lt"/>
                <a:cs typeface="Calibri" panose="020F0502020204030204" pitchFamily="34" charset="0"/>
              </a:rPr>
              <a:t>Portfolio management,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latin typeface="+mj-lt"/>
                <a:cs typeface="Calibri" panose="020F0502020204030204" pitchFamily="34" charset="0"/>
              </a:rPr>
              <a:t>design, optimization &amp; analysis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latin typeface="+mj-lt"/>
                <a:cs typeface="Calibri" panose="020F0502020204030204" pitchFamily="34" charset="0"/>
              </a:rPr>
              <a:t>Simulations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latin typeface="+mj-lt"/>
                <a:cs typeface="Calibri" panose="020F0502020204030204" pitchFamily="34" charset="0"/>
              </a:rPr>
              <a:t>ESG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latin typeface="+mj-lt"/>
                <a:cs typeface="Calibri" panose="020F0502020204030204" pitchFamily="34" charset="0"/>
              </a:rPr>
              <a:t>Look-through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latin typeface="+mj-lt"/>
                <a:cs typeface="Calibri" panose="020F0502020204030204" pitchFamily="34" charset="0"/>
              </a:rPr>
              <a:t>Order booking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latin typeface="+mj-lt"/>
                <a:cs typeface="Calibri" panose="020F0502020204030204" pitchFamily="34" charset="0"/>
              </a:rPr>
              <a:t>Dealing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cs typeface="Calibri" panose="020F0502020204030204" pitchFamily="34" charset="0"/>
              </a:rPr>
              <a:t>Insurance &amp; s</a:t>
            </a:r>
            <a:r>
              <a:rPr lang="en-US" sz="900" kern="0" dirty="0">
                <a:latin typeface="+mj-lt"/>
                <a:cs typeface="Calibri" panose="020F0502020204030204" pitchFamily="34" charset="0"/>
              </a:rPr>
              <a:t>olvency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latin typeface="+mj-lt"/>
                <a:cs typeface="Calibri" panose="020F0502020204030204" pitchFamily="34" charset="0"/>
              </a:rPr>
              <a:t>Cash management</a:t>
            </a:r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40469273-247D-4B8B-8E10-908B7368F1C5}"/>
              </a:ext>
            </a:extLst>
          </p:cNvPr>
          <p:cNvSpPr/>
          <p:nvPr/>
        </p:nvSpPr>
        <p:spPr>
          <a:xfrm rot="5400000">
            <a:off x="5870881" y="1350545"/>
            <a:ext cx="1887226" cy="1728000"/>
          </a:xfrm>
          <a:prstGeom prst="hexagon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vert="vert270" wrap="none" lIns="144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latin typeface="+mj-lt"/>
                <a:cs typeface="Calibri" panose="020F0502020204030204" pitchFamily="34" charset="0"/>
              </a:rPr>
              <a:t>Risk &amp; Investment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latin typeface="+mj-lt"/>
                <a:cs typeface="Calibri" panose="020F0502020204030204" pitchFamily="34" charset="0"/>
              </a:rPr>
              <a:t> Compliance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latin typeface="+mj-lt"/>
                <a:cs typeface="Calibri" panose="020F0502020204030204" pitchFamily="34" charset="0"/>
              </a:rPr>
              <a:t>Market risk (</a:t>
            </a:r>
            <a:r>
              <a:rPr lang="en-US" sz="900" kern="0" dirty="0" err="1">
                <a:latin typeface="+mj-lt"/>
                <a:cs typeface="Calibri" panose="020F0502020204030204" pitchFamily="34" charset="0"/>
              </a:rPr>
              <a:t>VaR</a:t>
            </a:r>
            <a:r>
              <a:rPr lang="en-US" sz="900" kern="0" dirty="0">
                <a:latin typeface="+mj-lt"/>
                <a:cs typeface="Calibri" panose="020F0502020204030204" pitchFamily="34" charset="0"/>
              </a:rPr>
              <a:t>, TE)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latin typeface="+mj-lt"/>
                <a:cs typeface="Calibri" panose="020F0502020204030204" pitchFamily="34" charset="0"/>
              </a:rPr>
              <a:t>Liquidity risk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latin typeface="+mj-lt"/>
                <a:cs typeface="Calibri" panose="020F0502020204030204" pitchFamily="34" charset="0"/>
              </a:rPr>
              <a:t>Investment guidelines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latin typeface="+mj-lt"/>
                <a:cs typeface="Calibri" panose="020F0502020204030204" pitchFamily="34" charset="0"/>
              </a:rPr>
              <a:t>Pre-trade controls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latin typeface="+mj-lt"/>
                <a:cs typeface="Calibri" panose="020F0502020204030204" pitchFamily="34" charset="0"/>
              </a:rPr>
              <a:t>Post-trade controls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latin typeface="+mj-lt"/>
                <a:cs typeface="Calibri" panose="020F0502020204030204" pitchFamily="34" charset="0"/>
              </a:rPr>
              <a:t>Stress tests</a:t>
            </a: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78D1A500-F675-444D-8AEF-F2C7E0FB84DD}"/>
              </a:ext>
            </a:extLst>
          </p:cNvPr>
          <p:cNvSpPr/>
          <p:nvPr/>
        </p:nvSpPr>
        <p:spPr>
          <a:xfrm rot="5400000">
            <a:off x="3122280" y="2878989"/>
            <a:ext cx="1887226" cy="1728000"/>
          </a:xfrm>
          <a:prstGeom prst="hexagon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vert="vert270"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latin typeface="+mj-lt"/>
                <a:cs typeface="Calibri" panose="020F0502020204030204" pitchFamily="34" charset="0"/>
              </a:rPr>
              <a:t>Data Management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latin typeface="+mj-lt"/>
                <a:cs typeface="Calibri" panose="020F0502020204030204" pitchFamily="34" charset="0"/>
              </a:rPr>
              <a:t>Financial instruments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latin typeface="+mj-lt"/>
                <a:cs typeface="Calibri" panose="020F0502020204030204" pitchFamily="34" charset="0"/>
              </a:rPr>
              <a:t>Portfolio &amp; products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latin typeface="+mj-lt"/>
                <a:cs typeface="Calibri" panose="020F0502020204030204" pitchFamily="34" charset="0"/>
              </a:rPr>
              <a:t>Index &amp; benchmark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latin typeface="+mj-lt"/>
                <a:cs typeface="Calibri" panose="020F0502020204030204" pitchFamily="34" charset="0"/>
              </a:rPr>
              <a:t>Ratings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latin typeface="+mj-lt"/>
                <a:cs typeface="Calibri" panose="020F0502020204030204" pitchFamily="34" charset="0"/>
              </a:rPr>
              <a:t>ESG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latin typeface="+mj-lt"/>
                <a:cs typeface="Calibri" panose="020F0502020204030204" pitchFamily="34" charset="0"/>
              </a:rPr>
              <a:t>Private &amp; real assets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latin typeface="+mj-lt"/>
                <a:cs typeface="Calibri" panose="020F0502020204030204" pitchFamily="34" charset="0"/>
              </a:rPr>
              <a:t>Data quality controls</a:t>
            </a:r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642FF034-ACCB-4AE0-B1EF-DE7FFE958FD1}"/>
              </a:ext>
            </a:extLst>
          </p:cNvPr>
          <p:cNvSpPr/>
          <p:nvPr/>
        </p:nvSpPr>
        <p:spPr>
          <a:xfrm rot="5400000">
            <a:off x="4036436" y="4416217"/>
            <a:ext cx="1887226" cy="1728000"/>
          </a:xfrm>
          <a:prstGeom prst="hexagon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vert="vert270"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latin typeface="+mj-lt"/>
                <a:cs typeface="Calibri" panose="020F0502020204030204" pitchFamily="34" charset="0"/>
              </a:rPr>
              <a:t>Reporting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latin typeface="+mj-lt"/>
                <a:cs typeface="Calibri" panose="020F0502020204030204" pitchFamily="34" charset="0"/>
              </a:rPr>
              <a:t>Factsheet production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latin typeface="+mj-lt"/>
                <a:cs typeface="Calibri" panose="020F0502020204030204" pitchFamily="34" charset="0"/>
              </a:rPr>
              <a:t>Dissemination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latin typeface="+mj-lt"/>
                <a:cs typeface="Calibri" panose="020F0502020204030204" pitchFamily="34" charset="0"/>
              </a:rPr>
              <a:t>Data visualization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latin typeface="+mj-lt"/>
                <a:cs typeface="Calibri" panose="020F0502020204030204" pitchFamily="34" charset="0"/>
              </a:rPr>
              <a:t>Open API</a:t>
            </a:r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E62FF93B-3C2B-49DC-AE8D-F434733AAEA6}"/>
              </a:ext>
            </a:extLst>
          </p:cNvPr>
          <p:cNvSpPr/>
          <p:nvPr/>
        </p:nvSpPr>
        <p:spPr>
          <a:xfrm rot="5400000">
            <a:off x="5881860" y="4401065"/>
            <a:ext cx="1887226" cy="1728000"/>
          </a:xfrm>
          <a:prstGeom prst="hexagon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vert="vert270" lIns="36000" tIns="36000" rIns="36000"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latin typeface="+mj-lt"/>
                <a:cs typeface="Calibri" panose="020F0502020204030204" pitchFamily="34" charset="0"/>
              </a:rPr>
              <a:t>Performance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latin typeface="+mj-lt"/>
                <a:cs typeface="Calibri" panose="020F0502020204030204" pitchFamily="34" charset="0"/>
              </a:rPr>
              <a:t>Measurement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latin typeface="+mj-lt"/>
                <a:cs typeface="Calibri" panose="020F0502020204030204" pitchFamily="34" charset="0"/>
              </a:rPr>
              <a:t>Contribution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latin typeface="+mj-lt"/>
                <a:cs typeface="Calibri" panose="020F0502020204030204" pitchFamily="34" charset="0"/>
              </a:rPr>
              <a:t>Attribution</a:t>
            </a:r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362A3233-E03E-4892-8B4E-68FC2C42ADC5}"/>
              </a:ext>
            </a:extLst>
          </p:cNvPr>
          <p:cNvSpPr/>
          <p:nvPr/>
        </p:nvSpPr>
        <p:spPr>
          <a:xfrm rot="5400000">
            <a:off x="6774180" y="2868786"/>
            <a:ext cx="1887226" cy="1728000"/>
          </a:xfrm>
          <a:prstGeom prst="hexagon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vert="vert270" wrap="none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latin typeface="+mj-lt"/>
                <a:cs typeface="Calibri" panose="020F0502020204030204" pitchFamily="34" charset="0"/>
              </a:rPr>
              <a:t>Middle-Office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solidFill>
                  <a:srgbClr val="003C64"/>
                </a:solidFill>
                <a:latin typeface="+mj-lt"/>
                <a:cs typeface="Calibri" panose="020F0502020204030204" pitchFamily="34" charset="0"/>
              </a:rPr>
              <a:t>Position keeping IBOR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solidFill>
                  <a:srgbClr val="003C64"/>
                </a:solidFill>
                <a:latin typeface="+mj-lt"/>
                <a:cs typeface="Calibri" panose="020F0502020204030204" pitchFamily="34" charset="0"/>
              </a:rPr>
              <a:t>Trade &amp; funds processing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solidFill>
                  <a:srgbClr val="003C64"/>
                </a:solidFill>
                <a:latin typeface="+mj-lt"/>
                <a:cs typeface="Calibri" panose="020F0502020204030204" pitchFamily="34" charset="0"/>
              </a:rPr>
              <a:t>OTC collateral </a:t>
            </a:r>
            <a:r>
              <a:rPr lang="en-US" sz="900" kern="0" dirty="0">
                <a:solidFill>
                  <a:srgbClr val="003C64"/>
                </a:solidFill>
                <a:cs typeface="Calibri" panose="020F0502020204030204" pitchFamily="34" charset="0"/>
              </a:rPr>
              <a:t>servicing</a:t>
            </a:r>
            <a:endParaRPr lang="en-US" sz="900" kern="0" dirty="0">
              <a:solidFill>
                <a:srgbClr val="003C64"/>
              </a:solidFill>
              <a:latin typeface="+mj-lt"/>
              <a:cs typeface="Calibri" panose="020F050202020403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solidFill>
                  <a:srgbClr val="003C64"/>
                </a:solidFill>
                <a:latin typeface="+mj-lt"/>
                <a:cs typeface="Calibri" panose="020F0502020204030204" pitchFamily="34" charset="0"/>
              </a:rPr>
              <a:t>Subscriptions &amp; redemptions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solidFill>
                  <a:srgbClr val="003C64"/>
                </a:solidFill>
                <a:latin typeface="+mj-lt"/>
                <a:cs typeface="Calibri" panose="020F0502020204030204" pitchFamily="34" charset="0"/>
              </a:rPr>
              <a:t>Corporate actions &amp; income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solidFill>
                  <a:srgbClr val="003C64"/>
                </a:solidFill>
                <a:latin typeface="+mj-lt"/>
                <a:cs typeface="Calibri" panose="020F0502020204030204" pitchFamily="34" charset="0"/>
              </a:rPr>
              <a:t>Reconciliations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solidFill>
                  <a:srgbClr val="003C64"/>
                </a:solidFill>
                <a:latin typeface="+mj-lt"/>
                <a:cs typeface="Calibri" panose="020F0502020204030204" pitchFamily="34" charset="0"/>
              </a:rPr>
              <a:t>NAV Control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49" y="3474671"/>
            <a:ext cx="504000" cy="5040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556912" y="3427159"/>
            <a:ext cx="1390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ALTO* Investment</a:t>
            </a:r>
            <a:endParaRPr lang="en-US" sz="1600" b="1" kern="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362A3233-E03E-4892-8B4E-68FC2C42ADC5}"/>
              </a:ext>
            </a:extLst>
          </p:cNvPr>
          <p:cNvSpPr/>
          <p:nvPr/>
        </p:nvSpPr>
        <p:spPr>
          <a:xfrm rot="5400000">
            <a:off x="3109604" y="1789311"/>
            <a:ext cx="936000" cy="864000"/>
          </a:xfrm>
          <a:prstGeom prst="hexagon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vert="vert270" wrap="none" lIns="36000" tIns="0" rIns="3600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Dealing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Services</a:t>
            </a:r>
          </a:p>
        </p:txBody>
      </p:sp>
      <p:sp>
        <p:nvSpPr>
          <p:cNvPr id="52" name="Hexagon 51">
            <a:extLst>
              <a:ext uri="{FF2B5EF4-FFF2-40B4-BE49-F238E27FC236}">
                <a16:creationId xmlns:a16="http://schemas.microsoft.com/office/drawing/2014/main" id="{362A3233-E03E-4892-8B4E-68FC2C42ADC5}"/>
              </a:ext>
            </a:extLst>
          </p:cNvPr>
          <p:cNvSpPr/>
          <p:nvPr/>
        </p:nvSpPr>
        <p:spPr>
          <a:xfrm rot="5400000">
            <a:off x="8668349" y="3350990"/>
            <a:ext cx="936000" cy="864000"/>
          </a:xfrm>
          <a:prstGeom prst="hexagon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vert="vert270" wrap="none" lIns="36000" tIns="0" rIns="3600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Middle-Office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Services</a:t>
            </a:r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362A3233-E03E-4892-8B4E-68FC2C42ADC5}"/>
              </a:ext>
            </a:extLst>
          </p:cNvPr>
          <p:cNvSpPr/>
          <p:nvPr/>
        </p:nvSpPr>
        <p:spPr>
          <a:xfrm rot="5400000">
            <a:off x="2194935" y="3350990"/>
            <a:ext cx="936000" cy="864000"/>
          </a:xfrm>
          <a:prstGeom prst="hexagon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vert="vert270"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Reference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Data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</a:t>
            </a:r>
            <a:r>
              <a:rPr lang="en-US" sz="1000" b="1" kern="0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ervices</a:t>
            </a:r>
            <a:endParaRPr lang="en-US" sz="1000" b="1" kern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4" name="Hexagon 53">
            <a:extLst>
              <a:ext uri="{FF2B5EF4-FFF2-40B4-BE49-F238E27FC236}">
                <a16:creationId xmlns:a16="http://schemas.microsoft.com/office/drawing/2014/main" id="{362A3233-E03E-4892-8B4E-68FC2C42ADC5}"/>
              </a:ext>
            </a:extLst>
          </p:cNvPr>
          <p:cNvSpPr/>
          <p:nvPr/>
        </p:nvSpPr>
        <p:spPr>
          <a:xfrm rot="5400000">
            <a:off x="8772141" y="5824254"/>
            <a:ext cx="252000" cy="216000"/>
          </a:xfrm>
          <a:prstGeom prst="hexagon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vert="vert270" wrap="none" lIns="36000" tIns="0" rIns="3600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5" name="Hexagon 54">
            <a:extLst>
              <a:ext uri="{FF2B5EF4-FFF2-40B4-BE49-F238E27FC236}">
                <a16:creationId xmlns:a16="http://schemas.microsoft.com/office/drawing/2014/main" id="{362A3233-E03E-4892-8B4E-68FC2C42ADC5}"/>
              </a:ext>
            </a:extLst>
          </p:cNvPr>
          <p:cNvSpPr/>
          <p:nvPr/>
        </p:nvSpPr>
        <p:spPr>
          <a:xfrm rot="5400000">
            <a:off x="8772141" y="5494484"/>
            <a:ext cx="252000" cy="216000"/>
          </a:xfrm>
          <a:prstGeom prst="hexagon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vert="vert270" wrap="none" lIns="36000" tIns="0" rIns="3600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6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8136" y="5533236"/>
            <a:ext cx="127067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i="1" dirty="0">
                <a:latin typeface="+mj-lt"/>
              </a:rPr>
              <a:t>ALTO* Platform</a:t>
            </a:r>
          </a:p>
        </p:txBody>
      </p:sp>
      <p:sp>
        <p:nvSpPr>
          <p:cNvPr id="63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8136" y="5863006"/>
            <a:ext cx="127067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i="1" dirty="0">
                <a:latin typeface="+mj-lt"/>
              </a:rPr>
              <a:t>Operational services</a:t>
            </a:r>
          </a:p>
        </p:txBody>
      </p:sp>
      <p:sp>
        <p:nvSpPr>
          <p:cNvPr id="64" name="Hexagon 63">
            <a:extLst>
              <a:ext uri="{FF2B5EF4-FFF2-40B4-BE49-F238E27FC236}">
                <a16:creationId xmlns:a16="http://schemas.microsoft.com/office/drawing/2014/main" id="{362A3233-E03E-4892-8B4E-68FC2C42ADC5}"/>
              </a:ext>
            </a:extLst>
          </p:cNvPr>
          <p:cNvSpPr/>
          <p:nvPr/>
        </p:nvSpPr>
        <p:spPr>
          <a:xfrm rot="5400000">
            <a:off x="3109604" y="4868667"/>
            <a:ext cx="936000" cy="864000"/>
          </a:xfrm>
          <a:prstGeom prst="hexagon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vert="vert270"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Reporting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Services</a:t>
            </a:r>
          </a:p>
        </p:txBody>
      </p:sp>
      <p:sp>
        <p:nvSpPr>
          <p:cNvPr id="23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52" y="6293366"/>
            <a:ext cx="353121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* ALTO: Amundi Leading Technologies &amp; Operations</a:t>
            </a:r>
          </a:p>
        </p:txBody>
      </p:sp>
    </p:spTree>
    <p:extLst>
      <p:ext uri="{BB962C8B-B14F-4D97-AF65-F5344CB8AC3E}">
        <p14:creationId xmlns:p14="http://schemas.microsoft.com/office/powerpoint/2010/main" val="663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1" y="540000"/>
            <a:ext cx="11040199" cy="682194"/>
          </a:xfrm>
        </p:spPr>
        <p:txBody>
          <a:bodyPr>
            <a:noAutofit/>
          </a:bodyPr>
          <a:lstStyle/>
          <a:p>
            <a:r>
              <a:rPr lang="en-US" dirty="0" smtClean="0"/>
              <a:t>ALTO* Wealth &amp; Distribution, a core-to-digital platform for wealth management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11</a:t>
            </a:fld>
            <a:endParaRPr lang="fr-FR"/>
          </a:p>
        </p:txBody>
      </p:sp>
      <p:sp>
        <p:nvSpPr>
          <p:cNvPr id="7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92344" y="6480000"/>
            <a:ext cx="5212196" cy="180000"/>
          </a:xfrm>
        </p:spPr>
        <p:txBody>
          <a:bodyPr/>
          <a:lstStyle/>
          <a:p>
            <a:r>
              <a:rPr lang="en-US" smtClean="0"/>
              <a:t>A new frontier for financial industry | January 2023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2638643" y="5627304"/>
            <a:ext cx="1721173" cy="203721"/>
            <a:chOff x="2221290" y="6242324"/>
            <a:chExt cx="1721173" cy="203721"/>
          </a:xfrm>
        </p:grpSpPr>
        <p:sp>
          <p:nvSpPr>
            <p:cNvPr id="55" name="4. Footnote">
              <a:extLst>
                <a:ext uri="{FF2B5EF4-FFF2-40B4-BE49-F238E27FC236}">
                  <a16:creationId xmlns:a16="http://schemas.microsoft.com/office/drawing/2014/main" id="{C8DEA533-9F57-438E-8884-9AAE66614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005" y="6253638"/>
              <a:ext cx="1471458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4294" indent="-6429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i="1" dirty="0">
                  <a:solidFill>
                    <a:srgbClr val="003C64"/>
                  </a:solidFill>
                  <a:latin typeface="Arial" panose="020B0604020202020204"/>
                </a:rPr>
                <a:t>Operational services (BPO)</a:t>
              </a:r>
            </a:p>
          </p:txBody>
        </p:sp>
        <p:sp>
          <p:nvSpPr>
            <p:cNvPr id="56" name="Isosceles Triangle 55"/>
            <p:cNvSpPr/>
            <p:nvPr/>
          </p:nvSpPr>
          <p:spPr>
            <a:xfrm rot="16200000">
              <a:off x="2223303" y="6240311"/>
              <a:ext cx="203721" cy="207748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 w="12700" cap="flat" cmpd="sng" algn="ctr">
              <a:solidFill>
                <a:srgbClr val="004F9F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sp>
        <p:nvSpPr>
          <p:cNvPr id="67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0" y="5632932"/>
            <a:ext cx="127067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i="1" dirty="0">
                <a:solidFill>
                  <a:srgbClr val="003C64"/>
                </a:solidFill>
                <a:latin typeface="Arial" panose="020B0604020202020204"/>
              </a:rPr>
              <a:t>ALTO* W&amp;D Platform</a:t>
            </a:r>
          </a:p>
        </p:txBody>
      </p:sp>
      <p:sp>
        <p:nvSpPr>
          <p:cNvPr id="68" name="Isosceles Triangle 67"/>
          <p:cNvSpPr/>
          <p:nvPr/>
        </p:nvSpPr>
        <p:spPr>
          <a:xfrm rot="16200000">
            <a:off x="781070" y="5597522"/>
            <a:ext cx="203721" cy="207748"/>
          </a:xfrm>
          <a:prstGeom prst="triangle">
            <a:avLst>
              <a:gd name="adj" fmla="val 100000"/>
            </a:avLst>
          </a:prstGeom>
          <a:solidFill>
            <a:srgbClr val="003C64">
              <a:lumMod val="75000"/>
              <a:lumOff val="25000"/>
            </a:srgbClr>
          </a:solidFill>
          <a:ln w="12700" cap="flat" cmpd="sng" algn="ctr">
            <a:solidFill>
              <a:srgbClr val="003C64">
                <a:lumMod val="75000"/>
                <a:lumOff val="2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9" name="Isosceles Triangle 68"/>
          <p:cNvSpPr/>
          <p:nvPr/>
        </p:nvSpPr>
        <p:spPr>
          <a:xfrm rot="16200000">
            <a:off x="1008817" y="5597522"/>
            <a:ext cx="203721" cy="207748"/>
          </a:xfrm>
          <a:prstGeom prst="triangle">
            <a:avLst>
              <a:gd name="adj" fmla="val 100000"/>
            </a:avLst>
          </a:prstGeom>
          <a:solidFill>
            <a:srgbClr val="004F9F"/>
          </a:solidFill>
          <a:ln w="12700" cap="flat" cmpd="sng" algn="ctr">
            <a:solidFill>
              <a:srgbClr val="004F9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0" name="Isosceles Triangle 69"/>
          <p:cNvSpPr/>
          <p:nvPr/>
        </p:nvSpPr>
        <p:spPr>
          <a:xfrm rot="5400000">
            <a:off x="1001606" y="5607047"/>
            <a:ext cx="203721" cy="207748"/>
          </a:xfrm>
          <a:prstGeom prst="triangle">
            <a:avLst>
              <a:gd name="adj" fmla="val 100000"/>
            </a:avLst>
          </a:prstGeom>
          <a:solidFill>
            <a:srgbClr val="004F9F">
              <a:lumMod val="60000"/>
              <a:lumOff val="40000"/>
            </a:srgbClr>
          </a:solidFill>
          <a:ln w="12700" cap="flat" cmpd="sng" algn="ctr">
            <a:solidFill>
              <a:srgbClr val="004F9F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1" name="TextBox 44"/>
          <p:cNvSpPr txBox="1"/>
          <p:nvPr/>
        </p:nvSpPr>
        <p:spPr>
          <a:xfrm>
            <a:off x="2064004" y="4200969"/>
            <a:ext cx="20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defRPr/>
            </a:pPr>
            <a:r>
              <a:rPr lang="en-US" sz="1000" kern="0" dirty="0">
                <a:solidFill>
                  <a:srgbClr val="002E66"/>
                </a:solidFill>
                <a:latin typeface="Arial" panose="020B0604020202020204"/>
              </a:rPr>
              <a:t>360° view for clients and advisors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1000" kern="0" dirty="0">
                <a:solidFill>
                  <a:srgbClr val="002E66"/>
                </a:solidFill>
                <a:latin typeface="Arial" panose="020B0604020202020204"/>
              </a:rPr>
              <a:t>External account aggregation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1000" kern="0" dirty="0">
                <a:solidFill>
                  <a:srgbClr val="002E66"/>
                </a:solidFill>
                <a:latin typeface="Arial" panose="020B0604020202020204"/>
              </a:rPr>
              <a:t>Client digital onboarding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1000" kern="0" dirty="0">
                <a:solidFill>
                  <a:srgbClr val="002E66"/>
                </a:solidFill>
                <a:latin typeface="Arial" panose="020B0604020202020204"/>
              </a:rPr>
              <a:t>KYC and risk profiling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1000" kern="0" dirty="0" err="1">
                <a:solidFill>
                  <a:srgbClr val="002E66"/>
                </a:solidFill>
                <a:latin typeface="Arial" panose="020B0604020202020204"/>
              </a:rPr>
              <a:t>Robo</a:t>
            </a:r>
            <a:r>
              <a:rPr lang="en-US" sz="1000" kern="0" dirty="0">
                <a:solidFill>
                  <a:srgbClr val="002E66"/>
                </a:solidFill>
                <a:latin typeface="Arial" panose="020B0604020202020204"/>
              </a:rPr>
              <a:t>-advisory integrated</a:t>
            </a:r>
          </a:p>
        </p:txBody>
      </p:sp>
      <p:sp>
        <p:nvSpPr>
          <p:cNvPr id="77" name="TextBox 44"/>
          <p:cNvSpPr txBox="1"/>
          <p:nvPr/>
        </p:nvSpPr>
        <p:spPr>
          <a:xfrm>
            <a:off x="7991064" y="4315295"/>
            <a:ext cx="208800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defRPr/>
            </a:pPr>
            <a:r>
              <a:rPr lang="en-US" sz="1000" kern="0" dirty="0">
                <a:solidFill>
                  <a:srgbClr val="002E66"/>
                </a:solidFill>
              </a:rPr>
              <a:t>Wealth Reporting generation and dissemination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1000" kern="0" dirty="0">
                <a:solidFill>
                  <a:srgbClr val="002E66"/>
                </a:solidFill>
              </a:rPr>
              <a:t>Client Life-cycle Management 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1000" kern="0" dirty="0">
                <a:solidFill>
                  <a:srgbClr val="002E66"/>
                </a:solidFill>
              </a:rPr>
              <a:t>Commercial dashboard</a:t>
            </a:r>
          </a:p>
        </p:txBody>
      </p:sp>
      <p:sp>
        <p:nvSpPr>
          <p:cNvPr id="78" name="TextBox 44"/>
          <p:cNvSpPr txBox="1"/>
          <p:nvPr/>
        </p:nvSpPr>
        <p:spPr>
          <a:xfrm>
            <a:off x="7991064" y="1570856"/>
            <a:ext cx="20880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defRPr/>
            </a:pPr>
            <a:r>
              <a:rPr lang="en-US" sz="1000" kern="0" dirty="0">
                <a:solidFill>
                  <a:srgbClr val="002E66"/>
                </a:solidFill>
              </a:rPr>
              <a:t>Positions and transactions integration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1000" kern="0" dirty="0">
                <a:solidFill>
                  <a:srgbClr val="002E66"/>
                </a:solidFill>
              </a:rPr>
              <a:t>Performance and risk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1000" kern="0" dirty="0">
                <a:solidFill>
                  <a:srgbClr val="002E66"/>
                </a:solidFill>
              </a:rPr>
              <a:t>Cash management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1000" kern="0" dirty="0">
                <a:solidFill>
                  <a:srgbClr val="002E66"/>
                </a:solidFill>
              </a:rPr>
              <a:t>Order processing</a:t>
            </a:r>
          </a:p>
        </p:txBody>
      </p:sp>
      <p:sp>
        <p:nvSpPr>
          <p:cNvPr id="79" name="TextBox 44"/>
          <p:cNvSpPr txBox="1"/>
          <p:nvPr/>
        </p:nvSpPr>
        <p:spPr>
          <a:xfrm>
            <a:off x="2064004" y="1570856"/>
            <a:ext cx="20880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defRPr/>
            </a:pPr>
            <a:r>
              <a:rPr lang="en-US" sz="1000" kern="0" dirty="0">
                <a:solidFill>
                  <a:srgbClr val="002E66"/>
                </a:solidFill>
              </a:rPr>
              <a:t>On-demand or mass rebalancing Advisory proposal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1000" kern="0" dirty="0">
                <a:solidFill>
                  <a:srgbClr val="002E66"/>
                </a:solidFill>
              </a:rPr>
              <a:t>Clients constraints / preferences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1000" kern="0" dirty="0">
                <a:solidFill>
                  <a:srgbClr val="002E66"/>
                </a:solidFill>
              </a:rPr>
              <a:t>Portfolio model &amp; optimization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1000" kern="0" dirty="0">
                <a:solidFill>
                  <a:srgbClr val="002E66"/>
                </a:solidFill>
              </a:rPr>
              <a:t>Compliance pre &amp; post-trade</a:t>
            </a:r>
          </a:p>
        </p:txBody>
      </p:sp>
      <p:sp>
        <p:nvSpPr>
          <p:cNvPr id="81" name="Rectangle 80"/>
          <p:cNvSpPr/>
          <p:nvPr/>
        </p:nvSpPr>
        <p:spPr>
          <a:xfrm rot="27591">
            <a:off x="5156645" y="3465372"/>
            <a:ext cx="175411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rgbClr val="003C64"/>
                </a:solidFill>
                <a:latin typeface="Arial" panose="020B0604020202020204"/>
                <a:cs typeface="Calibri" panose="020F0502020204030204" pitchFamily="34" charset="0"/>
              </a:rPr>
              <a:t>ALTO* Wealth &amp; Distribution</a:t>
            </a:r>
            <a:endParaRPr lang="en-US" sz="1400" b="1" kern="0" baseline="30000" dirty="0">
              <a:solidFill>
                <a:srgbClr val="003C64"/>
              </a:solidFill>
              <a:latin typeface="Arial" panose="020B0604020202020204"/>
              <a:cs typeface="Calibri" panose="020F0502020204030204" pitchFamily="34" charset="0"/>
            </a:endParaRPr>
          </a:p>
        </p:txBody>
      </p:sp>
      <p:sp>
        <p:nvSpPr>
          <p:cNvPr id="83" name="Isosceles Triangle 82"/>
          <p:cNvSpPr/>
          <p:nvPr/>
        </p:nvSpPr>
        <p:spPr>
          <a:xfrm rot="16200000">
            <a:off x="7014258" y="1566057"/>
            <a:ext cx="864000" cy="864000"/>
          </a:xfrm>
          <a:prstGeom prst="triangle">
            <a:avLst>
              <a:gd name="adj" fmla="val 100000"/>
            </a:avLst>
          </a:prstGeom>
          <a:solidFill>
            <a:srgbClr val="FFFFFF"/>
          </a:solidFill>
          <a:ln w="12700" cap="flat" cmpd="sng" algn="ctr">
            <a:solidFill>
              <a:srgbClr val="004F9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4" name="TextBox 17"/>
          <p:cNvSpPr txBox="1"/>
          <p:nvPr/>
        </p:nvSpPr>
        <p:spPr>
          <a:xfrm>
            <a:off x="7107845" y="1565624"/>
            <a:ext cx="756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solidFill>
                  <a:srgbClr val="012E67"/>
                </a:solidFill>
                <a:latin typeface="Arial" panose="020B0604020202020204"/>
                <a:cs typeface="Calibri" panose="020F0502020204030204" pitchFamily="34" charset="0"/>
              </a:rPr>
              <a:t>MO &amp; data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solidFill>
                  <a:srgbClr val="012E67"/>
                </a:solidFill>
                <a:latin typeface="Arial" panose="020B0604020202020204"/>
                <a:cs typeface="Calibri" panose="020F0502020204030204" pitchFamily="34" charset="0"/>
              </a:rPr>
              <a:t>services</a:t>
            </a:r>
          </a:p>
        </p:txBody>
      </p:sp>
      <p:sp>
        <p:nvSpPr>
          <p:cNvPr id="85" name="Isosceles Triangle 84"/>
          <p:cNvSpPr/>
          <p:nvPr/>
        </p:nvSpPr>
        <p:spPr>
          <a:xfrm rot="10800000">
            <a:off x="4234181" y="1566056"/>
            <a:ext cx="853816" cy="864000"/>
          </a:xfrm>
          <a:prstGeom prst="triangle">
            <a:avLst>
              <a:gd name="adj" fmla="val 100000"/>
            </a:avLst>
          </a:prstGeom>
          <a:solidFill>
            <a:srgbClr val="FFFFFF"/>
          </a:solidFill>
          <a:ln w="12700" cap="flat" cmpd="sng" algn="ctr">
            <a:solidFill>
              <a:srgbClr val="004F9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0" name="TextBox 18"/>
          <p:cNvSpPr txBox="1"/>
          <p:nvPr/>
        </p:nvSpPr>
        <p:spPr>
          <a:xfrm>
            <a:off x="4221521" y="1565624"/>
            <a:ext cx="756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solidFill>
                  <a:srgbClr val="012E67"/>
                </a:solidFill>
                <a:latin typeface="Arial" panose="020B0604020202020204"/>
                <a:cs typeface="Calibri" panose="020F0502020204030204" pitchFamily="34" charset="0"/>
              </a:rPr>
              <a:t>Dealing services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6910716" y="1574524"/>
            <a:ext cx="967543" cy="2657153"/>
            <a:chOff x="5330575" y="1872105"/>
            <a:chExt cx="1060705" cy="3652741"/>
          </a:xfrm>
          <a:solidFill>
            <a:schemeClr val="accent2"/>
          </a:solidFill>
        </p:grpSpPr>
        <p:sp>
          <p:nvSpPr>
            <p:cNvPr id="103" name="Rectangle 102"/>
            <p:cNvSpPr/>
            <p:nvPr/>
          </p:nvSpPr>
          <p:spPr>
            <a:xfrm>
              <a:off x="5330575" y="3202168"/>
              <a:ext cx="1060705" cy="23226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Isosceles Triangle 103"/>
            <p:cNvSpPr/>
            <p:nvPr/>
          </p:nvSpPr>
          <p:spPr>
            <a:xfrm>
              <a:off x="5330575" y="1872105"/>
              <a:ext cx="1060704" cy="1330064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5" name="Group 104"/>
          <p:cNvGrpSpPr/>
          <p:nvPr/>
        </p:nvGrpSpPr>
        <p:grpSpPr>
          <a:xfrm rot="5400000">
            <a:off x="6065911" y="3397469"/>
            <a:ext cx="967543" cy="2657153"/>
            <a:chOff x="5041371" y="1989231"/>
            <a:chExt cx="1060705" cy="3652741"/>
          </a:xfrm>
          <a:solidFill>
            <a:srgbClr val="2C95FF"/>
          </a:solidFill>
        </p:grpSpPr>
        <p:sp>
          <p:nvSpPr>
            <p:cNvPr id="106" name="Rectangle 105"/>
            <p:cNvSpPr/>
            <p:nvPr/>
          </p:nvSpPr>
          <p:spPr>
            <a:xfrm>
              <a:off x="5041371" y="3319294"/>
              <a:ext cx="1060705" cy="23226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Isosceles Triangle 106"/>
            <p:cNvSpPr/>
            <p:nvPr/>
          </p:nvSpPr>
          <p:spPr>
            <a:xfrm>
              <a:off x="5041372" y="1989231"/>
              <a:ext cx="1060704" cy="1330064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8" name="Group 107"/>
          <p:cNvGrpSpPr/>
          <p:nvPr/>
        </p:nvGrpSpPr>
        <p:grpSpPr>
          <a:xfrm rot="10800000">
            <a:off x="4234182" y="2552664"/>
            <a:ext cx="967543" cy="2657153"/>
            <a:chOff x="5041371" y="1989231"/>
            <a:chExt cx="1060705" cy="3652741"/>
          </a:xfrm>
          <a:solidFill>
            <a:srgbClr val="007ACB"/>
          </a:solidFill>
        </p:grpSpPr>
        <p:sp>
          <p:nvSpPr>
            <p:cNvPr id="109" name="Rectangle 108"/>
            <p:cNvSpPr/>
            <p:nvPr/>
          </p:nvSpPr>
          <p:spPr>
            <a:xfrm>
              <a:off x="5041371" y="3319294"/>
              <a:ext cx="1060705" cy="23226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Isosceles Triangle 109"/>
            <p:cNvSpPr/>
            <p:nvPr/>
          </p:nvSpPr>
          <p:spPr>
            <a:xfrm>
              <a:off x="5041372" y="1989231"/>
              <a:ext cx="1060704" cy="1330064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2" name="Group 111"/>
          <p:cNvGrpSpPr/>
          <p:nvPr/>
        </p:nvGrpSpPr>
        <p:grpSpPr>
          <a:xfrm rot="16200000">
            <a:off x="5078986" y="721253"/>
            <a:ext cx="967543" cy="2657153"/>
            <a:chOff x="5041371" y="1989231"/>
            <a:chExt cx="1060705" cy="3652741"/>
          </a:xfrm>
          <a:solidFill>
            <a:schemeClr val="accent2"/>
          </a:solidFill>
        </p:grpSpPr>
        <p:sp>
          <p:nvSpPr>
            <p:cNvPr id="113" name="Rectangle 112"/>
            <p:cNvSpPr/>
            <p:nvPr/>
          </p:nvSpPr>
          <p:spPr>
            <a:xfrm>
              <a:off x="5041371" y="3319294"/>
              <a:ext cx="1060705" cy="23226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Isosceles Triangle 113"/>
            <p:cNvSpPr/>
            <p:nvPr/>
          </p:nvSpPr>
          <p:spPr>
            <a:xfrm>
              <a:off x="5041372" y="1989231"/>
              <a:ext cx="1060704" cy="1330064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5" name="TextBox 31"/>
          <p:cNvSpPr txBox="1"/>
          <p:nvPr/>
        </p:nvSpPr>
        <p:spPr>
          <a:xfrm rot="21591215">
            <a:off x="6855380" y="2971030"/>
            <a:ext cx="1047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100" b="1" kern="0" dirty="0">
                <a:solidFill>
                  <a:srgbClr val="FFFFFF"/>
                </a:solidFill>
                <a:latin typeface="Arial" panose="020B0604020202020204"/>
              </a:rPr>
              <a:t>Middle-Office &amp; </a:t>
            </a:r>
          </a:p>
          <a:p>
            <a:pPr algn="ctr">
              <a:defRPr/>
            </a:pPr>
            <a:r>
              <a:rPr lang="fr-FR" sz="1100" b="1" kern="0" dirty="0">
                <a:solidFill>
                  <a:srgbClr val="FFFFFF"/>
                </a:solidFill>
                <a:latin typeface="Arial" panose="020B0604020202020204"/>
              </a:rPr>
              <a:t>Data Management</a:t>
            </a:r>
            <a:endParaRPr lang="fr-FR" sz="105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6" name="TextBox 30"/>
          <p:cNvSpPr txBox="1"/>
          <p:nvPr/>
        </p:nvSpPr>
        <p:spPr>
          <a:xfrm rot="21591215">
            <a:off x="5602540" y="4510597"/>
            <a:ext cx="140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100" b="1" kern="0" dirty="0">
                <a:solidFill>
                  <a:srgbClr val="FFFFFF"/>
                </a:solidFill>
                <a:latin typeface="Arial" panose="020B0604020202020204"/>
              </a:rPr>
              <a:t>Digital Monitoring &amp; Reporting</a:t>
            </a:r>
          </a:p>
        </p:txBody>
      </p:sp>
      <p:sp>
        <p:nvSpPr>
          <p:cNvPr id="117" name="TextBox 25"/>
          <p:cNvSpPr txBox="1"/>
          <p:nvPr/>
        </p:nvSpPr>
        <p:spPr>
          <a:xfrm rot="21591215">
            <a:off x="4147299" y="3261619"/>
            <a:ext cx="111565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050" b="1" kern="0" dirty="0">
                <a:solidFill>
                  <a:srgbClr val="FFFFFF"/>
                </a:solidFill>
                <a:latin typeface="Arial" panose="020B0604020202020204"/>
              </a:rPr>
              <a:t>Client </a:t>
            </a:r>
          </a:p>
          <a:p>
            <a:pPr algn="ctr">
              <a:defRPr/>
            </a:pPr>
            <a:r>
              <a:rPr lang="fr-FR" sz="1050" b="1" kern="0" dirty="0">
                <a:solidFill>
                  <a:srgbClr val="FFFFFF"/>
                </a:solidFill>
                <a:latin typeface="Arial" panose="020B0604020202020204"/>
              </a:rPr>
              <a:t>Self-care &amp; </a:t>
            </a:r>
            <a:r>
              <a:rPr lang="fr-FR" sz="1050" b="1" kern="0" dirty="0" err="1">
                <a:solidFill>
                  <a:srgbClr val="FFFFFF"/>
                </a:solidFill>
                <a:latin typeface="Arial" panose="020B0604020202020204"/>
              </a:rPr>
              <a:t>Robo-Advisor</a:t>
            </a:r>
            <a:endParaRPr lang="fr-FR" sz="10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9" name="TextBox 27"/>
          <p:cNvSpPr txBox="1"/>
          <p:nvPr/>
        </p:nvSpPr>
        <p:spPr>
          <a:xfrm rot="15228">
            <a:off x="5326450" y="1834386"/>
            <a:ext cx="140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100" b="1" kern="0" dirty="0">
                <a:solidFill>
                  <a:srgbClr val="FFFFFF"/>
                </a:solidFill>
                <a:latin typeface="Arial" panose="020B0604020202020204"/>
              </a:rPr>
              <a:t>Wealth </a:t>
            </a:r>
          </a:p>
          <a:p>
            <a:pPr algn="ctr">
              <a:defRPr/>
            </a:pPr>
            <a:r>
              <a:rPr lang="fr-FR" sz="1100" b="1" kern="0" dirty="0">
                <a:solidFill>
                  <a:srgbClr val="FFFFFF"/>
                </a:solidFill>
                <a:latin typeface="Arial" panose="020B0604020202020204"/>
              </a:rPr>
              <a:t>Management</a:t>
            </a: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42" y="2821473"/>
            <a:ext cx="626123" cy="626123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72336">
            <a:off x="5000903" y="1883847"/>
            <a:ext cx="331960" cy="331960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9170">
            <a:off x="4506717" y="2848365"/>
            <a:ext cx="365156" cy="365156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5">
            <a:off x="5331124" y="4525132"/>
            <a:ext cx="365156" cy="365156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0772">
            <a:off x="7228507" y="2582049"/>
            <a:ext cx="331960" cy="331960"/>
          </a:xfrm>
          <a:prstGeom prst="rect">
            <a:avLst/>
          </a:prstGeom>
        </p:spPr>
      </p:pic>
      <p:cxnSp>
        <p:nvCxnSpPr>
          <p:cNvPr id="125" name="Straight Connector 124"/>
          <p:cNvCxnSpPr/>
          <p:nvPr/>
        </p:nvCxnSpPr>
        <p:spPr>
          <a:xfrm flipH="1">
            <a:off x="4016887" y="2563211"/>
            <a:ext cx="180000" cy="180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2093431" y="2739901"/>
            <a:ext cx="192345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4016887" y="4029016"/>
            <a:ext cx="180000" cy="180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2093431" y="4029859"/>
            <a:ext cx="192345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8095326" y="2739901"/>
            <a:ext cx="192345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917149" y="2563212"/>
            <a:ext cx="178177" cy="17817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8095326" y="4029859"/>
            <a:ext cx="192345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7917148" y="4029017"/>
            <a:ext cx="178177" cy="17817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52" y="6293366"/>
            <a:ext cx="353121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* ALTO: Amundi Leading Technologies &amp; Operations</a:t>
            </a:r>
          </a:p>
        </p:txBody>
      </p:sp>
    </p:spTree>
    <p:extLst>
      <p:ext uri="{BB962C8B-B14F-4D97-AF65-F5344CB8AC3E}">
        <p14:creationId xmlns:p14="http://schemas.microsoft.com/office/powerpoint/2010/main" val="54330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1" y="540000"/>
            <a:ext cx="8419981" cy="68219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ALTO* Employee Savings &amp; Retirements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frontier for financial industry | January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12</a:t>
            </a:fld>
            <a:endParaRPr lang="fr-FR"/>
          </a:p>
        </p:txBody>
      </p:sp>
      <p:sp>
        <p:nvSpPr>
          <p:cNvPr id="75" name="Rectangle 74"/>
          <p:cNvSpPr/>
          <p:nvPr/>
        </p:nvSpPr>
        <p:spPr>
          <a:xfrm>
            <a:off x="2075181" y="4219407"/>
            <a:ext cx="955705" cy="16279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/>
              <a:t>REFERENTIAL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514977" y="4219407"/>
            <a:ext cx="5566585" cy="16279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/>
              <a:t>CORE PLATFORM COMPONENT</a:t>
            </a:r>
            <a:endParaRPr lang="fr-FR" sz="900" b="1" dirty="0"/>
          </a:p>
        </p:txBody>
      </p:sp>
      <p:sp>
        <p:nvSpPr>
          <p:cNvPr id="77" name="Rectangle 76"/>
          <p:cNvSpPr/>
          <p:nvPr/>
        </p:nvSpPr>
        <p:spPr>
          <a:xfrm>
            <a:off x="2150837" y="5261539"/>
            <a:ext cx="800645" cy="4699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Product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621953" y="4544573"/>
            <a:ext cx="1733664" cy="34910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Subscription &amp; redemption management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427835" y="4549569"/>
            <a:ext cx="1733664" cy="34910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Payment</a:t>
            </a:r>
          </a:p>
        </p:txBody>
      </p:sp>
      <p:sp>
        <p:nvSpPr>
          <p:cNvPr id="87" name="Rectangle 86"/>
          <p:cNvSpPr/>
          <p:nvPr/>
        </p:nvSpPr>
        <p:spPr>
          <a:xfrm>
            <a:off x="7256345" y="4549569"/>
            <a:ext cx="1739223" cy="34910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Order booking</a:t>
            </a:r>
          </a:p>
        </p:txBody>
      </p:sp>
      <p:sp>
        <p:nvSpPr>
          <p:cNvPr id="88" name="Rectangle 87"/>
          <p:cNvSpPr/>
          <p:nvPr/>
        </p:nvSpPr>
        <p:spPr>
          <a:xfrm>
            <a:off x="3621954" y="4986561"/>
            <a:ext cx="5379543" cy="34910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Accounting sub ledger</a:t>
            </a:r>
          </a:p>
        </p:txBody>
      </p:sp>
      <p:sp>
        <p:nvSpPr>
          <p:cNvPr id="89" name="Rectangle 88"/>
          <p:cNvSpPr/>
          <p:nvPr/>
        </p:nvSpPr>
        <p:spPr>
          <a:xfrm>
            <a:off x="3623144" y="5423553"/>
            <a:ext cx="5379543" cy="34910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Data warehouse</a:t>
            </a:r>
          </a:p>
        </p:txBody>
      </p:sp>
      <p:sp>
        <p:nvSpPr>
          <p:cNvPr id="90" name="Rectangle 89"/>
          <p:cNvSpPr/>
          <p:nvPr/>
        </p:nvSpPr>
        <p:spPr>
          <a:xfrm>
            <a:off x="6244413" y="2722127"/>
            <a:ext cx="1704426" cy="277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Transfer agent</a:t>
            </a:r>
          </a:p>
        </p:txBody>
      </p:sp>
      <p:sp>
        <p:nvSpPr>
          <p:cNvPr id="91" name="Rectangle 90"/>
          <p:cNvSpPr/>
          <p:nvPr/>
        </p:nvSpPr>
        <p:spPr>
          <a:xfrm>
            <a:off x="4377739" y="2722127"/>
            <a:ext cx="1704426" cy="277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Subscription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587511" y="3329886"/>
            <a:ext cx="5379543" cy="563949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/>
              <a:t>PORTALS</a:t>
            </a:r>
          </a:p>
        </p:txBody>
      </p:sp>
      <p:sp>
        <p:nvSpPr>
          <p:cNvPr id="93" name="Rectangle 92"/>
          <p:cNvSpPr/>
          <p:nvPr/>
        </p:nvSpPr>
        <p:spPr>
          <a:xfrm>
            <a:off x="3667012" y="3536578"/>
            <a:ext cx="1654163" cy="26447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Company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447813" y="3546568"/>
            <a:ext cx="1654163" cy="26447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Employee</a:t>
            </a:r>
          </a:p>
        </p:txBody>
      </p:sp>
      <p:sp>
        <p:nvSpPr>
          <p:cNvPr id="95" name="Rectangle 94"/>
          <p:cNvSpPr/>
          <p:nvPr/>
        </p:nvSpPr>
        <p:spPr>
          <a:xfrm>
            <a:off x="7230471" y="3542708"/>
            <a:ext cx="1654163" cy="26447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Partner</a:t>
            </a: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7101975" y="3023127"/>
            <a:ext cx="0" cy="30072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5229952" y="3025165"/>
            <a:ext cx="0" cy="30072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9159367" y="5249957"/>
            <a:ext cx="320861" cy="1158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2158527" y="4704923"/>
            <a:ext cx="800645" cy="46993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Master data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3147683" y="5249957"/>
            <a:ext cx="320861" cy="1158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6277010" y="3901246"/>
            <a:ext cx="0" cy="30688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720001" y="1344367"/>
            <a:ext cx="8552795" cy="92838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36000" tIns="0" rIns="36000" bIns="0" rtlCol="0" anchor="ctr"/>
          <a:lstStyle/>
          <a:p>
            <a:pPr marL="266700" lvl="2" indent="-171450">
              <a:spcBef>
                <a:spcPts val="600"/>
              </a:spcBef>
              <a:buClr>
                <a:srgbClr val="C19134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A front-to-back platform to manage employee savings and retirement solutions in a multi-insurer and multi-account keeper framework</a:t>
            </a:r>
            <a:endParaRPr lang="fr-FR" sz="1400" dirty="0"/>
          </a:p>
          <a:p>
            <a:pPr marL="266700" lvl="2" indent="-171450">
              <a:spcBef>
                <a:spcPts val="600"/>
              </a:spcBef>
              <a:buClr>
                <a:srgbClr val="C19134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A modular integration with the clients’ information systems</a:t>
            </a:r>
          </a:p>
          <a:p>
            <a:pPr marL="266700" lvl="2" indent="-171450">
              <a:spcBef>
                <a:spcPts val="600"/>
              </a:spcBef>
              <a:buClr>
                <a:srgbClr val="C19134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A highly regulated platform supporting millions of customers</a:t>
            </a:r>
            <a:endParaRPr lang="fr-FR" sz="1400" dirty="0"/>
          </a:p>
        </p:txBody>
      </p:sp>
      <p:sp>
        <p:nvSpPr>
          <p:cNvPr id="103" name="Rectangle 102"/>
          <p:cNvSpPr/>
          <p:nvPr/>
        </p:nvSpPr>
        <p:spPr>
          <a:xfrm>
            <a:off x="9550413" y="4233433"/>
            <a:ext cx="935661" cy="1613931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/>
              <a:t>BACK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9618449" y="5275565"/>
            <a:ext cx="800645" cy="4699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Billing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9626139" y="4718949"/>
            <a:ext cx="800645" cy="46993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Reporting</a:t>
            </a:r>
          </a:p>
        </p:txBody>
      </p:sp>
      <p:sp>
        <p:nvSpPr>
          <p:cNvPr id="106" name="Isosceles Triangle 105"/>
          <p:cNvSpPr/>
          <p:nvPr/>
        </p:nvSpPr>
        <p:spPr>
          <a:xfrm rot="10800000">
            <a:off x="5565441" y="2373565"/>
            <a:ext cx="1210747" cy="24253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10906849" cy="717300"/>
          </a:xfrm>
        </p:spPr>
        <p:txBody>
          <a:bodyPr vert="horz" lIns="0" tIns="0" rIns="0" bIns="0" rtlCol="0" anchor="t" anchorCtr="0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dirty="0" smtClean="0"/>
              <a:t>Other specialized </a:t>
            </a:r>
            <a:r>
              <a:rPr lang="en-US" dirty="0"/>
              <a:t>solutions </a:t>
            </a:r>
            <a:r>
              <a:rPr lang="en-US" dirty="0" smtClean="0"/>
              <a:t>leveraging on </a:t>
            </a:r>
            <a:r>
              <a:rPr lang="en-US" dirty="0"/>
              <a:t>Amundi </a:t>
            </a:r>
            <a:r>
              <a:rPr lang="en-US" dirty="0" smtClean="0"/>
              <a:t>experience </a:t>
            </a:r>
            <a:r>
              <a:rPr lang="en-US" dirty="0"/>
              <a:t>and know-how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frontier for financial industry | January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13</a:t>
            </a:fld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720001" y="5283793"/>
            <a:ext cx="5185499" cy="4968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Bef>
                <a:spcPts val="600"/>
              </a:spcBef>
            </a:pPr>
            <a:r>
              <a:rPr lang="en-US" sz="1200" b="1" dirty="0">
                <a:solidFill>
                  <a:schemeClr val="accent6"/>
                </a:solidFill>
              </a:rPr>
              <a:t>Targets</a:t>
            </a:r>
            <a:r>
              <a:rPr lang="en-US" sz="1200" dirty="0">
                <a:solidFill>
                  <a:schemeClr val="tx1"/>
                </a:solidFill>
              </a:rPr>
              <a:t>: Asset servicer (Custodians, Fund Admin &amp; Trustee)  </a:t>
            </a:r>
          </a:p>
        </p:txBody>
      </p:sp>
      <p:sp>
        <p:nvSpPr>
          <p:cNvPr id="42" name="Espace réservé du contenu 15"/>
          <p:cNvSpPr txBox="1">
            <a:spLocks/>
          </p:cNvSpPr>
          <p:nvPr/>
        </p:nvSpPr>
        <p:spPr>
          <a:xfrm>
            <a:off x="720000" y="1455302"/>
            <a:ext cx="11084650" cy="1186107"/>
          </a:xfrm>
          <a:prstGeom prst="rect">
            <a:avLst/>
          </a:prstGeom>
          <a:noFill/>
        </p:spPr>
        <p:txBody>
          <a:bodyPr vert="horz" lIns="72000" tIns="72000" rIns="72000" bIns="72000" rtlCol="0" anchor="ctr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2" indent="-184150" defTabSz="89535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tx1"/>
                </a:solidFill>
              </a:rPr>
              <a:t>Solutions capitalizing on Amundi experience in the asset management value chain</a:t>
            </a:r>
          </a:p>
          <a:p>
            <a:pPr marL="266700" lvl="2" indent="-184150" defTabSz="89535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tx1"/>
                </a:solidFill>
              </a:rPr>
              <a:t>Capacity to develop bespoke solutions for Amundi and external clients</a:t>
            </a:r>
          </a:p>
          <a:p>
            <a:pPr marL="266700" lvl="2" indent="-184150" defTabSz="89535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tx1"/>
                </a:solidFill>
              </a:rPr>
              <a:t>Strong R&amp;D investments to develop state-of-the-art platforms adapted to meet the requirements of Asset Managers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19999" y="2839409"/>
            <a:ext cx="5185500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ALTO* Asset Servicing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20000" y="3472982"/>
            <a:ext cx="5185500" cy="1612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An industrial and flexible investment compliance solution enabling effective trustee control:</a:t>
            </a:r>
          </a:p>
          <a:p>
            <a:pPr marL="171450" indent="-171450" algn="just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Program and design investment rules for portfolio breakdown &amp; ratios</a:t>
            </a:r>
          </a:p>
          <a:p>
            <a:pPr marL="171450" indent="-171450" algn="just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Manage investment rules, guidelines &amp; breaches to ensure post-trade compliance</a:t>
            </a:r>
          </a:p>
          <a:p>
            <a:pPr marL="171450" indent="-171450" algn="just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Produce client reporting with bespoke reports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254751" y="5283793"/>
            <a:ext cx="5372098" cy="4968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Bef>
                <a:spcPts val="600"/>
              </a:spcBef>
            </a:pPr>
            <a:r>
              <a:rPr lang="en-US" sz="1200" b="1" dirty="0">
                <a:solidFill>
                  <a:schemeClr val="accent6"/>
                </a:solidFill>
              </a:rPr>
              <a:t>Targets</a:t>
            </a:r>
            <a:r>
              <a:rPr lang="en-US" sz="1200" dirty="0">
                <a:solidFill>
                  <a:schemeClr val="tx1"/>
                </a:solidFill>
              </a:rPr>
              <a:t>: Asset Managers, Banks &amp; Institutional Investors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254748" y="2839409"/>
            <a:ext cx="5372099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ALTO* Sustainability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254749" y="3472982"/>
            <a:ext cx="5372099" cy="1612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A unique platform tracking ESG analytics, access to data, produce reporting, stress test portfolios, etc.</a:t>
            </a:r>
          </a:p>
          <a:p>
            <a:pPr marL="171450" indent="-171450" algn="just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ESG</a:t>
            </a:r>
          </a:p>
          <a:p>
            <a:pPr marL="171450" indent="-171450" algn="just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Regulatory metrics</a:t>
            </a:r>
          </a:p>
          <a:p>
            <a:pPr marL="171450" indent="-171450" algn="just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Climate</a:t>
            </a:r>
          </a:p>
          <a:p>
            <a:pPr marL="171450" indent="-171450" algn="just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Impact</a:t>
            </a:r>
          </a:p>
          <a:p>
            <a:pPr algn="just">
              <a:spcBef>
                <a:spcPts val="600"/>
              </a:spcBef>
            </a:pP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1" y="540001"/>
            <a:ext cx="10820066" cy="387493"/>
          </a:xfrm>
        </p:spPr>
        <p:txBody>
          <a:bodyPr>
            <a:noAutofit/>
          </a:bodyPr>
          <a:lstStyle/>
          <a:p>
            <a:r>
              <a:rPr lang="en-US" dirty="0"/>
              <a:t>ALTO* Sustainability to empower responsible investors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frontier for financial industry | January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14</a:t>
            </a:fld>
            <a:endParaRPr lang="fr-FR"/>
          </a:p>
        </p:txBody>
      </p:sp>
      <p:sp>
        <p:nvSpPr>
          <p:cNvPr id="16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52" y="6293366"/>
            <a:ext cx="353121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* ALTO: Amundi Leading Technologies &amp; Operations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2" y="1054883"/>
            <a:ext cx="5108156" cy="494611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429239" y="2310115"/>
            <a:ext cx="965293" cy="871697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2789165" y="2265195"/>
            <a:ext cx="873997" cy="255128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3994385" y="3054104"/>
            <a:ext cx="1177222" cy="233288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1542067" y="4477790"/>
            <a:ext cx="761829" cy="270262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8" name="Group 47"/>
          <p:cNvGrpSpPr/>
          <p:nvPr/>
        </p:nvGrpSpPr>
        <p:grpSpPr>
          <a:xfrm>
            <a:off x="6645892" y="1557787"/>
            <a:ext cx="3994963" cy="1924377"/>
            <a:chOff x="5472076" y="1176990"/>
            <a:chExt cx="10741464" cy="5129162"/>
          </a:xfrm>
        </p:grpSpPr>
        <p:sp>
          <p:nvSpPr>
            <p:cNvPr id="49" name="Rounded Rectangle 48"/>
            <p:cNvSpPr/>
            <p:nvPr/>
          </p:nvSpPr>
          <p:spPr>
            <a:xfrm>
              <a:off x="6604974" y="6008121"/>
              <a:ext cx="409642" cy="227228"/>
            </a:xfrm>
            <a:prstGeom prst="round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72076" y="1176990"/>
              <a:ext cx="10741464" cy="512916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55339" y="3990936"/>
              <a:ext cx="5208505" cy="2155001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11418756" y="4626295"/>
              <a:ext cx="190921" cy="90721"/>
            </a:xfrm>
            <a:prstGeom prst="rect">
              <a:avLst/>
            </a:prstGeom>
            <a:solidFill>
              <a:srgbClr val="2026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1418756" y="5009412"/>
              <a:ext cx="190921" cy="90721"/>
            </a:xfrm>
            <a:prstGeom prst="rect">
              <a:avLst/>
            </a:prstGeom>
            <a:solidFill>
              <a:srgbClr val="2026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0989872" y="5826968"/>
              <a:ext cx="337899" cy="86576"/>
            </a:xfrm>
            <a:prstGeom prst="rect">
              <a:avLst/>
            </a:prstGeom>
            <a:solidFill>
              <a:srgbClr val="2026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507950" y="1529430"/>
              <a:ext cx="1022633" cy="134578"/>
            </a:xfrm>
            <a:prstGeom prst="rect">
              <a:avLst/>
            </a:prstGeom>
            <a:solidFill>
              <a:srgbClr val="1215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393794" y="1176990"/>
              <a:ext cx="780410" cy="134578"/>
            </a:xfrm>
            <a:prstGeom prst="rect">
              <a:avLst/>
            </a:prstGeom>
            <a:solidFill>
              <a:srgbClr val="1215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5"/>
          <a:srcRect t="2348" b="1795"/>
          <a:stretch/>
        </p:blipFill>
        <p:spPr>
          <a:xfrm>
            <a:off x="6645892" y="4005970"/>
            <a:ext cx="3994963" cy="2154063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D79D077-473A-45B8-B880-5BD1A58181E7}"/>
              </a:ext>
            </a:extLst>
          </p:cNvPr>
          <p:cNvSpPr/>
          <p:nvPr/>
        </p:nvSpPr>
        <p:spPr>
          <a:xfrm>
            <a:off x="6645893" y="1230753"/>
            <a:ext cx="3980332" cy="385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ESG issuer analysis </a:t>
            </a:r>
            <a:r>
              <a:rPr lang="en-US" sz="1200" b="1">
                <a:solidFill>
                  <a:schemeClr val="tx1"/>
                </a:solidFill>
              </a:rPr>
              <a:t>with </a:t>
            </a:r>
            <a:r>
              <a:rPr lang="en-US" sz="1200" b="1" smtClean="0">
                <a:solidFill>
                  <a:schemeClr val="tx1"/>
                </a:solidFill>
              </a:rPr>
              <a:t>ALTO* </a:t>
            </a:r>
            <a:r>
              <a:rPr lang="en-US" sz="1200" b="1" dirty="0">
                <a:solidFill>
                  <a:schemeClr val="tx1"/>
                </a:solidFill>
              </a:rPr>
              <a:t>Investment Research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D79D077-473A-45B8-B880-5BD1A58181E7}"/>
              </a:ext>
            </a:extLst>
          </p:cNvPr>
          <p:cNvSpPr/>
          <p:nvPr/>
        </p:nvSpPr>
        <p:spPr>
          <a:xfrm>
            <a:off x="6645893" y="3689351"/>
            <a:ext cx="3980332" cy="385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ESG Portfolio Analysis </a:t>
            </a:r>
            <a:r>
              <a:rPr lang="en-US" sz="1200" b="1">
                <a:solidFill>
                  <a:schemeClr val="tx1"/>
                </a:solidFill>
              </a:rPr>
              <a:t>with </a:t>
            </a:r>
            <a:r>
              <a:rPr lang="en-US" sz="1200" b="1" smtClean="0">
                <a:solidFill>
                  <a:schemeClr val="tx1"/>
                </a:solidFill>
              </a:rPr>
              <a:t>ALTO* </a:t>
            </a:r>
            <a:r>
              <a:rPr lang="en-US" sz="1200" b="1" dirty="0">
                <a:solidFill>
                  <a:schemeClr val="tx1"/>
                </a:solidFill>
              </a:rPr>
              <a:t>Investment </a:t>
            </a:r>
          </a:p>
        </p:txBody>
      </p:sp>
      <p:pic>
        <p:nvPicPr>
          <p:cNvPr id="60" name="Picture 59" descr="A close up of a sign&#10;&#10;Description automatically generated">
            <a:extLst>
              <a:ext uri="{FF2B5EF4-FFF2-40B4-BE49-F238E27FC236}">
                <a16:creationId xmlns:a16="http://schemas.microsoft.com/office/drawing/2014/main" id="{81A3AC30-640F-0C4D-A10B-DFC30AB3AD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2517" y="1337660"/>
            <a:ext cx="346674" cy="352357"/>
          </a:xfrm>
          <a:prstGeom prst="rect">
            <a:avLst/>
          </a:prstGeom>
        </p:spPr>
      </p:pic>
      <p:pic>
        <p:nvPicPr>
          <p:cNvPr id="61" name="Picture 60" descr="A close up of a sign&#10;&#10;Description automatically generated">
            <a:extLst>
              <a:ext uri="{FF2B5EF4-FFF2-40B4-BE49-F238E27FC236}">
                <a16:creationId xmlns:a16="http://schemas.microsoft.com/office/drawing/2014/main" id="{81A3AC30-640F-0C4D-A10B-DFC30AB3AD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2517" y="3778801"/>
            <a:ext cx="346674" cy="352357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1119551" y="5952487"/>
            <a:ext cx="438330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50" dirty="0" smtClean="0">
                <a:solidFill>
                  <a:srgbClr val="FFFFFF">
                    <a:lumMod val="50000"/>
                  </a:srgbClr>
                </a:solidFill>
              </a:rPr>
              <a:t>Scope of services available for Amundi Technology clients in Q1 2023</a:t>
            </a:r>
            <a:endParaRPr lang="en-US" sz="105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720251" y="5965831"/>
            <a:ext cx="409642" cy="227228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1079306" y="4740945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6</a:t>
            </a:r>
          </a:p>
        </p:txBody>
      </p:sp>
      <p:sp>
        <p:nvSpPr>
          <p:cNvPr id="65" name="Oval 64"/>
          <p:cNvSpPr/>
          <p:nvPr/>
        </p:nvSpPr>
        <p:spPr>
          <a:xfrm>
            <a:off x="945389" y="2225040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1</a:t>
            </a:r>
            <a:endParaRPr lang="fr-FR" sz="1200" b="1" dirty="0"/>
          </a:p>
        </p:txBody>
      </p:sp>
      <p:sp>
        <p:nvSpPr>
          <p:cNvPr id="66" name="Oval 65"/>
          <p:cNvSpPr/>
          <p:nvPr/>
        </p:nvSpPr>
        <p:spPr>
          <a:xfrm>
            <a:off x="3058531" y="5697949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5</a:t>
            </a:r>
          </a:p>
        </p:txBody>
      </p:sp>
      <p:sp>
        <p:nvSpPr>
          <p:cNvPr id="67" name="Oval 66"/>
          <p:cNvSpPr/>
          <p:nvPr/>
        </p:nvSpPr>
        <p:spPr>
          <a:xfrm>
            <a:off x="5042254" y="4677451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3012515" y="1120188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2</a:t>
            </a:r>
          </a:p>
        </p:txBody>
      </p:sp>
      <p:sp>
        <p:nvSpPr>
          <p:cNvPr id="69" name="Oval 68"/>
          <p:cNvSpPr/>
          <p:nvPr/>
        </p:nvSpPr>
        <p:spPr>
          <a:xfrm>
            <a:off x="5233672" y="2454916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719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1" y="540001"/>
            <a:ext cx="10820066" cy="387493"/>
          </a:xfrm>
        </p:spPr>
        <p:txBody>
          <a:bodyPr>
            <a:noAutofit/>
          </a:bodyPr>
          <a:lstStyle/>
          <a:p>
            <a:r>
              <a:rPr lang="en-US" dirty="0"/>
              <a:t>ALTO* Sustainability leveraging ALTO* Platform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frontier for financial industry | January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15</a:t>
            </a:fld>
            <a:endParaRPr lang="fr-FR"/>
          </a:p>
        </p:txBody>
      </p:sp>
      <p:sp>
        <p:nvSpPr>
          <p:cNvPr id="16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52" y="6293366"/>
            <a:ext cx="353121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* ALTO: Amundi Leading Technologies &amp; Operations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20251" y="1049371"/>
            <a:ext cx="10747848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ALTO* Sustainability is </a:t>
            </a:r>
            <a:r>
              <a:rPr lang="en-US" sz="1400" b="1" dirty="0" smtClean="0">
                <a:latin typeface="+mj-lt"/>
              </a:rPr>
              <a:t>powering </a:t>
            </a:r>
            <a:r>
              <a:rPr lang="en-US" sz="1400" b="1" dirty="0">
                <a:latin typeface="+mj-lt"/>
              </a:rPr>
              <a:t>sustainable </a:t>
            </a:r>
            <a:r>
              <a:rPr lang="en-US" sz="1400" b="1" dirty="0" smtClean="0">
                <a:latin typeface="+mj-lt"/>
              </a:rPr>
              <a:t>and ESG investing</a:t>
            </a:r>
            <a:r>
              <a:rPr lang="en-US" sz="1400" dirty="0">
                <a:latin typeface="+mj-lt"/>
              </a:rPr>
              <a:t>, enabling </a:t>
            </a:r>
            <a:r>
              <a:rPr lang="en-U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clients to align </a:t>
            </a: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investment decisions with their ESG and climate goals. </a:t>
            </a:r>
            <a:endParaRPr lang="en-US" sz="1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5475" indent="-285750" algn="just">
              <a:spcBef>
                <a:spcPts val="600"/>
              </a:spcBef>
              <a:buClr>
                <a:srgbClr val="00B0F0"/>
              </a:buClr>
              <a:buSzPct val="80000"/>
              <a:buFont typeface="Arial" panose="020B0604020202020204" pitchFamily="34" charset="0"/>
              <a:buChar char="►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Give users the data and tools needed to consolidate </a:t>
            </a:r>
            <a:r>
              <a:rPr lang="en-US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ESG and </a:t>
            </a:r>
            <a:r>
              <a:rPr lang="en-US" sz="1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sustainable </a:t>
            </a:r>
            <a:r>
              <a:rPr lang="en-US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analytics </a:t>
            </a:r>
          </a:p>
          <a:p>
            <a:pPr marL="625475" indent="-285750" algn="just">
              <a:spcBef>
                <a:spcPts val="600"/>
              </a:spcBef>
              <a:buClr>
                <a:srgbClr val="00B0F0"/>
              </a:buClr>
              <a:buSzPct val="80000"/>
              <a:buFont typeface="Arial" panose="020B0604020202020204" pitchFamily="34" charset="0"/>
              <a:buChar char="►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lang="en-U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ESG </a:t>
            </a: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data into the </a:t>
            </a:r>
            <a:r>
              <a:rPr lang="en-US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front-to-back workflow </a:t>
            </a: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 portfolio analysis and design, compliance control, regulatory requirement, and </a:t>
            </a:r>
            <a:r>
              <a:rPr lang="en-U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reporting</a:t>
            </a:r>
            <a:endParaRPr lang="en-US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230448" y="2320250"/>
            <a:ext cx="5312328" cy="3540647"/>
            <a:chOff x="6230448" y="2643521"/>
            <a:chExt cx="5312328" cy="3540647"/>
          </a:xfrm>
        </p:grpSpPr>
        <p:sp>
          <p:nvSpPr>
            <p:cNvPr id="35" name="Rectangle 34"/>
            <p:cNvSpPr/>
            <p:nvPr/>
          </p:nvSpPr>
          <p:spPr>
            <a:xfrm>
              <a:off x="6283360" y="3766998"/>
              <a:ext cx="1476000" cy="23619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/>
            <a:lstStyle/>
            <a:p>
              <a:pPr marL="171450" indent="-17145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</a:rPr>
                <a:t>Portfolio and holdings ESG ratings </a:t>
              </a:r>
            </a:p>
            <a:p>
              <a:pPr marL="171450" indent="-17145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</a:rPr>
                <a:t>Portfolio Design</a:t>
              </a:r>
            </a:p>
            <a:p>
              <a:pPr marL="171450" indent="-17145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1000" b="1" dirty="0" smtClean="0">
                  <a:solidFill>
                    <a:schemeClr val="tx1"/>
                  </a:solidFill>
                </a:rPr>
                <a:t>Dashboard for portfolio overview</a:t>
              </a:r>
            </a:p>
            <a:p>
              <a:pPr marL="171450" indent="-17145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</a:rPr>
                <a:t>Comparison </a:t>
              </a:r>
              <a:r>
                <a:rPr lang="en-US" sz="1000" dirty="0">
                  <a:solidFill>
                    <a:schemeClr val="tx1"/>
                  </a:solidFill>
                </a:rPr>
                <a:t>to portfolio benchmark</a:t>
              </a:r>
            </a:p>
            <a:p>
              <a:pPr marL="171450" indent="-17145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chemeClr val="tx1"/>
                  </a:solidFill>
                </a:rPr>
                <a:t>Look-through </a:t>
              </a:r>
            </a:p>
            <a:p>
              <a:pPr marL="171450" indent="-17145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</a:rPr>
                <a:t>Carbon </a:t>
              </a:r>
              <a:r>
                <a:rPr lang="en-US" sz="1000" dirty="0">
                  <a:solidFill>
                    <a:schemeClr val="tx1"/>
                  </a:solidFill>
                </a:rPr>
                <a:t>emissions, climate, </a:t>
              </a:r>
              <a:r>
                <a:rPr lang="en-US" sz="1000" dirty="0" smtClean="0">
                  <a:solidFill>
                    <a:schemeClr val="tx1"/>
                  </a:solidFill>
                </a:rPr>
                <a:t>temperature</a:t>
              </a:r>
            </a:p>
            <a:p>
              <a:pPr marL="171450" indent="-17145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</a:rPr>
                <a:t>SFDR </a:t>
              </a:r>
              <a:r>
                <a:rPr lang="en-US" sz="1000" dirty="0">
                  <a:solidFill>
                    <a:schemeClr val="tx1"/>
                  </a:solidFill>
                </a:rPr>
                <a:t>(taxonomy, </a:t>
              </a:r>
              <a:r>
                <a:rPr lang="en-US" sz="1000" dirty="0" smtClean="0">
                  <a:solidFill>
                    <a:schemeClr val="tx1"/>
                  </a:solidFill>
                </a:rPr>
                <a:t>PAI and SI)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992099" y="3766998"/>
              <a:ext cx="1476000" cy="23619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/>
            <a:lstStyle/>
            <a:p>
              <a:pPr marL="171450" indent="-17145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chemeClr val="tx1"/>
                  </a:solidFill>
                </a:rPr>
                <a:t>Sustainability reports production and quality monitoring</a:t>
              </a:r>
            </a:p>
            <a:p>
              <a:pPr marL="171450" indent="-17145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</a:rPr>
                <a:t>Out-of-the-box </a:t>
              </a:r>
              <a:r>
                <a:rPr lang="en-US" sz="1000" dirty="0">
                  <a:solidFill>
                    <a:schemeClr val="tx1"/>
                  </a:solidFill>
                </a:rPr>
                <a:t>reports templates </a:t>
              </a:r>
              <a:r>
                <a:rPr lang="en-US" sz="1000" dirty="0" smtClean="0">
                  <a:solidFill>
                    <a:schemeClr val="tx1"/>
                  </a:solidFill>
                </a:rPr>
                <a:t>library for customization </a:t>
              </a:r>
              <a:r>
                <a:rPr lang="en-US" sz="1000" dirty="0">
                  <a:solidFill>
                    <a:schemeClr val="tx1"/>
                  </a:solidFill>
                </a:rPr>
                <a:t>with advanced designer and white labelling</a:t>
              </a:r>
            </a:p>
            <a:p>
              <a:pPr marL="171450" indent="-17145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</a:rPr>
                <a:t>SFDR </a:t>
              </a:r>
              <a:r>
                <a:rPr lang="en-US" sz="1000" dirty="0">
                  <a:solidFill>
                    <a:schemeClr val="tx1"/>
                  </a:solidFill>
                </a:rPr>
                <a:t>data</a:t>
              </a:r>
            </a:p>
            <a:p>
              <a:pPr marL="171450" indent="-17145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137730" y="3766998"/>
              <a:ext cx="1476000" cy="23619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/>
            <a:lstStyle/>
            <a:p>
              <a:pPr marL="171450" indent="-17145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chemeClr val="tx1"/>
                  </a:solidFill>
                </a:rPr>
                <a:t>Pre-trade and post trade controls and monitoring on sustainability analytics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83360" y="3198651"/>
              <a:ext cx="1476000" cy="5297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Portfolio analysis</a:t>
              </a:r>
              <a:endParaRPr lang="en-US" sz="1400" b="1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992099" y="3198651"/>
              <a:ext cx="1476000" cy="5297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Reporting</a:t>
              </a:r>
              <a:endParaRPr lang="en-US" sz="1400" b="1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137730" y="3198651"/>
              <a:ext cx="1476000" cy="5297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Compliance</a:t>
              </a:r>
              <a:endParaRPr lang="en-US" sz="1400" b="1" dirty="0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360" y="2695505"/>
              <a:ext cx="432000" cy="432000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6755130" y="2695505"/>
              <a:ext cx="4712969" cy="43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ALTO* Investment</a:t>
              </a:r>
              <a:endParaRPr lang="en-US" sz="1600" b="1" dirty="0"/>
            </a:p>
          </p:txBody>
        </p:sp>
        <p:sp>
          <p:nvSpPr>
            <p:cNvPr id="44" name="Isosceles Triangle 43"/>
            <p:cNvSpPr/>
            <p:nvPr/>
          </p:nvSpPr>
          <p:spPr>
            <a:xfrm rot="5400000">
              <a:off x="7831924" y="3357793"/>
              <a:ext cx="249912" cy="2011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Isosceles Triangle 44"/>
            <p:cNvSpPr/>
            <p:nvPr/>
          </p:nvSpPr>
          <p:spPr>
            <a:xfrm rot="5400000">
              <a:off x="9669624" y="3357793"/>
              <a:ext cx="249912" cy="2011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30448" y="2643521"/>
              <a:ext cx="5312328" cy="3540647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533380" y="2320251"/>
            <a:ext cx="3666928" cy="3540646"/>
            <a:chOff x="2533380" y="2643522"/>
            <a:chExt cx="3666928" cy="3540646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20" y="2695505"/>
              <a:ext cx="432000" cy="432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71" name="Rectangle 70"/>
            <p:cNvSpPr/>
            <p:nvPr/>
          </p:nvSpPr>
          <p:spPr>
            <a:xfrm>
              <a:off x="3040380" y="2695505"/>
              <a:ext cx="2864610" cy="432000"/>
            </a:xfrm>
            <a:prstGeom prst="rect">
              <a:avLst/>
            </a:prstGeom>
            <a:solidFill>
              <a:srgbClr val="007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ALTO* Sustainability</a:t>
              </a:r>
              <a:endParaRPr lang="en-US" sz="1600" b="1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574620" y="3766997"/>
              <a:ext cx="1476000" cy="23619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/>
            <a:lstStyle/>
            <a:p>
              <a:pPr marL="171450" indent="-171450">
                <a:spcBef>
                  <a:spcPts val="600"/>
                </a:spcBef>
                <a:buSzPct val="100000"/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</a:rPr>
                <a:t>Create a dedicated </a:t>
              </a:r>
              <a:r>
                <a:rPr lang="en-GB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sustainability</a:t>
              </a:r>
              <a:r>
                <a:rPr lang="en-US" sz="1000" dirty="0">
                  <a:solidFill>
                    <a:schemeClr val="tx1"/>
                  </a:solidFill>
                </a:rPr>
                <a:t> methodology aligned with client </a:t>
              </a:r>
              <a:r>
                <a:rPr lang="en-GB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sustainability metrics</a:t>
              </a:r>
              <a:r>
                <a:rPr lang="en-US" sz="1000" dirty="0">
                  <a:solidFill>
                    <a:schemeClr val="tx1"/>
                  </a:solidFill>
                </a:rPr>
                <a:t> requirements</a:t>
              </a:r>
            </a:p>
            <a:p>
              <a:pPr marL="171450" indent="-171450">
                <a:spcBef>
                  <a:spcPts val="600"/>
                </a:spcBef>
                <a:buSzPct val="100000"/>
                <a:buFont typeface="Wingdings" panose="05000000000000000000" pitchFamily="2" charset="2"/>
                <a:buChar char="§"/>
              </a:pPr>
              <a:r>
                <a:rPr lang="en-GB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 and administrate the composite </a:t>
              </a:r>
              <a:r>
                <a:rPr lang="en-GB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scoring </a:t>
              </a:r>
              <a:r>
                <a:rPr lang="en-US" sz="10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574620" y="3188377"/>
              <a:ext cx="1476000" cy="540000"/>
            </a:xfrm>
            <a:prstGeom prst="rect">
              <a:avLst/>
            </a:prstGeom>
            <a:solidFill>
              <a:srgbClr val="007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ESG </a:t>
              </a:r>
              <a:r>
                <a:rPr lang="en-US" sz="1200" b="1" dirty="0" smtClean="0"/>
                <a:t>methodology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428990" y="3766997"/>
              <a:ext cx="1476000" cy="23619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/>
            <a:lstStyle/>
            <a:p>
              <a:pPr marL="171450" indent="-17145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chemeClr val="tx1"/>
                  </a:solidFill>
                </a:rPr>
                <a:t>Consultation screens for ESG data visualization, scoring and attributes overrides, audit trail, API and administration screens </a:t>
              </a:r>
              <a:endParaRPr lang="en-US" sz="1000" dirty="0" smtClean="0">
                <a:solidFill>
                  <a:schemeClr val="tx1"/>
                </a:solidFill>
              </a:endParaRPr>
            </a:p>
            <a:p>
              <a:pPr marL="171450" indent="-17145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chemeClr val="tx1"/>
                  </a:solidFill>
                </a:rPr>
                <a:t>Issuer analysis with actual and historical </a:t>
              </a:r>
              <a:r>
                <a:rPr lang="en-GB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sustainability</a:t>
              </a:r>
              <a:r>
                <a:rPr lang="en-US" sz="1000" dirty="0">
                  <a:solidFill>
                    <a:schemeClr val="tx1"/>
                  </a:solidFill>
                </a:rPr>
                <a:t> ratings</a:t>
              </a:r>
            </a:p>
            <a:p>
              <a:pPr marL="171450" indent="-17145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428990" y="3188377"/>
              <a:ext cx="1476000" cy="540000"/>
            </a:xfrm>
            <a:prstGeom prst="rect">
              <a:avLst/>
            </a:prstGeom>
            <a:solidFill>
              <a:srgbClr val="007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ESG </a:t>
              </a:r>
              <a:r>
                <a:rPr lang="en-US" sz="1200" b="1" dirty="0" smtClean="0"/>
                <a:t>data visualization </a:t>
              </a:r>
              <a:endParaRPr lang="en-US" sz="1200" b="1" dirty="0"/>
            </a:p>
          </p:txBody>
        </p:sp>
        <p:sp>
          <p:nvSpPr>
            <p:cNvPr id="76" name="Isosceles Triangle 75"/>
            <p:cNvSpPr/>
            <p:nvPr/>
          </p:nvSpPr>
          <p:spPr>
            <a:xfrm rot="5400000">
              <a:off x="4109694" y="3357793"/>
              <a:ext cx="249912" cy="201168"/>
            </a:xfrm>
            <a:prstGeom prst="triangle">
              <a:avLst/>
            </a:prstGeom>
            <a:solidFill>
              <a:srgbClr val="007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Isosceles Triangle 76"/>
            <p:cNvSpPr/>
            <p:nvPr/>
          </p:nvSpPr>
          <p:spPr>
            <a:xfrm rot="5400000">
              <a:off x="5974768" y="3357793"/>
              <a:ext cx="249912" cy="201168"/>
            </a:xfrm>
            <a:prstGeom prst="triangle">
              <a:avLst/>
            </a:prstGeom>
            <a:solidFill>
              <a:srgbClr val="007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533380" y="2643522"/>
              <a:ext cx="3435620" cy="3540646"/>
            </a:xfrm>
            <a:prstGeom prst="rect">
              <a:avLst/>
            </a:prstGeom>
            <a:noFill/>
            <a:ln w="12700">
              <a:solidFill>
                <a:srgbClr val="0067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81006" y="2331606"/>
            <a:ext cx="1810168" cy="3529292"/>
            <a:chOff x="681006" y="2654877"/>
            <a:chExt cx="1810168" cy="3529292"/>
          </a:xfrm>
        </p:grpSpPr>
        <p:sp>
          <p:nvSpPr>
            <p:cNvPr id="80" name="Rectangle 79"/>
            <p:cNvSpPr/>
            <p:nvPr/>
          </p:nvSpPr>
          <p:spPr>
            <a:xfrm>
              <a:off x="720250" y="3766998"/>
              <a:ext cx="1476000" cy="23619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/>
            <a:lstStyle/>
            <a:p>
              <a:pPr marL="171450" indent="-171450">
                <a:spcBef>
                  <a:spcPts val="600"/>
                </a:spcBef>
                <a:buSzPct val="100000"/>
                <a:buFont typeface="Wingdings" panose="05000000000000000000" pitchFamily="2" charset="2"/>
                <a:buChar char="§"/>
              </a:pPr>
              <a:r>
                <a:rPr lang="en-US" sz="1000" b="1" dirty="0">
                  <a:solidFill>
                    <a:srgbClr val="002060"/>
                  </a:solidFill>
                </a:rPr>
                <a:t>Multi-source</a:t>
              </a:r>
              <a:r>
                <a:rPr lang="en-US" sz="1000" dirty="0">
                  <a:solidFill>
                    <a:srgbClr val="002060"/>
                  </a:solidFill>
                </a:rPr>
                <a:t> data integration</a:t>
              </a:r>
            </a:p>
            <a:p>
              <a:pPr marL="171450" indent="-171450">
                <a:spcBef>
                  <a:spcPts val="600"/>
                </a:spcBef>
                <a:buSzPct val="100000"/>
                <a:buFont typeface="Wingdings" panose="05000000000000000000" pitchFamily="2" charset="2"/>
                <a:buChar char="§"/>
              </a:pPr>
              <a:r>
                <a:rPr lang="en-US" sz="1000" b="1" dirty="0">
                  <a:solidFill>
                    <a:srgbClr val="002060"/>
                  </a:solidFill>
                </a:rPr>
                <a:t>Data processing: </a:t>
              </a:r>
              <a:r>
                <a:rPr lang="en-US" sz="1000" dirty="0">
                  <a:solidFill>
                    <a:srgbClr val="002060"/>
                  </a:solidFill>
                </a:rPr>
                <a:t>sourcing, matching, integration, administration, and quality control</a:t>
              </a:r>
            </a:p>
            <a:p>
              <a:pPr marL="171450" indent="-171450">
                <a:spcBef>
                  <a:spcPts val="600"/>
                </a:spcBef>
                <a:buSzPct val="100000"/>
                <a:buFont typeface="Wingdings" panose="05000000000000000000" pitchFamily="2" charset="2"/>
                <a:buChar char="§"/>
              </a:pPr>
              <a:r>
                <a:rPr lang="en-US" sz="1000" b="1" dirty="0">
                  <a:solidFill>
                    <a:srgbClr val="002060"/>
                  </a:solidFill>
                </a:rPr>
                <a:t>3 options available </a:t>
              </a:r>
              <a:r>
                <a:rPr lang="en-US" sz="1000" dirty="0">
                  <a:solidFill>
                    <a:srgbClr val="002060"/>
                  </a:solidFill>
                </a:rPr>
                <a:t>for data services: standard, advanced and BYOD (Bring Your Own Data)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20250" y="2695505"/>
              <a:ext cx="1476000" cy="10328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D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ata services </a:t>
              </a:r>
              <a:r>
                <a:rPr lang="en-US" sz="1200" b="1" dirty="0">
                  <a:solidFill>
                    <a:schemeClr val="bg1"/>
                  </a:solidFill>
                </a:rPr>
                <a:t>managed by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Amundi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2" name="Isosceles Triangle 81"/>
            <p:cNvSpPr/>
            <p:nvPr/>
          </p:nvSpPr>
          <p:spPr>
            <a:xfrm rot="5400000">
              <a:off x="2265634" y="3357793"/>
              <a:ext cx="249912" cy="20116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81006" y="2654877"/>
              <a:ext cx="1557690" cy="3529292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720001" y="5860898"/>
            <a:ext cx="10132672" cy="25976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>
              <a:spcBef>
                <a:spcPts val="1800"/>
              </a:spcBef>
            </a:pPr>
            <a:r>
              <a:rPr lang="en-US" sz="1000" i="1" dirty="0" err="1" smtClean="0">
                <a:solidFill>
                  <a:srgbClr val="002060"/>
                </a:solidFill>
              </a:rPr>
              <a:t>Nota</a:t>
            </a:r>
            <a:r>
              <a:rPr lang="en-US" sz="1000" i="1" dirty="0" smtClean="0">
                <a:solidFill>
                  <a:srgbClr val="002060"/>
                </a:solidFill>
              </a:rPr>
              <a:t>: Target Operating Model to be defined depending on client requirements </a:t>
            </a:r>
          </a:p>
        </p:txBody>
      </p:sp>
    </p:spTree>
    <p:extLst>
      <p:ext uri="{BB962C8B-B14F-4D97-AF65-F5344CB8AC3E}">
        <p14:creationId xmlns:p14="http://schemas.microsoft.com/office/powerpoint/2010/main" val="125194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 new frontier for financial industry | January 2023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16</a:t>
            </a:fld>
            <a:endParaRPr lang="fr-FR"/>
          </a:p>
        </p:txBody>
      </p:sp>
      <p:sp>
        <p:nvSpPr>
          <p:cNvPr id="6" name="TextBox 5">
            <a:hlinkClick r:id="rId4" action="ppaction://hlinksldjump"/>
          </p:cNvPr>
          <p:cNvSpPr txBox="1"/>
          <p:nvPr>
            <p:custDataLst>
              <p:tags r:id="rId1"/>
            </p:custDataLst>
          </p:nvPr>
        </p:nvSpPr>
        <p:spPr>
          <a:xfrm>
            <a:off x="796718" y="3201120"/>
            <a:ext cx="7722553" cy="140898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3300" dirty="0" smtClean="0">
                <a:solidFill>
                  <a:srgbClr val="003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Appendices</a:t>
            </a:r>
            <a:endParaRPr lang="en-US" sz="3300" dirty="0">
              <a:solidFill>
                <a:srgbClr val="003C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683568" y="1698576"/>
            <a:ext cx="722538" cy="144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8900" dirty="0">
                <a:solidFill>
                  <a:srgbClr val="00B4E0"/>
                </a:solidFill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40272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2" y="548508"/>
            <a:ext cx="10554456" cy="665529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dirty="0"/>
              <a:t>Best-in-class platforms with the guarantee of fast and low-risk implementation</a:t>
            </a:r>
            <a:endParaRPr lang="en-US" kern="0" dirty="0">
              <a:solidFill>
                <a:srgbClr val="003C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1C6FFC-D040-034F-8B69-20295064E64D}" type="slidenum">
              <a:rPr lang="fr-FR" smtClean="0"/>
              <a:t>17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992554" y="5137190"/>
            <a:ext cx="7352678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16410" y="5137190"/>
            <a:ext cx="2340000" cy="9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020110" y="4403521"/>
            <a:ext cx="732512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996145" y="3502577"/>
            <a:ext cx="7352678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720001" y="3314434"/>
            <a:ext cx="2340000" cy="9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20110" y="2419674"/>
            <a:ext cx="732512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996145" y="1330236"/>
            <a:ext cx="7352678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720001" y="1477124"/>
            <a:ext cx="2340000" cy="9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AD98D3F-6D5C-42B1-BEE5-D6310C025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05" y="5401511"/>
            <a:ext cx="401214" cy="37135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0EF15FA-436B-4577-A04C-4FAAE94BBA9C}"/>
              </a:ext>
            </a:extLst>
          </p:cNvPr>
          <p:cNvSpPr/>
          <p:nvPr/>
        </p:nvSpPr>
        <p:spPr>
          <a:xfrm>
            <a:off x="1318989" y="1614346"/>
            <a:ext cx="1654773" cy="625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50" b="1" dirty="0">
                <a:solidFill>
                  <a:srgbClr val="646464"/>
                </a:solidFill>
                <a:cs typeface="Gotham Pro Light" panose="02000503030000020004" pitchFamily="2" charset="0"/>
              </a:rPr>
              <a:t>Integrated and modular FO/MO/Risk value proposition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50C2D1A-B027-4989-A7BC-AFC834380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98" y="1745260"/>
            <a:ext cx="413228" cy="363728"/>
          </a:xfrm>
          <a:prstGeom prst="rect">
            <a:avLst/>
          </a:prstGeom>
        </p:spPr>
      </p:pic>
      <p:grpSp>
        <p:nvGrpSpPr>
          <p:cNvPr id="30" name="CustomIcon">
            <a:extLst>
              <a:ext uri="{FF2B5EF4-FFF2-40B4-BE49-F238E27FC236}">
                <a16:creationId xmlns:a16="http://schemas.microsoft.com/office/drawing/2014/main" id="{33697332-3FAB-4C64-A4E8-23BD46630DB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54185" y="3571992"/>
            <a:ext cx="442454" cy="384887"/>
            <a:chOff x="-1588" y="1588"/>
            <a:chExt cx="6176963" cy="5921375"/>
          </a:xfrm>
          <a:solidFill>
            <a:schemeClr val="accent1">
              <a:lumMod val="75000"/>
            </a:schemeClr>
          </a:solidFill>
        </p:grpSpPr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F2A07486-0782-4E22-BC97-5768925F16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88" y="1588"/>
              <a:ext cx="6176963" cy="5921375"/>
            </a:xfrm>
            <a:custGeom>
              <a:avLst/>
              <a:gdLst>
                <a:gd name="T0" fmla="*/ 2845 w 3196"/>
                <a:gd name="T1" fmla="*/ 952 h 3060"/>
                <a:gd name="T2" fmla="*/ 3046 w 3196"/>
                <a:gd name="T3" fmla="*/ 835 h 3060"/>
                <a:gd name="T4" fmla="*/ 3145 w 3196"/>
                <a:gd name="T5" fmla="*/ 835 h 3060"/>
                <a:gd name="T6" fmla="*/ 2950 w 3196"/>
                <a:gd name="T7" fmla="*/ 541 h 3060"/>
                <a:gd name="T8" fmla="*/ 2851 w 3196"/>
                <a:gd name="T9" fmla="*/ 640 h 3060"/>
                <a:gd name="T10" fmla="*/ 2742 w 3196"/>
                <a:gd name="T11" fmla="*/ 858 h 3060"/>
                <a:gd name="T12" fmla="*/ 2159 w 3196"/>
                <a:gd name="T13" fmla="*/ 410 h 3060"/>
                <a:gd name="T14" fmla="*/ 2365 w 3196"/>
                <a:gd name="T15" fmla="*/ 340 h 3060"/>
                <a:gd name="T16" fmla="*/ 2295 w 3196"/>
                <a:gd name="T17" fmla="*/ 0 h 3060"/>
                <a:gd name="T18" fmla="*/ 1532 w 3196"/>
                <a:gd name="T19" fmla="*/ 70 h 3060"/>
                <a:gd name="T20" fmla="*/ 1602 w 3196"/>
                <a:gd name="T21" fmla="*/ 410 h 3060"/>
                <a:gd name="T22" fmla="*/ 1749 w 3196"/>
                <a:gd name="T23" fmla="*/ 593 h 3060"/>
                <a:gd name="T24" fmla="*/ 971 w 3196"/>
                <a:gd name="T25" fmla="*/ 1061 h 3060"/>
                <a:gd name="T26" fmla="*/ 294 w 3196"/>
                <a:gd name="T27" fmla="*/ 1131 h 3060"/>
                <a:gd name="T28" fmla="*/ 878 w 3196"/>
                <a:gd name="T29" fmla="*/ 1201 h 3060"/>
                <a:gd name="T30" fmla="*/ 70 w 3196"/>
                <a:gd name="T31" fmla="*/ 1626 h 3060"/>
                <a:gd name="T32" fmla="*/ 70 w 3196"/>
                <a:gd name="T33" fmla="*/ 1766 h 3060"/>
                <a:gd name="T34" fmla="*/ 715 w 3196"/>
                <a:gd name="T35" fmla="*/ 1816 h 3060"/>
                <a:gd name="T36" fmla="*/ 229 w 3196"/>
                <a:gd name="T37" fmla="*/ 2162 h 3060"/>
                <a:gd name="T38" fmla="*/ 229 w 3196"/>
                <a:gd name="T39" fmla="*/ 2302 h 3060"/>
                <a:gd name="T40" fmla="*/ 1078 w 3196"/>
                <a:gd name="T41" fmla="*/ 2693 h 3060"/>
                <a:gd name="T42" fmla="*/ 872 w 3196"/>
                <a:gd name="T43" fmla="*/ 2920 h 3060"/>
                <a:gd name="T44" fmla="*/ 873 w 3196"/>
                <a:gd name="T45" fmla="*/ 3060 h 3060"/>
                <a:gd name="T46" fmla="*/ 1932 w 3196"/>
                <a:gd name="T47" fmla="*/ 3056 h 3060"/>
                <a:gd name="T48" fmla="*/ 1990 w 3196"/>
                <a:gd name="T49" fmla="*/ 3056 h 3060"/>
                <a:gd name="T50" fmla="*/ 1997 w 3196"/>
                <a:gd name="T51" fmla="*/ 3056 h 3060"/>
                <a:gd name="T52" fmla="*/ 3196 w 3196"/>
                <a:gd name="T53" fmla="*/ 1816 h 3060"/>
                <a:gd name="T54" fmla="*/ 2225 w 3196"/>
                <a:gd name="T55" fmla="*/ 140 h 3060"/>
                <a:gd name="T56" fmla="*/ 2090 w 3196"/>
                <a:gd name="T57" fmla="*/ 270 h 3060"/>
                <a:gd name="T58" fmla="*/ 1672 w 3196"/>
                <a:gd name="T59" fmla="*/ 270 h 3060"/>
                <a:gd name="T60" fmla="*/ 1889 w 3196"/>
                <a:gd name="T61" fmla="*/ 410 h 3060"/>
                <a:gd name="T62" fmla="*/ 2019 w 3196"/>
                <a:gd name="T63" fmla="*/ 578 h 3060"/>
                <a:gd name="T64" fmla="*/ 1889 w 3196"/>
                <a:gd name="T65" fmla="*/ 578 h 3060"/>
                <a:gd name="T66" fmla="*/ 1987 w 3196"/>
                <a:gd name="T67" fmla="*/ 2916 h 3060"/>
                <a:gd name="T68" fmla="*/ 968 w 3196"/>
                <a:gd name="T69" fmla="*/ 2302 h 3060"/>
                <a:gd name="T70" fmla="*/ 1319 w 3196"/>
                <a:gd name="T71" fmla="*/ 2232 h 3060"/>
                <a:gd name="T72" fmla="*/ 911 w 3196"/>
                <a:gd name="T73" fmla="*/ 2162 h 3060"/>
                <a:gd name="T74" fmla="*/ 856 w 3196"/>
                <a:gd name="T75" fmla="*/ 1766 h 3060"/>
                <a:gd name="T76" fmla="*/ 1317 w 3196"/>
                <a:gd name="T77" fmla="*/ 1696 h 3060"/>
                <a:gd name="T78" fmla="*/ 872 w 3196"/>
                <a:gd name="T79" fmla="*/ 1626 h 3060"/>
                <a:gd name="T80" fmla="*/ 1378 w 3196"/>
                <a:gd name="T81" fmla="*/ 1201 h 3060"/>
                <a:gd name="T82" fmla="*/ 1378 w 3196"/>
                <a:gd name="T83" fmla="*/ 1061 h 3060"/>
                <a:gd name="T84" fmla="*/ 1955 w 3196"/>
                <a:gd name="T85" fmla="*/ 716 h 3060"/>
                <a:gd name="T86" fmla="*/ 1987 w 3196"/>
                <a:gd name="T87" fmla="*/ 2916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96" h="3060">
                  <a:moveTo>
                    <a:pt x="3196" y="1816"/>
                  </a:moveTo>
                  <a:cubicBezTo>
                    <a:pt x="3196" y="1491"/>
                    <a:pt x="3071" y="1185"/>
                    <a:pt x="2845" y="952"/>
                  </a:cubicBezTo>
                  <a:cubicBezTo>
                    <a:pt x="2999" y="789"/>
                    <a:pt x="2999" y="789"/>
                    <a:pt x="2999" y="789"/>
                  </a:cubicBezTo>
                  <a:cubicBezTo>
                    <a:pt x="3046" y="835"/>
                    <a:pt x="3046" y="835"/>
                    <a:pt x="3046" y="835"/>
                  </a:cubicBezTo>
                  <a:cubicBezTo>
                    <a:pt x="3060" y="849"/>
                    <a:pt x="3078" y="856"/>
                    <a:pt x="3096" y="856"/>
                  </a:cubicBezTo>
                  <a:cubicBezTo>
                    <a:pt x="3113" y="856"/>
                    <a:pt x="3131" y="849"/>
                    <a:pt x="3145" y="835"/>
                  </a:cubicBezTo>
                  <a:cubicBezTo>
                    <a:pt x="3172" y="808"/>
                    <a:pt x="3172" y="763"/>
                    <a:pt x="3145" y="736"/>
                  </a:cubicBezTo>
                  <a:cubicBezTo>
                    <a:pt x="2950" y="541"/>
                    <a:pt x="2950" y="541"/>
                    <a:pt x="2950" y="541"/>
                  </a:cubicBezTo>
                  <a:cubicBezTo>
                    <a:pt x="2923" y="514"/>
                    <a:pt x="2878" y="514"/>
                    <a:pt x="2851" y="541"/>
                  </a:cubicBezTo>
                  <a:cubicBezTo>
                    <a:pt x="2824" y="568"/>
                    <a:pt x="2824" y="613"/>
                    <a:pt x="2851" y="640"/>
                  </a:cubicBezTo>
                  <a:cubicBezTo>
                    <a:pt x="2900" y="690"/>
                    <a:pt x="2900" y="690"/>
                    <a:pt x="2900" y="690"/>
                  </a:cubicBezTo>
                  <a:cubicBezTo>
                    <a:pt x="2742" y="858"/>
                    <a:pt x="2742" y="858"/>
                    <a:pt x="2742" y="858"/>
                  </a:cubicBezTo>
                  <a:cubicBezTo>
                    <a:pt x="2574" y="719"/>
                    <a:pt x="2373" y="628"/>
                    <a:pt x="2159" y="593"/>
                  </a:cubicBezTo>
                  <a:cubicBezTo>
                    <a:pt x="2159" y="410"/>
                    <a:pt x="2159" y="410"/>
                    <a:pt x="2159" y="410"/>
                  </a:cubicBezTo>
                  <a:cubicBezTo>
                    <a:pt x="2295" y="410"/>
                    <a:pt x="2295" y="410"/>
                    <a:pt x="2295" y="410"/>
                  </a:cubicBezTo>
                  <a:cubicBezTo>
                    <a:pt x="2334" y="410"/>
                    <a:pt x="2365" y="379"/>
                    <a:pt x="2365" y="340"/>
                  </a:cubicBezTo>
                  <a:cubicBezTo>
                    <a:pt x="2365" y="70"/>
                    <a:pt x="2365" y="70"/>
                    <a:pt x="2365" y="70"/>
                  </a:cubicBezTo>
                  <a:cubicBezTo>
                    <a:pt x="2365" y="31"/>
                    <a:pt x="2334" y="0"/>
                    <a:pt x="2295" y="0"/>
                  </a:cubicBezTo>
                  <a:cubicBezTo>
                    <a:pt x="1602" y="0"/>
                    <a:pt x="1602" y="0"/>
                    <a:pt x="1602" y="0"/>
                  </a:cubicBezTo>
                  <a:cubicBezTo>
                    <a:pt x="1563" y="0"/>
                    <a:pt x="1532" y="31"/>
                    <a:pt x="1532" y="70"/>
                  </a:cubicBezTo>
                  <a:cubicBezTo>
                    <a:pt x="1532" y="340"/>
                    <a:pt x="1532" y="340"/>
                    <a:pt x="1532" y="340"/>
                  </a:cubicBezTo>
                  <a:cubicBezTo>
                    <a:pt x="1532" y="379"/>
                    <a:pt x="1563" y="410"/>
                    <a:pt x="1602" y="410"/>
                  </a:cubicBezTo>
                  <a:cubicBezTo>
                    <a:pt x="1749" y="410"/>
                    <a:pt x="1749" y="410"/>
                    <a:pt x="1749" y="410"/>
                  </a:cubicBezTo>
                  <a:cubicBezTo>
                    <a:pt x="1749" y="593"/>
                    <a:pt x="1749" y="593"/>
                    <a:pt x="1749" y="593"/>
                  </a:cubicBezTo>
                  <a:cubicBezTo>
                    <a:pt x="1496" y="635"/>
                    <a:pt x="1263" y="755"/>
                    <a:pt x="1078" y="939"/>
                  </a:cubicBezTo>
                  <a:cubicBezTo>
                    <a:pt x="1040" y="978"/>
                    <a:pt x="1004" y="1019"/>
                    <a:pt x="971" y="1061"/>
                  </a:cubicBezTo>
                  <a:cubicBezTo>
                    <a:pt x="364" y="1061"/>
                    <a:pt x="364" y="1061"/>
                    <a:pt x="364" y="1061"/>
                  </a:cubicBezTo>
                  <a:cubicBezTo>
                    <a:pt x="325" y="1061"/>
                    <a:pt x="294" y="1093"/>
                    <a:pt x="294" y="1131"/>
                  </a:cubicBezTo>
                  <a:cubicBezTo>
                    <a:pt x="294" y="1170"/>
                    <a:pt x="325" y="1201"/>
                    <a:pt x="364" y="1201"/>
                  </a:cubicBezTo>
                  <a:cubicBezTo>
                    <a:pt x="878" y="1201"/>
                    <a:pt x="878" y="1201"/>
                    <a:pt x="878" y="1201"/>
                  </a:cubicBezTo>
                  <a:cubicBezTo>
                    <a:pt x="803" y="1332"/>
                    <a:pt x="753" y="1476"/>
                    <a:pt x="730" y="1626"/>
                  </a:cubicBezTo>
                  <a:cubicBezTo>
                    <a:pt x="70" y="1626"/>
                    <a:pt x="70" y="1626"/>
                    <a:pt x="70" y="1626"/>
                  </a:cubicBezTo>
                  <a:cubicBezTo>
                    <a:pt x="31" y="1626"/>
                    <a:pt x="0" y="1657"/>
                    <a:pt x="0" y="1696"/>
                  </a:cubicBezTo>
                  <a:cubicBezTo>
                    <a:pt x="0" y="1734"/>
                    <a:pt x="31" y="1766"/>
                    <a:pt x="70" y="1766"/>
                  </a:cubicBezTo>
                  <a:cubicBezTo>
                    <a:pt x="716" y="1766"/>
                    <a:pt x="716" y="1766"/>
                    <a:pt x="716" y="1766"/>
                  </a:cubicBezTo>
                  <a:cubicBezTo>
                    <a:pt x="716" y="1783"/>
                    <a:pt x="715" y="1799"/>
                    <a:pt x="715" y="1816"/>
                  </a:cubicBezTo>
                  <a:cubicBezTo>
                    <a:pt x="715" y="1935"/>
                    <a:pt x="732" y="2051"/>
                    <a:pt x="764" y="2162"/>
                  </a:cubicBezTo>
                  <a:cubicBezTo>
                    <a:pt x="229" y="2162"/>
                    <a:pt x="229" y="2162"/>
                    <a:pt x="229" y="2162"/>
                  </a:cubicBezTo>
                  <a:cubicBezTo>
                    <a:pt x="190" y="2162"/>
                    <a:pt x="159" y="2193"/>
                    <a:pt x="159" y="2232"/>
                  </a:cubicBezTo>
                  <a:cubicBezTo>
                    <a:pt x="159" y="2270"/>
                    <a:pt x="190" y="2302"/>
                    <a:pt x="229" y="2302"/>
                  </a:cubicBezTo>
                  <a:cubicBezTo>
                    <a:pt x="813" y="2302"/>
                    <a:pt x="813" y="2302"/>
                    <a:pt x="813" y="2302"/>
                  </a:cubicBezTo>
                  <a:cubicBezTo>
                    <a:pt x="875" y="2446"/>
                    <a:pt x="964" y="2579"/>
                    <a:pt x="1078" y="2693"/>
                  </a:cubicBezTo>
                  <a:cubicBezTo>
                    <a:pt x="1170" y="2785"/>
                    <a:pt x="1273" y="2860"/>
                    <a:pt x="1385" y="2918"/>
                  </a:cubicBezTo>
                  <a:cubicBezTo>
                    <a:pt x="872" y="2920"/>
                    <a:pt x="872" y="2920"/>
                    <a:pt x="872" y="2920"/>
                  </a:cubicBezTo>
                  <a:cubicBezTo>
                    <a:pt x="834" y="2920"/>
                    <a:pt x="802" y="2952"/>
                    <a:pt x="803" y="2991"/>
                  </a:cubicBezTo>
                  <a:cubicBezTo>
                    <a:pt x="803" y="3029"/>
                    <a:pt x="834" y="3060"/>
                    <a:pt x="873" y="3060"/>
                  </a:cubicBezTo>
                  <a:cubicBezTo>
                    <a:pt x="873" y="3060"/>
                    <a:pt x="873" y="3060"/>
                    <a:pt x="873" y="3060"/>
                  </a:cubicBezTo>
                  <a:cubicBezTo>
                    <a:pt x="1932" y="3056"/>
                    <a:pt x="1932" y="3056"/>
                    <a:pt x="1932" y="3056"/>
                  </a:cubicBezTo>
                  <a:cubicBezTo>
                    <a:pt x="1939" y="3056"/>
                    <a:pt x="1947" y="3057"/>
                    <a:pt x="1955" y="3057"/>
                  </a:cubicBezTo>
                  <a:cubicBezTo>
                    <a:pt x="1967" y="3057"/>
                    <a:pt x="1978" y="3056"/>
                    <a:pt x="1990" y="3056"/>
                  </a:cubicBezTo>
                  <a:cubicBezTo>
                    <a:pt x="1992" y="3056"/>
                    <a:pt x="1992" y="3056"/>
                    <a:pt x="1992" y="3056"/>
                  </a:cubicBezTo>
                  <a:cubicBezTo>
                    <a:pt x="1994" y="3056"/>
                    <a:pt x="1995" y="3056"/>
                    <a:pt x="1997" y="3056"/>
                  </a:cubicBezTo>
                  <a:cubicBezTo>
                    <a:pt x="2313" y="3046"/>
                    <a:pt x="2608" y="2918"/>
                    <a:pt x="2832" y="2693"/>
                  </a:cubicBezTo>
                  <a:cubicBezTo>
                    <a:pt x="3067" y="2459"/>
                    <a:pt x="3196" y="2148"/>
                    <a:pt x="3196" y="1816"/>
                  </a:cubicBezTo>
                  <a:close/>
                  <a:moveTo>
                    <a:pt x="1672" y="140"/>
                  </a:moveTo>
                  <a:cubicBezTo>
                    <a:pt x="2225" y="140"/>
                    <a:pt x="2225" y="140"/>
                    <a:pt x="2225" y="140"/>
                  </a:cubicBezTo>
                  <a:cubicBezTo>
                    <a:pt x="2225" y="270"/>
                    <a:pt x="2225" y="270"/>
                    <a:pt x="2225" y="270"/>
                  </a:cubicBezTo>
                  <a:cubicBezTo>
                    <a:pt x="2090" y="270"/>
                    <a:pt x="2090" y="270"/>
                    <a:pt x="2090" y="270"/>
                  </a:cubicBezTo>
                  <a:cubicBezTo>
                    <a:pt x="2089" y="270"/>
                    <a:pt x="2089" y="270"/>
                    <a:pt x="2089" y="270"/>
                  </a:cubicBezTo>
                  <a:cubicBezTo>
                    <a:pt x="1672" y="270"/>
                    <a:pt x="1672" y="270"/>
                    <a:pt x="1672" y="270"/>
                  </a:cubicBezTo>
                  <a:lnTo>
                    <a:pt x="1672" y="140"/>
                  </a:lnTo>
                  <a:close/>
                  <a:moveTo>
                    <a:pt x="1889" y="410"/>
                  </a:moveTo>
                  <a:cubicBezTo>
                    <a:pt x="2019" y="410"/>
                    <a:pt x="2019" y="410"/>
                    <a:pt x="2019" y="410"/>
                  </a:cubicBezTo>
                  <a:cubicBezTo>
                    <a:pt x="2019" y="578"/>
                    <a:pt x="2019" y="578"/>
                    <a:pt x="2019" y="578"/>
                  </a:cubicBezTo>
                  <a:cubicBezTo>
                    <a:pt x="1998" y="577"/>
                    <a:pt x="1977" y="576"/>
                    <a:pt x="1955" y="576"/>
                  </a:cubicBezTo>
                  <a:cubicBezTo>
                    <a:pt x="1933" y="576"/>
                    <a:pt x="1911" y="577"/>
                    <a:pt x="1889" y="578"/>
                  </a:cubicBezTo>
                  <a:lnTo>
                    <a:pt x="1889" y="410"/>
                  </a:lnTo>
                  <a:close/>
                  <a:moveTo>
                    <a:pt x="1987" y="2916"/>
                  </a:moveTo>
                  <a:cubicBezTo>
                    <a:pt x="1932" y="2916"/>
                    <a:pt x="1932" y="2916"/>
                    <a:pt x="1932" y="2916"/>
                  </a:cubicBezTo>
                  <a:cubicBezTo>
                    <a:pt x="1509" y="2908"/>
                    <a:pt x="1145" y="2659"/>
                    <a:pt x="968" y="2302"/>
                  </a:cubicBezTo>
                  <a:cubicBezTo>
                    <a:pt x="1249" y="2302"/>
                    <a:pt x="1249" y="2302"/>
                    <a:pt x="1249" y="2302"/>
                  </a:cubicBezTo>
                  <a:cubicBezTo>
                    <a:pt x="1288" y="2302"/>
                    <a:pt x="1319" y="2270"/>
                    <a:pt x="1319" y="2232"/>
                  </a:cubicBezTo>
                  <a:cubicBezTo>
                    <a:pt x="1319" y="2193"/>
                    <a:pt x="1288" y="2162"/>
                    <a:pt x="1249" y="2162"/>
                  </a:cubicBezTo>
                  <a:cubicBezTo>
                    <a:pt x="911" y="2162"/>
                    <a:pt x="911" y="2162"/>
                    <a:pt x="911" y="2162"/>
                  </a:cubicBezTo>
                  <a:cubicBezTo>
                    <a:pt x="875" y="2053"/>
                    <a:pt x="855" y="1937"/>
                    <a:pt x="855" y="1816"/>
                  </a:cubicBezTo>
                  <a:cubicBezTo>
                    <a:pt x="855" y="1799"/>
                    <a:pt x="856" y="1783"/>
                    <a:pt x="856" y="1766"/>
                  </a:cubicBezTo>
                  <a:cubicBezTo>
                    <a:pt x="1247" y="1766"/>
                    <a:pt x="1247" y="1766"/>
                    <a:pt x="1247" y="1766"/>
                  </a:cubicBezTo>
                  <a:cubicBezTo>
                    <a:pt x="1286" y="1766"/>
                    <a:pt x="1317" y="1734"/>
                    <a:pt x="1317" y="1696"/>
                  </a:cubicBezTo>
                  <a:cubicBezTo>
                    <a:pt x="1317" y="1657"/>
                    <a:pt x="1286" y="1626"/>
                    <a:pt x="1247" y="1626"/>
                  </a:cubicBezTo>
                  <a:cubicBezTo>
                    <a:pt x="872" y="1626"/>
                    <a:pt x="872" y="1626"/>
                    <a:pt x="872" y="1626"/>
                  </a:cubicBezTo>
                  <a:cubicBezTo>
                    <a:pt x="899" y="1471"/>
                    <a:pt x="959" y="1327"/>
                    <a:pt x="1044" y="1201"/>
                  </a:cubicBezTo>
                  <a:cubicBezTo>
                    <a:pt x="1378" y="1201"/>
                    <a:pt x="1378" y="1201"/>
                    <a:pt x="1378" y="1201"/>
                  </a:cubicBezTo>
                  <a:cubicBezTo>
                    <a:pt x="1416" y="1201"/>
                    <a:pt x="1448" y="1170"/>
                    <a:pt x="1448" y="1131"/>
                  </a:cubicBezTo>
                  <a:cubicBezTo>
                    <a:pt x="1448" y="1093"/>
                    <a:pt x="1416" y="1061"/>
                    <a:pt x="1378" y="1061"/>
                  </a:cubicBezTo>
                  <a:cubicBezTo>
                    <a:pt x="1156" y="1061"/>
                    <a:pt x="1156" y="1061"/>
                    <a:pt x="1156" y="1061"/>
                  </a:cubicBezTo>
                  <a:cubicBezTo>
                    <a:pt x="1357" y="849"/>
                    <a:pt x="1641" y="716"/>
                    <a:pt x="1955" y="716"/>
                  </a:cubicBezTo>
                  <a:cubicBezTo>
                    <a:pt x="2562" y="716"/>
                    <a:pt x="3056" y="1210"/>
                    <a:pt x="3056" y="1816"/>
                  </a:cubicBezTo>
                  <a:cubicBezTo>
                    <a:pt x="3056" y="2412"/>
                    <a:pt x="2579" y="2899"/>
                    <a:pt x="1987" y="2916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solidFill>
                  <a:schemeClr val="bg1"/>
                </a:solidFill>
                <a:latin typeface="Gotham Pro Bold" panose="02000503040000020004"/>
              </a:endParaRPr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DDDAFD27-7D0E-4598-B099-4304D971A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800" y="2428875"/>
              <a:ext cx="2014538" cy="2935288"/>
            </a:xfrm>
            <a:custGeom>
              <a:avLst/>
              <a:gdLst>
                <a:gd name="T0" fmla="*/ 888 w 1042"/>
                <a:gd name="T1" fmla="*/ 42 h 1517"/>
                <a:gd name="T2" fmla="*/ 791 w 1042"/>
                <a:gd name="T3" fmla="*/ 21 h 1517"/>
                <a:gd name="T4" fmla="*/ 770 w 1042"/>
                <a:gd name="T5" fmla="*/ 118 h 1517"/>
                <a:gd name="T6" fmla="*/ 902 w 1042"/>
                <a:gd name="T7" fmla="*/ 562 h 1517"/>
                <a:gd name="T8" fmla="*/ 87 w 1042"/>
                <a:gd name="T9" fmla="*/ 1377 h 1517"/>
                <a:gd name="T10" fmla="*/ 72 w 1042"/>
                <a:gd name="T11" fmla="*/ 1376 h 1517"/>
                <a:gd name="T12" fmla="*/ 70 w 1042"/>
                <a:gd name="T13" fmla="*/ 1376 h 1517"/>
                <a:gd name="T14" fmla="*/ 0 w 1042"/>
                <a:gd name="T15" fmla="*/ 1445 h 1517"/>
                <a:gd name="T16" fmla="*/ 69 w 1042"/>
                <a:gd name="T17" fmla="*/ 1516 h 1517"/>
                <a:gd name="T18" fmla="*/ 87 w 1042"/>
                <a:gd name="T19" fmla="*/ 1517 h 1517"/>
                <a:gd name="T20" fmla="*/ 762 w 1042"/>
                <a:gd name="T21" fmla="*/ 1237 h 1517"/>
                <a:gd name="T22" fmla="*/ 1042 w 1042"/>
                <a:gd name="T23" fmla="*/ 562 h 1517"/>
                <a:gd name="T24" fmla="*/ 888 w 1042"/>
                <a:gd name="T25" fmla="*/ 42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2" h="1517">
                  <a:moveTo>
                    <a:pt x="888" y="42"/>
                  </a:moveTo>
                  <a:cubicBezTo>
                    <a:pt x="867" y="9"/>
                    <a:pt x="823" y="0"/>
                    <a:pt x="791" y="21"/>
                  </a:cubicBezTo>
                  <a:cubicBezTo>
                    <a:pt x="758" y="42"/>
                    <a:pt x="749" y="86"/>
                    <a:pt x="770" y="118"/>
                  </a:cubicBezTo>
                  <a:cubicBezTo>
                    <a:pt x="856" y="250"/>
                    <a:pt x="902" y="404"/>
                    <a:pt x="902" y="562"/>
                  </a:cubicBezTo>
                  <a:cubicBezTo>
                    <a:pt x="902" y="1011"/>
                    <a:pt x="536" y="1377"/>
                    <a:pt x="87" y="1377"/>
                  </a:cubicBezTo>
                  <a:cubicBezTo>
                    <a:pt x="82" y="1377"/>
                    <a:pt x="77" y="1377"/>
                    <a:pt x="72" y="1376"/>
                  </a:cubicBezTo>
                  <a:cubicBezTo>
                    <a:pt x="71" y="1376"/>
                    <a:pt x="71" y="1376"/>
                    <a:pt x="70" y="1376"/>
                  </a:cubicBezTo>
                  <a:cubicBezTo>
                    <a:pt x="32" y="1376"/>
                    <a:pt x="1" y="1407"/>
                    <a:pt x="0" y="1445"/>
                  </a:cubicBezTo>
                  <a:cubicBezTo>
                    <a:pt x="0" y="1484"/>
                    <a:pt x="30" y="1516"/>
                    <a:pt x="69" y="1516"/>
                  </a:cubicBezTo>
                  <a:cubicBezTo>
                    <a:pt x="75" y="1517"/>
                    <a:pt x="81" y="1517"/>
                    <a:pt x="87" y="1517"/>
                  </a:cubicBezTo>
                  <a:cubicBezTo>
                    <a:pt x="342" y="1517"/>
                    <a:pt x="582" y="1417"/>
                    <a:pt x="762" y="1237"/>
                  </a:cubicBezTo>
                  <a:cubicBezTo>
                    <a:pt x="943" y="1057"/>
                    <a:pt x="1042" y="817"/>
                    <a:pt x="1042" y="562"/>
                  </a:cubicBezTo>
                  <a:cubicBezTo>
                    <a:pt x="1042" y="377"/>
                    <a:pt x="989" y="197"/>
                    <a:pt x="888" y="42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solidFill>
                  <a:schemeClr val="bg1"/>
                </a:solidFill>
                <a:latin typeface="Gotham Pro Bold" panose="02000503040000020004"/>
              </a:endParaRPr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0901EFFE-D6EF-4EF0-9FB6-066923785E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6125" y="2049463"/>
              <a:ext cx="1958975" cy="1960563"/>
            </a:xfrm>
            <a:custGeom>
              <a:avLst/>
              <a:gdLst>
                <a:gd name="T0" fmla="*/ 509 w 1014"/>
                <a:gd name="T1" fmla="*/ 758 h 1013"/>
                <a:gd name="T2" fmla="*/ 473 w 1014"/>
                <a:gd name="T3" fmla="*/ 628 h 1013"/>
                <a:gd name="T4" fmla="*/ 985 w 1014"/>
                <a:gd name="T5" fmla="*/ 127 h 1013"/>
                <a:gd name="T6" fmla="*/ 986 w 1014"/>
                <a:gd name="T7" fmla="*/ 28 h 1013"/>
                <a:gd name="T8" fmla="*/ 887 w 1014"/>
                <a:gd name="T9" fmla="*/ 27 h 1013"/>
                <a:gd name="T10" fmla="*/ 371 w 1014"/>
                <a:gd name="T11" fmla="*/ 532 h 1013"/>
                <a:gd name="T12" fmla="*/ 254 w 1014"/>
                <a:gd name="T13" fmla="*/ 504 h 1013"/>
                <a:gd name="T14" fmla="*/ 0 w 1014"/>
                <a:gd name="T15" fmla="*/ 758 h 1013"/>
                <a:gd name="T16" fmla="*/ 254 w 1014"/>
                <a:gd name="T17" fmla="*/ 1013 h 1013"/>
                <a:gd name="T18" fmla="*/ 509 w 1014"/>
                <a:gd name="T19" fmla="*/ 758 h 1013"/>
                <a:gd name="T20" fmla="*/ 140 w 1014"/>
                <a:gd name="T21" fmla="*/ 758 h 1013"/>
                <a:gd name="T22" fmla="*/ 254 w 1014"/>
                <a:gd name="T23" fmla="*/ 644 h 1013"/>
                <a:gd name="T24" fmla="*/ 369 w 1014"/>
                <a:gd name="T25" fmla="*/ 758 h 1013"/>
                <a:gd name="T26" fmla="*/ 254 w 1014"/>
                <a:gd name="T27" fmla="*/ 873 h 1013"/>
                <a:gd name="T28" fmla="*/ 140 w 1014"/>
                <a:gd name="T29" fmla="*/ 758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4" h="1013">
                  <a:moveTo>
                    <a:pt x="509" y="758"/>
                  </a:moveTo>
                  <a:cubicBezTo>
                    <a:pt x="509" y="711"/>
                    <a:pt x="496" y="666"/>
                    <a:pt x="473" y="628"/>
                  </a:cubicBezTo>
                  <a:cubicBezTo>
                    <a:pt x="985" y="127"/>
                    <a:pt x="985" y="127"/>
                    <a:pt x="985" y="127"/>
                  </a:cubicBezTo>
                  <a:cubicBezTo>
                    <a:pt x="1013" y="100"/>
                    <a:pt x="1014" y="55"/>
                    <a:pt x="986" y="28"/>
                  </a:cubicBezTo>
                  <a:cubicBezTo>
                    <a:pt x="959" y="0"/>
                    <a:pt x="915" y="0"/>
                    <a:pt x="887" y="27"/>
                  </a:cubicBezTo>
                  <a:cubicBezTo>
                    <a:pt x="371" y="532"/>
                    <a:pt x="371" y="532"/>
                    <a:pt x="371" y="532"/>
                  </a:cubicBezTo>
                  <a:cubicBezTo>
                    <a:pt x="336" y="514"/>
                    <a:pt x="296" y="504"/>
                    <a:pt x="254" y="504"/>
                  </a:cubicBezTo>
                  <a:cubicBezTo>
                    <a:pt x="114" y="504"/>
                    <a:pt x="0" y="618"/>
                    <a:pt x="0" y="758"/>
                  </a:cubicBezTo>
                  <a:cubicBezTo>
                    <a:pt x="0" y="899"/>
                    <a:pt x="114" y="1013"/>
                    <a:pt x="254" y="1013"/>
                  </a:cubicBezTo>
                  <a:cubicBezTo>
                    <a:pt x="395" y="1013"/>
                    <a:pt x="509" y="899"/>
                    <a:pt x="509" y="758"/>
                  </a:cubicBezTo>
                  <a:close/>
                  <a:moveTo>
                    <a:pt x="140" y="758"/>
                  </a:moveTo>
                  <a:cubicBezTo>
                    <a:pt x="140" y="695"/>
                    <a:pt x="191" y="644"/>
                    <a:pt x="254" y="644"/>
                  </a:cubicBezTo>
                  <a:cubicBezTo>
                    <a:pt x="318" y="644"/>
                    <a:pt x="369" y="695"/>
                    <a:pt x="369" y="758"/>
                  </a:cubicBezTo>
                  <a:cubicBezTo>
                    <a:pt x="369" y="822"/>
                    <a:pt x="318" y="873"/>
                    <a:pt x="254" y="873"/>
                  </a:cubicBezTo>
                  <a:cubicBezTo>
                    <a:pt x="191" y="873"/>
                    <a:pt x="140" y="822"/>
                    <a:pt x="140" y="758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solidFill>
                  <a:schemeClr val="bg1"/>
                </a:solidFill>
                <a:latin typeface="Gotham Pro Bold" panose="02000503040000020004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096964" y="1477124"/>
            <a:ext cx="7251859" cy="90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1950" lvl="1" indent="-192088" defTabSz="895350">
              <a:spcBef>
                <a:spcPts val="9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1100" b="1" dirty="0">
                <a:solidFill>
                  <a:srgbClr val="646464"/>
                </a:solidFill>
              </a:rPr>
              <a:t>Full suite of ready to use solutions </a:t>
            </a:r>
            <a:r>
              <a:rPr lang="en-US" sz="1100" dirty="0">
                <a:solidFill>
                  <a:srgbClr val="646464"/>
                </a:solidFill>
              </a:rPr>
              <a:t>covering the entire investment and distribution life cycle, including Data Management services</a:t>
            </a:r>
          </a:p>
          <a:p>
            <a:pPr marL="361950" lvl="1" indent="-192088" defTabSz="895350">
              <a:spcBef>
                <a:spcPts val="9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1100" b="1" dirty="0">
                <a:solidFill>
                  <a:srgbClr val="646464"/>
                </a:solidFill>
              </a:rPr>
              <a:t>Integrated or standalone operational services </a:t>
            </a:r>
            <a:r>
              <a:rPr lang="en-US" sz="1100" dirty="0">
                <a:solidFill>
                  <a:srgbClr val="646464"/>
                </a:solidFill>
              </a:rPr>
              <a:t>for Dealing, Middle Office and Reporting depending on clients’ operating model 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895412" y="2665558"/>
            <a:ext cx="360000" cy="360000"/>
            <a:chOff x="723269" y="5567476"/>
            <a:chExt cx="360000" cy="360000"/>
          </a:xfrm>
        </p:grpSpPr>
        <p:sp>
          <p:nvSpPr>
            <p:cNvPr id="42" name="Oval 41"/>
            <p:cNvSpPr/>
            <p:nvPr/>
          </p:nvSpPr>
          <p:spPr>
            <a:xfrm>
              <a:off x="723269" y="5567476"/>
              <a:ext cx="360000" cy="36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72" y="5596334"/>
              <a:ext cx="281994" cy="281994"/>
            </a:xfrm>
            <a:prstGeom prst="rect">
              <a:avLst/>
            </a:prstGeom>
          </p:spPr>
        </p:pic>
      </p:grpSp>
      <p:cxnSp>
        <p:nvCxnSpPr>
          <p:cNvPr id="44" name="Straight Connector 43"/>
          <p:cNvCxnSpPr/>
          <p:nvPr/>
        </p:nvCxnSpPr>
        <p:spPr>
          <a:xfrm>
            <a:off x="743997" y="2383160"/>
            <a:ext cx="9612000" cy="290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43997" y="4218039"/>
            <a:ext cx="9612000" cy="290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43997" y="5124118"/>
            <a:ext cx="9612000" cy="290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875"/>
          <a:stretch/>
        </p:blipFill>
        <p:spPr>
          <a:xfrm>
            <a:off x="901360" y="4496943"/>
            <a:ext cx="348104" cy="358283"/>
          </a:xfrm>
          <a:prstGeom prst="rect">
            <a:avLst/>
          </a:prstGeom>
        </p:spPr>
      </p:pic>
      <p:sp>
        <p:nvSpPr>
          <p:cNvPr id="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2292" y="6480000"/>
            <a:ext cx="6949595" cy="180000"/>
          </a:xfrm>
        </p:spPr>
        <p:txBody>
          <a:bodyPr/>
          <a:lstStyle/>
          <a:p>
            <a:r>
              <a:rPr lang="en-US" smtClean="0"/>
              <a:t>A new frontier for financial industry | January 2023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3075202" y="4226083"/>
            <a:ext cx="7293225" cy="9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1950" lvl="1" indent="-192088" defTabSz="895350">
              <a:spcBef>
                <a:spcPts val="9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rgbClr val="646464"/>
                </a:solidFill>
              </a:rPr>
              <a:t>W</a:t>
            </a:r>
            <a:r>
              <a:rPr lang="en-US" sz="1100" b="1" dirty="0" smtClean="0">
                <a:solidFill>
                  <a:srgbClr val="646464"/>
                </a:solidFill>
              </a:rPr>
              <a:t>orldwide </a:t>
            </a:r>
            <a:r>
              <a:rPr lang="en-US" sz="1100" b="1" dirty="0">
                <a:solidFill>
                  <a:srgbClr val="646464"/>
                </a:solidFill>
              </a:rPr>
              <a:t>presence </a:t>
            </a:r>
            <a:r>
              <a:rPr lang="en-US" sz="1100" dirty="0" smtClean="0">
                <a:solidFill>
                  <a:srgbClr val="646464"/>
                </a:solidFill>
              </a:rPr>
              <a:t>led by Paris and Dublin offices</a:t>
            </a:r>
          </a:p>
          <a:p>
            <a:pPr marL="361950" lvl="1" indent="-192088" defTabSz="895350">
              <a:spcBef>
                <a:spcPts val="9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1100" b="1" dirty="0" smtClean="0">
                <a:solidFill>
                  <a:srgbClr val="646464"/>
                </a:solidFill>
              </a:rPr>
              <a:t>Close and local </a:t>
            </a:r>
            <a:r>
              <a:rPr lang="en-US" sz="1100" dirty="0" smtClean="0">
                <a:solidFill>
                  <a:srgbClr val="646464"/>
                </a:solidFill>
              </a:rPr>
              <a:t>support in 40 countries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75202" y="5137190"/>
            <a:ext cx="7293225" cy="90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1950" lvl="1" indent="-192088" defTabSz="895350">
              <a:spcBef>
                <a:spcPts val="9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1100" b="1" dirty="0" smtClean="0">
                <a:solidFill>
                  <a:srgbClr val="646464"/>
                </a:solidFill>
              </a:rPr>
              <a:t>Open architecture allowing APIs </a:t>
            </a:r>
            <a:r>
              <a:rPr lang="en-US" sz="1100" dirty="0" smtClean="0">
                <a:solidFill>
                  <a:srgbClr val="646464"/>
                </a:solidFill>
              </a:rPr>
              <a:t>for third party niche software integration and client data servicing</a:t>
            </a:r>
          </a:p>
          <a:p>
            <a:pPr marL="361950" lvl="1" indent="-192088" defTabSz="895350">
              <a:spcBef>
                <a:spcPts val="9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1100" b="1" dirty="0" smtClean="0">
                <a:solidFill>
                  <a:srgbClr val="646464"/>
                </a:solidFill>
              </a:rPr>
              <a:t>Specialized solutions </a:t>
            </a:r>
            <a:r>
              <a:rPr lang="en-US" sz="1100" dirty="0">
                <a:solidFill>
                  <a:srgbClr val="646464"/>
                </a:solidFill>
              </a:rPr>
              <a:t>leveraging on Amundi </a:t>
            </a:r>
            <a:r>
              <a:rPr lang="en-US" sz="1100" dirty="0" smtClean="0">
                <a:solidFill>
                  <a:srgbClr val="646464"/>
                </a:solidFill>
              </a:rPr>
              <a:t>experience </a:t>
            </a:r>
            <a:r>
              <a:rPr lang="en-US" sz="1100" dirty="0">
                <a:solidFill>
                  <a:srgbClr val="646464"/>
                </a:solidFill>
              </a:rPr>
              <a:t>and know-how</a:t>
            </a:r>
            <a:endParaRPr lang="en-US" sz="1100" dirty="0" smtClean="0">
              <a:solidFill>
                <a:srgbClr val="646464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075202" y="3314434"/>
            <a:ext cx="7288821" cy="90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1950" lvl="1" indent="-192088" defTabSz="895350">
              <a:spcBef>
                <a:spcPts val="9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1100" b="1" dirty="0" smtClean="0">
                <a:solidFill>
                  <a:srgbClr val="646464"/>
                </a:solidFill>
              </a:rPr>
              <a:t>Flexible client integration approach </a:t>
            </a:r>
            <a:r>
              <a:rPr lang="en-US" sz="1100" dirty="0" smtClean="0">
                <a:solidFill>
                  <a:srgbClr val="646464"/>
                </a:solidFill>
              </a:rPr>
              <a:t>blending </a:t>
            </a:r>
            <a:r>
              <a:rPr lang="en-US" sz="1100" dirty="0">
                <a:solidFill>
                  <a:srgbClr val="646464"/>
                </a:solidFill>
              </a:rPr>
              <a:t>global industrial model </a:t>
            </a:r>
            <a:r>
              <a:rPr lang="en-US" sz="1100" dirty="0" smtClean="0">
                <a:solidFill>
                  <a:srgbClr val="646464"/>
                </a:solidFill>
              </a:rPr>
              <a:t>with client specific requirements </a:t>
            </a:r>
            <a:endParaRPr lang="en-US" sz="1100" b="1" dirty="0" smtClean="0">
              <a:solidFill>
                <a:srgbClr val="646464"/>
              </a:solidFill>
            </a:endParaRPr>
          </a:p>
          <a:p>
            <a:pPr marL="361950" lvl="1" indent="-192088" defTabSz="895350">
              <a:spcBef>
                <a:spcPts val="9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1100" b="1" dirty="0" smtClean="0">
                <a:solidFill>
                  <a:srgbClr val="646464"/>
                </a:solidFill>
              </a:rPr>
              <a:t>Proven </a:t>
            </a:r>
            <a:r>
              <a:rPr lang="en-US" sz="1100" b="1" dirty="0">
                <a:solidFill>
                  <a:srgbClr val="646464"/>
                </a:solidFill>
              </a:rPr>
              <a:t>implementation based on a unique “parallel run” </a:t>
            </a:r>
            <a:r>
              <a:rPr lang="en-US" sz="1100" dirty="0">
                <a:solidFill>
                  <a:srgbClr val="646464"/>
                </a:solidFill>
              </a:rPr>
              <a:t>approach supporting easy adoption and integration of user </a:t>
            </a:r>
            <a:r>
              <a:rPr lang="en-US" sz="1100" dirty="0" smtClean="0">
                <a:solidFill>
                  <a:srgbClr val="646464"/>
                </a:solidFill>
              </a:rPr>
              <a:t>experience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078794" y="2395558"/>
            <a:ext cx="7288822" cy="9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1950" lvl="1" indent="-192088" defTabSz="895350">
              <a:spcBef>
                <a:spcPts val="9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rgbClr val="646464"/>
                </a:solidFill>
              </a:rPr>
              <a:t>Private </a:t>
            </a:r>
            <a:r>
              <a:rPr lang="en-US" sz="1100" b="1" dirty="0" smtClean="0">
                <a:solidFill>
                  <a:srgbClr val="646464"/>
                </a:solidFill>
              </a:rPr>
              <a:t>cloud infrastructure </a:t>
            </a:r>
            <a:r>
              <a:rPr lang="en-US" sz="1100" dirty="0">
                <a:solidFill>
                  <a:srgbClr val="646464"/>
                </a:solidFill>
              </a:rPr>
              <a:t>relying on </a:t>
            </a:r>
            <a:r>
              <a:rPr lang="en-US" sz="1100" dirty="0" smtClean="0">
                <a:solidFill>
                  <a:srgbClr val="646464"/>
                </a:solidFill>
              </a:rPr>
              <a:t>best-practice security </a:t>
            </a:r>
            <a:r>
              <a:rPr lang="en-US" sz="1100" dirty="0">
                <a:solidFill>
                  <a:srgbClr val="646464"/>
                </a:solidFill>
              </a:rPr>
              <a:t>standards</a:t>
            </a:r>
          </a:p>
          <a:p>
            <a:pPr marL="361950" lvl="1" indent="-192088" defTabSz="895350">
              <a:spcBef>
                <a:spcPts val="9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rgbClr val="646464"/>
                </a:solidFill>
              </a:rPr>
              <a:t>Segregation of data and duties </a:t>
            </a:r>
            <a:r>
              <a:rPr lang="en-US" sz="1100" dirty="0">
                <a:solidFill>
                  <a:srgbClr val="646464"/>
                </a:solidFill>
              </a:rPr>
              <a:t>to ensure </a:t>
            </a:r>
            <a:r>
              <a:rPr lang="en-US" sz="1100" dirty="0" smtClean="0">
                <a:solidFill>
                  <a:srgbClr val="646464"/>
                </a:solidFill>
              </a:rPr>
              <a:t>separation of client </a:t>
            </a:r>
            <a:r>
              <a:rPr lang="en-US" sz="1100" dirty="0">
                <a:solidFill>
                  <a:srgbClr val="646464"/>
                </a:solidFill>
              </a:rPr>
              <a:t>data and operations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B927BAC-4B9A-469B-B10B-18784A0998DA}"/>
              </a:ext>
            </a:extLst>
          </p:cNvPr>
          <p:cNvSpPr/>
          <p:nvPr/>
        </p:nvSpPr>
        <p:spPr>
          <a:xfrm>
            <a:off x="1352907" y="4374254"/>
            <a:ext cx="1654773" cy="61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50" b="1" dirty="0" smtClean="0">
                <a:solidFill>
                  <a:srgbClr val="646464"/>
                </a:solidFill>
                <a:cs typeface="Gotham Pro Light" panose="02000503030000020004" pitchFamily="2" charset="0"/>
              </a:rPr>
              <a:t>Global reach with close and local support</a:t>
            </a:r>
            <a:endParaRPr lang="en-US" sz="1050" b="1" dirty="0">
              <a:solidFill>
                <a:srgbClr val="646464"/>
              </a:solidFill>
              <a:cs typeface="Gotham Pro Light" panose="02000503030000020004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1E98254-DFFB-411A-8355-411A07EB788C}"/>
              </a:ext>
            </a:extLst>
          </p:cNvPr>
          <p:cNvSpPr/>
          <p:nvPr/>
        </p:nvSpPr>
        <p:spPr>
          <a:xfrm>
            <a:off x="1352907" y="5367339"/>
            <a:ext cx="1654773" cy="625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50" b="1" dirty="0" smtClean="0">
                <a:solidFill>
                  <a:srgbClr val="646464"/>
                </a:solidFill>
                <a:latin typeface="+mn-lt"/>
                <a:cs typeface="Gotham Pro Light" panose="02000503030000020004" pitchFamily="2" charset="0"/>
              </a:rPr>
              <a:t>Independent, open and </a:t>
            </a:r>
            <a:r>
              <a:rPr lang="en-US" sz="1050" b="1" dirty="0" smtClean="0">
                <a:solidFill>
                  <a:srgbClr val="646464"/>
                </a:solidFill>
                <a:cs typeface="Gotham Pro Light" panose="02000503030000020004" pitchFamily="2" charset="0"/>
              </a:rPr>
              <a:t>leading</a:t>
            </a:r>
            <a:r>
              <a:rPr lang="en-US" sz="1050" b="1" dirty="0" smtClean="0">
                <a:solidFill>
                  <a:srgbClr val="646464"/>
                </a:solidFill>
                <a:latin typeface="+mn-lt"/>
                <a:cs typeface="Gotham Pro Light" panose="02000503030000020004" pitchFamily="2" charset="0"/>
              </a:rPr>
              <a:t>-edge technology</a:t>
            </a:r>
            <a:endParaRPr lang="en-US" sz="1050" b="1" dirty="0">
              <a:solidFill>
                <a:srgbClr val="646464"/>
              </a:solidFill>
              <a:latin typeface="+mn-lt"/>
              <a:cs typeface="Gotham Pro Light" panose="02000503030000020004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1E98254-DFFB-411A-8355-411A07EB788C}"/>
              </a:ext>
            </a:extLst>
          </p:cNvPr>
          <p:cNvSpPr/>
          <p:nvPr/>
        </p:nvSpPr>
        <p:spPr>
          <a:xfrm>
            <a:off x="1352907" y="3462605"/>
            <a:ext cx="1654773" cy="61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50" b="1" dirty="0" smtClean="0">
                <a:solidFill>
                  <a:srgbClr val="646464"/>
                </a:solidFill>
                <a:latin typeface="+mn-lt"/>
                <a:cs typeface="Gotham Pro Light" panose="02000503030000020004" pitchFamily="2" charset="0"/>
              </a:rPr>
              <a:t>Fast, cost-effective and reliable implementation</a:t>
            </a:r>
            <a:endParaRPr lang="en-US" sz="1050" b="1" dirty="0">
              <a:solidFill>
                <a:srgbClr val="646464"/>
              </a:solidFill>
              <a:latin typeface="+mn-lt"/>
              <a:cs typeface="Gotham Pro Light" panose="02000503030000020004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B927BAC-4B9A-469B-B10B-18784A0998DA}"/>
              </a:ext>
            </a:extLst>
          </p:cNvPr>
          <p:cNvSpPr/>
          <p:nvPr/>
        </p:nvSpPr>
        <p:spPr>
          <a:xfrm>
            <a:off x="1352907" y="2625707"/>
            <a:ext cx="1654773" cy="44781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50" b="1" dirty="0" smtClean="0">
                <a:solidFill>
                  <a:srgbClr val="646464"/>
                </a:solidFill>
                <a:cs typeface="Gotham Pro Light" panose="02000503030000020004" pitchFamily="2" charset="0"/>
              </a:rPr>
              <a:t>Highly secure </a:t>
            </a:r>
            <a:r>
              <a:rPr lang="en-US" sz="1050" b="1" dirty="0">
                <a:solidFill>
                  <a:srgbClr val="646464"/>
                </a:solidFill>
                <a:cs typeface="Gotham Pro Light" panose="02000503030000020004" pitchFamily="2" charset="0"/>
              </a:rPr>
              <a:t>i</a:t>
            </a:r>
            <a:r>
              <a:rPr lang="en-US" sz="1050" b="1" dirty="0" smtClean="0">
                <a:solidFill>
                  <a:srgbClr val="646464"/>
                </a:solidFill>
                <a:cs typeface="Gotham Pro Light" panose="02000503030000020004" pitchFamily="2" charset="0"/>
              </a:rPr>
              <a:t>nfrastructure</a:t>
            </a:r>
            <a:endParaRPr lang="en-US" sz="1050" b="1" dirty="0">
              <a:solidFill>
                <a:srgbClr val="646464"/>
              </a:solidFill>
              <a:cs typeface="Gotham Pro Light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113945" y="1687804"/>
            <a:ext cx="3960000" cy="396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1400" b="1" dirty="0"/>
          </a:p>
        </p:txBody>
      </p:sp>
      <p:sp>
        <p:nvSpPr>
          <p:cNvPr id="20" name="Chord 19"/>
          <p:cNvSpPr/>
          <p:nvPr/>
        </p:nvSpPr>
        <p:spPr>
          <a:xfrm rot="16200000">
            <a:off x="4113945" y="1687804"/>
            <a:ext cx="3960000" cy="3960000"/>
          </a:xfrm>
          <a:prstGeom prst="chord">
            <a:avLst>
              <a:gd name="adj1" fmla="val 5405897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2063999" y="3660181"/>
            <a:ext cx="8069416" cy="1799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2" y="548508"/>
            <a:ext cx="10729876" cy="6998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dirty="0" smtClean="0"/>
              <a:t>Worldwide connectivity, capabilities and ecosystem</a:t>
            </a:r>
            <a:endParaRPr lang="en-US" kern="0" dirty="0">
              <a:solidFill>
                <a:srgbClr val="003C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 new frontier for financial industry | January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6FFC-D040-034F-8B69-20295064E64D}" type="slidenum">
              <a:rPr lang="fr-FR" smtClean="0"/>
              <a:t>18</a:t>
            </a:fld>
            <a:endParaRPr lang="fr-FR" dirty="0"/>
          </a:p>
        </p:txBody>
      </p:sp>
      <p:sp>
        <p:nvSpPr>
          <p:cNvPr id="6" name="Oval 5"/>
          <p:cNvSpPr/>
          <p:nvPr/>
        </p:nvSpPr>
        <p:spPr>
          <a:xfrm>
            <a:off x="5376000" y="2940180"/>
            <a:ext cx="1440000" cy="14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/>
              <a:t>Amundi </a:t>
            </a:r>
          </a:p>
          <a:p>
            <a:pPr algn="ctr"/>
            <a:r>
              <a:rPr lang="en-US" sz="1600" b="1" dirty="0"/>
              <a:t>Technology</a:t>
            </a:r>
          </a:p>
        </p:txBody>
      </p:sp>
      <p:cxnSp>
        <p:nvCxnSpPr>
          <p:cNvPr id="8" name="Straight Connector 7"/>
          <p:cNvCxnSpPr>
            <a:stCxn id="9" idx="2"/>
            <a:endCxn id="6" idx="2"/>
          </p:cNvCxnSpPr>
          <p:nvPr/>
        </p:nvCxnSpPr>
        <p:spPr>
          <a:xfrm flipV="1">
            <a:off x="4113946" y="3660180"/>
            <a:ext cx="1262055" cy="76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6"/>
            <a:endCxn id="9" idx="6"/>
          </p:cNvCxnSpPr>
          <p:nvPr/>
        </p:nvCxnSpPr>
        <p:spPr>
          <a:xfrm>
            <a:off x="6816001" y="3660180"/>
            <a:ext cx="1257945" cy="76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4"/>
            <a:endCxn id="9" idx="4"/>
          </p:cNvCxnSpPr>
          <p:nvPr/>
        </p:nvCxnSpPr>
        <p:spPr>
          <a:xfrm flipH="1">
            <a:off x="6093946" y="4380180"/>
            <a:ext cx="2055" cy="12676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14958" y="2599477"/>
            <a:ext cx="1063847" cy="6570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38438" y="1826992"/>
            <a:ext cx="513081" cy="11391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719704" y="2563378"/>
            <a:ext cx="1089728" cy="7254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732456" y="2005180"/>
            <a:ext cx="719165" cy="581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Market data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142609" y="2652225"/>
            <a:ext cx="1987106" cy="725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70+ Custodians, 60+ Fund Administrators &amp; 40+ Transfer Agents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25801" y="1779520"/>
            <a:ext cx="1499849" cy="581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10 fund distribution platforms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735619" y="3167786"/>
            <a:ext cx="1403329" cy="282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Counterparties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269448" y="3035690"/>
            <a:ext cx="2160000" cy="36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accent3"/>
                </a:solidFill>
              </a:rPr>
              <a:t>Ecosystem connectivity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77090" y="3721433"/>
            <a:ext cx="2160000" cy="36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accent6"/>
                </a:solidFill>
              </a:rPr>
              <a:t>Key volumes 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30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2" y="6277177"/>
            <a:ext cx="205715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Source: Amundi as of 31/12/2021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120661" y="3051910"/>
            <a:ext cx="1403329" cy="581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Asset servicer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570761" y="2402045"/>
            <a:ext cx="1040925" cy="273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Distribution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866286" y="1350251"/>
            <a:ext cx="2451503" cy="231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150+ market data sources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6348068" y="1833488"/>
            <a:ext cx="525673" cy="11326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916902" y="2562800"/>
            <a:ext cx="1403329" cy="454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250+ execution counterparties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299916" y="2471721"/>
            <a:ext cx="1403329" cy="282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Banks &amp; insurers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477675" y="1714875"/>
            <a:ext cx="2027265" cy="581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10+ Banks information system &amp; 2 insurers</a:t>
            </a:r>
          </a:p>
        </p:txBody>
      </p:sp>
      <p:cxnSp>
        <p:nvCxnSpPr>
          <p:cNvPr id="39" name="Straight Connector 38"/>
          <p:cNvCxnSpPr>
            <a:stCxn id="6" idx="3"/>
          </p:cNvCxnSpPr>
          <p:nvPr/>
        </p:nvCxnSpPr>
        <p:spPr>
          <a:xfrm flipH="1">
            <a:off x="4570761" y="4169298"/>
            <a:ext cx="1016122" cy="75836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6" idx="5"/>
          </p:cNvCxnSpPr>
          <p:nvPr/>
        </p:nvCxnSpPr>
        <p:spPr>
          <a:xfrm>
            <a:off x="6605117" y="4169298"/>
            <a:ext cx="1002508" cy="74815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735619" y="3918645"/>
            <a:ext cx="1403329" cy="385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Trading &amp; execution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8011716" y="4107277"/>
            <a:ext cx="2285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200" dirty="0" smtClean="0"/>
              <a:t>3.5 </a:t>
            </a:r>
            <a:r>
              <a:rPr lang="en-US" sz="1200" dirty="0"/>
              <a:t>million trades with an annual value of </a:t>
            </a:r>
            <a:r>
              <a:rPr lang="en-US" sz="1200" dirty="0" smtClean="0"/>
              <a:t>€6,100 </a:t>
            </a:r>
            <a:r>
              <a:rPr lang="en-US" sz="1200" dirty="0"/>
              <a:t>billion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137091" y="4021780"/>
            <a:ext cx="1403329" cy="282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Portfolios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891944" y="4191508"/>
            <a:ext cx="2348128" cy="725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16,000+ portfolios, 200,000+ DPM mandates, </a:t>
            </a:r>
            <a:r>
              <a:rPr lang="en-US" sz="1200" kern="0" dirty="0">
                <a:solidFill>
                  <a:srgbClr val="003C64"/>
                </a:solidFill>
              </a:rPr>
              <a:t>5,000 indexes and 8,000 benchmarks</a:t>
            </a:r>
          </a:p>
          <a:p>
            <a:pPr algn="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64574" y="4707747"/>
            <a:ext cx="1403329" cy="63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ALTO* users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075316" y="4707747"/>
            <a:ext cx="1403329" cy="63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Retail, Wealth &amp; Distribution users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828367" y="5378036"/>
            <a:ext cx="2348128" cy="46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891076" y="5246110"/>
            <a:ext cx="3163038" cy="483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4,000+ ALTO* Investment users</a:t>
            </a:r>
          </a:p>
          <a:p>
            <a:pPr algn="r"/>
            <a:r>
              <a:rPr lang="en-US" sz="1200" dirty="0">
                <a:solidFill>
                  <a:schemeClr val="tx1"/>
                </a:solidFill>
              </a:rPr>
              <a:t>60,000+ ALTO* Wealth &amp; Distribution users</a:t>
            </a:r>
          </a:p>
          <a:p>
            <a:pPr algn="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222030" y="5246110"/>
            <a:ext cx="3207418" cy="1006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4 million retail users </a:t>
            </a:r>
          </a:p>
          <a:p>
            <a:r>
              <a:rPr lang="en-US" sz="1200" dirty="0">
                <a:solidFill>
                  <a:schemeClr val="tx1"/>
                </a:solidFill>
              </a:rPr>
              <a:t>500,000 Employee Savings &amp; Retirement mobile app downloads </a:t>
            </a:r>
          </a:p>
          <a:p>
            <a:r>
              <a:rPr lang="en-US" sz="1200" dirty="0">
                <a:solidFill>
                  <a:schemeClr val="tx1"/>
                </a:solidFill>
              </a:rPr>
              <a:t>3 million app connection/months</a:t>
            </a:r>
          </a:p>
        </p:txBody>
      </p:sp>
    </p:spTree>
    <p:extLst>
      <p:ext uri="{BB962C8B-B14F-4D97-AF65-F5344CB8AC3E}">
        <p14:creationId xmlns:p14="http://schemas.microsoft.com/office/powerpoint/2010/main" val="12488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2" y="548508"/>
            <a:ext cx="10820748" cy="6998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dirty="0" smtClean="0"/>
              <a:t>Strategic </a:t>
            </a:r>
            <a:r>
              <a:rPr lang="en-US" dirty="0"/>
              <a:t>partnerships and </a:t>
            </a:r>
            <a:r>
              <a:rPr lang="en-US" dirty="0" smtClean="0"/>
              <a:t>operational integrations to offer clients best-in-class value-added solutions</a:t>
            </a:r>
            <a:endParaRPr lang="en-US" kern="0" dirty="0">
              <a:solidFill>
                <a:srgbClr val="003C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frontier for financial industry | January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6FFC-D040-034F-8B69-20295064E64D}" type="slidenum">
              <a:rPr lang="fr-FR" smtClean="0"/>
              <a:t>19</a:t>
            </a:fld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357339" y="3281848"/>
            <a:ext cx="1620000" cy="2001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rtlCol="0" anchor="t"/>
          <a:lstStyle/>
          <a:p>
            <a:r>
              <a:rPr lang="fr-FR" sz="1200" b="1" dirty="0">
                <a:solidFill>
                  <a:schemeClr val="tx1"/>
                </a:solidFill>
              </a:rPr>
              <a:t>ALTO</a:t>
            </a:r>
            <a:r>
              <a:rPr lang="fr-FR" sz="1200" b="1" baseline="30000" dirty="0">
                <a:solidFill>
                  <a:schemeClr val="tx1"/>
                </a:solidFill>
              </a:rPr>
              <a:t>*</a:t>
            </a:r>
            <a:r>
              <a:rPr lang="fr-FR" sz="1200" b="1" dirty="0">
                <a:solidFill>
                  <a:schemeClr val="tx1"/>
                </a:solidFill>
              </a:rPr>
              <a:t> x CACEIS</a:t>
            </a:r>
          </a:p>
          <a:p>
            <a:r>
              <a:rPr lang="en-US" sz="1200" b="1" dirty="0">
                <a:solidFill>
                  <a:schemeClr val="accent6"/>
                </a:solidFill>
              </a:rPr>
              <a:t>Fully integrated front-to-back solution </a:t>
            </a:r>
            <a:r>
              <a:rPr lang="en-US" sz="1200" dirty="0">
                <a:solidFill>
                  <a:schemeClr val="tx1"/>
                </a:solidFill>
              </a:rPr>
              <a:t>combining technology and services, to offer a portfolio management platform, Dealing, Middle-Office, custodian and fund administration services</a:t>
            </a:r>
          </a:p>
        </p:txBody>
      </p:sp>
      <p:pic>
        <p:nvPicPr>
          <p:cNvPr id="23" name="Picture 4" descr="The Bank of New York Mellon Logo and Tagline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083" y="2658914"/>
            <a:ext cx="830236" cy="44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1" b="21403"/>
          <a:stretch/>
        </p:blipFill>
        <p:spPr>
          <a:xfrm>
            <a:off x="1607018" y="2743153"/>
            <a:ext cx="1120642" cy="324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963404" y="3257411"/>
            <a:ext cx="1620000" cy="2667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rtlCol="0" anchor="t"/>
          <a:lstStyle/>
          <a:p>
            <a:r>
              <a:rPr lang="fr-FR" sz="1200" b="1" dirty="0">
                <a:solidFill>
                  <a:schemeClr val="tx1"/>
                </a:solidFill>
              </a:rPr>
              <a:t>ALTO</a:t>
            </a:r>
            <a:r>
              <a:rPr lang="fr-FR" sz="1200" b="1" baseline="30000" dirty="0">
                <a:solidFill>
                  <a:schemeClr val="tx1"/>
                </a:solidFill>
              </a:rPr>
              <a:t>*</a:t>
            </a:r>
            <a:r>
              <a:rPr lang="fr-FR" sz="1200" b="1" dirty="0">
                <a:solidFill>
                  <a:schemeClr val="tx1"/>
                </a:solidFill>
              </a:rPr>
              <a:t> x BNY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A transatlantic collaboration to provide clients with a </a:t>
            </a:r>
            <a:r>
              <a:rPr lang="en-US" sz="1200" b="1" dirty="0">
                <a:solidFill>
                  <a:schemeClr val="accent6"/>
                </a:solidFill>
              </a:rPr>
              <a:t>unique integration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of world-class complementary capabilities relying on a joint integrated front-to-back operating model to </a:t>
            </a:r>
            <a:r>
              <a:rPr lang="en-US" sz="1200" b="1" dirty="0">
                <a:solidFill>
                  <a:schemeClr val="accent6"/>
                </a:solidFill>
              </a:rPr>
              <a:t>power investment lifecycle </a:t>
            </a:r>
            <a:r>
              <a:rPr lang="en-US" sz="1200" dirty="0">
                <a:solidFill>
                  <a:schemeClr val="tx1"/>
                </a:solidFill>
              </a:rPr>
              <a:t>and deliver greater efficiency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t="18037"/>
          <a:stretch/>
        </p:blipFill>
        <p:spPr>
          <a:xfrm>
            <a:off x="6663316" y="2667112"/>
            <a:ext cx="1350852" cy="42721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528742" y="3257412"/>
            <a:ext cx="1620000" cy="2001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rtlCol="0" anchor="t"/>
          <a:lstStyle/>
          <a:p>
            <a:r>
              <a:rPr lang="en-US" sz="1200" dirty="0">
                <a:solidFill>
                  <a:schemeClr val="tx1"/>
                </a:solidFill>
              </a:rPr>
              <a:t>Integration with MSCI RiskMetrics for </a:t>
            </a:r>
            <a:r>
              <a:rPr lang="en-US" sz="1200" b="1" dirty="0">
                <a:solidFill>
                  <a:schemeClr val="tx1"/>
                </a:solidFill>
              </a:rPr>
              <a:t>market risk </a:t>
            </a:r>
            <a:r>
              <a:rPr lang="en-US" sz="1200" dirty="0">
                <a:solidFill>
                  <a:schemeClr val="tx1"/>
                </a:solidFill>
              </a:rPr>
              <a:t>availability in ALTO*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348246" y="3257411"/>
            <a:ext cx="1620000" cy="2667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rtlCol="0" anchor="t"/>
          <a:lstStyle/>
          <a:p>
            <a:r>
              <a:rPr lang="en-US" sz="1200" dirty="0">
                <a:solidFill>
                  <a:schemeClr val="tx1"/>
                </a:solidFill>
              </a:rPr>
              <a:t>Integration with FactSet for </a:t>
            </a:r>
            <a:r>
              <a:rPr lang="en-US" sz="1200" b="1" dirty="0">
                <a:solidFill>
                  <a:schemeClr val="tx1"/>
                </a:solidFill>
              </a:rPr>
              <a:t>performance analytics </a:t>
            </a:r>
            <a:r>
              <a:rPr lang="en-US" sz="1200" dirty="0">
                <a:solidFill>
                  <a:schemeClr val="tx1"/>
                </a:solidFill>
              </a:rPr>
              <a:t>availability in ALTO* 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6029384" y="2706894"/>
            <a:ext cx="0" cy="3312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325" y="2798002"/>
            <a:ext cx="1131044" cy="21984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385799" y="1643256"/>
            <a:ext cx="2841760" cy="834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algn="r"/>
            <a:r>
              <a:rPr lang="en-US" sz="1600" b="1" dirty="0">
                <a:solidFill>
                  <a:schemeClr val="accent6"/>
                </a:solidFill>
              </a:rPr>
              <a:t>Strategic partnerships with Asset Servicers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18256" y="1560531"/>
            <a:ext cx="3644738" cy="530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Technology &amp; operational integration</a:t>
            </a:r>
          </a:p>
        </p:txBody>
      </p:sp>
      <p:sp>
        <p:nvSpPr>
          <p:cNvPr id="29" name="Block Arc 28"/>
          <p:cNvSpPr/>
          <p:nvPr/>
        </p:nvSpPr>
        <p:spPr>
          <a:xfrm rot="16200000">
            <a:off x="5238173" y="833253"/>
            <a:ext cx="872893" cy="2327451"/>
          </a:xfrm>
          <a:prstGeom prst="blockArc">
            <a:avLst>
              <a:gd name="adj1" fmla="val 11023309"/>
              <a:gd name="adj2" fmla="val 58749"/>
              <a:gd name="adj3" fmla="val 1040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700"/>
          </a:p>
        </p:txBody>
      </p:sp>
      <p:sp>
        <p:nvSpPr>
          <p:cNvPr id="36" name="Rectangle 35"/>
          <p:cNvSpPr/>
          <p:nvPr/>
        </p:nvSpPr>
        <p:spPr>
          <a:xfrm>
            <a:off x="4699442" y="1649446"/>
            <a:ext cx="2793117" cy="581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PARTNERS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&amp; INTEGRATION</a:t>
            </a:r>
          </a:p>
        </p:txBody>
      </p:sp>
      <p:sp>
        <p:nvSpPr>
          <p:cNvPr id="37" name="Block Arc 36"/>
          <p:cNvSpPr/>
          <p:nvPr/>
        </p:nvSpPr>
        <p:spPr>
          <a:xfrm rot="16200000" flipV="1">
            <a:off x="5976680" y="834431"/>
            <a:ext cx="896844" cy="2325094"/>
          </a:xfrm>
          <a:prstGeom prst="blockArc">
            <a:avLst>
              <a:gd name="adj1" fmla="val 11023309"/>
              <a:gd name="adj2" fmla="val 58749"/>
              <a:gd name="adj3" fmla="val 1040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700"/>
          </a:p>
        </p:txBody>
      </p:sp>
      <p:sp>
        <p:nvSpPr>
          <p:cNvPr id="38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52" y="6293366"/>
            <a:ext cx="353121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* ALTO: Amundi Leading Technologies &amp; Operations</a:t>
            </a:r>
          </a:p>
        </p:txBody>
      </p:sp>
    </p:spTree>
    <p:extLst>
      <p:ext uri="{BB962C8B-B14F-4D97-AF65-F5344CB8AC3E}">
        <p14:creationId xmlns:p14="http://schemas.microsoft.com/office/powerpoint/2010/main" val="34095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frontier for financial industry | January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6FFC-D040-034F-8B69-20295064E64D}" type="slidenum">
              <a:rPr lang="fr-FR" smtClean="0"/>
              <a:t>2</a:t>
            </a:fld>
            <a:endParaRPr lang="fr-FR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20251" y="548507"/>
            <a:ext cx="10667328" cy="769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Amundi Technology: 900 professionals in 19 countries, serving Amundi and 42 external clients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0001" y="1335095"/>
            <a:ext cx="10667578" cy="617725"/>
          </a:xfrm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/>
              <a:t>Amundi Technology offers </a:t>
            </a:r>
            <a:r>
              <a:rPr lang="en-US" sz="1200" b="1" dirty="0"/>
              <a:t>innovative technology and services </a:t>
            </a:r>
            <a:r>
              <a:rPr lang="en-US" sz="1200" dirty="0"/>
              <a:t>to support clients reshaping their operating model. Our solutions aim at meeting </a:t>
            </a:r>
            <a:r>
              <a:rPr lang="en-US" sz="1200" b="1" dirty="0"/>
              <a:t>our client needs in investment, wealth management, retail and distribution </a:t>
            </a:r>
            <a:r>
              <a:rPr lang="en-US" sz="1200" dirty="0"/>
              <a:t>and providing them with high-performance tools to </a:t>
            </a:r>
            <a:r>
              <a:rPr lang="en-US" sz="1200" b="1" dirty="0"/>
              <a:t>empower their business </a:t>
            </a:r>
            <a:r>
              <a:rPr lang="en-US" sz="1200" dirty="0"/>
              <a:t>and help them </a:t>
            </a:r>
            <a:r>
              <a:rPr lang="en-US" sz="1200" b="1" dirty="0"/>
              <a:t>focus on their core activities</a:t>
            </a:r>
            <a:endParaRPr lang="en-US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AE25A2-18C8-4CA7-98B0-FEC281DDB613}"/>
              </a:ext>
            </a:extLst>
          </p:cNvPr>
          <p:cNvSpPr/>
          <p:nvPr/>
        </p:nvSpPr>
        <p:spPr>
          <a:xfrm>
            <a:off x="4799614" y="5381788"/>
            <a:ext cx="2592772" cy="166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Differentiators</a:t>
            </a:r>
          </a:p>
        </p:txBody>
      </p:sp>
      <p:sp>
        <p:nvSpPr>
          <p:cNvPr id="17" name="Google Shape;278;p7"/>
          <p:cNvSpPr/>
          <p:nvPr/>
        </p:nvSpPr>
        <p:spPr>
          <a:xfrm>
            <a:off x="7560425" y="5645276"/>
            <a:ext cx="140687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00" b="1" dirty="0">
                <a:ea typeface="Arial"/>
                <a:cs typeface="Arial"/>
                <a:sym typeface="Arial"/>
              </a:rPr>
              <a:t>Global reach with local support</a:t>
            </a:r>
            <a:endParaRPr lang="en-US" sz="1000" dirty="0"/>
          </a:p>
        </p:txBody>
      </p:sp>
      <p:sp>
        <p:nvSpPr>
          <p:cNvPr id="18" name="Google Shape;287;p7"/>
          <p:cNvSpPr/>
          <p:nvPr/>
        </p:nvSpPr>
        <p:spPr>
          <a:xfrm>
            <a:off x="5347201" y="5729916"/>
            <a:ext cx="148494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00" b="1" dirty="0">
                <a:ea typeface="Arial"/>
                <a:cs typeface="Arial"/>
                <a:sym typeface="Arial"/>
              </a:rPr>
              <a:t>Fast &amp; cost-effective deployment</a:t>
            </a:r>
            <a:endParaRPr lang="en-US" sz="1000" dirty="0"/>
          </a:p>
        </p:txBody>
      </p:sp>
      <p:sp>
        <p:nvSpPr>
          <p:cNvPr id="19" name="Google Shape;290;p7"/>
          <p:cNvSpPr/>
          <p:nvPr/>
        </p:nvSpPr>
        <p:spPr>
          <a:xfrm>
            <a:off x="2998925" y="5729916"/>
            <a:ext cx="16200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00" b="1" dirty="0">
                <a:ea typeface="Arial"/>
                <a:cs typeface="Arial"/>
                <a:sym typeface="Arial"/>
              </a:rPr>
              <a:t>Secured, trusted &amp; regulated</a:t>
            </a:r>
          </a:p>
        </p:txBody>
      </p:sp>
      <p:sp>
        <p:nvSpPr>
          <p:cNvPr id="20" name="Google Shape;297;p7"/>
          <p:cNvSpPr/>
          <p:nvPr/>
        </p:nvSpPr>
        <p:spPr>
          <a:xfrm>
            <a:off x="9695579" y="5645276"/>
            <a:ext cx="16920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00" b="1" dirty="0">
                <a:ea typeface="Arial"/>
                <a:cs typeface="Arial"/>
                <a:sym typeface="Arial"/>
              </a:rPr>
              <a:t>Independent, open &amp; leading-edge technology</a:t>
            </a:r>
          </a:p>
        </p:txBody>
      </p:sp>
      <p:sp>
        <p:nvSpPr>
          <p:cNvPr id="21" name="Google Shape;290;p7"/>
          <p:cNvSpPr/>
          <p:nvPr/>
        </p:nvSpPr>
        <p:spPr>
          <a:xfrm>
            <a:off x="758827" y="5729916"/>
            <a:ext cx="151182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00" b="1" dirty="0">
                <a:ea typeface="Arial"/>
                <a:cs typeface="Arial"/>
                <a:sym typeface="Arial"/>
              </a:rPr>
              <a:t>Ready to use </a:t>
            </a:r>
          </a:p>
          <a:p>
            <a:pPr algn="ctr">
              <a:lnSpc>
                <a:spcPct val="110000"/>
              </a:lnSpc>
            </a:pPr>
            <a:r>
              <a:rPr lang="en-US" sz="1000" b="1" dirty="0">
                <a:ea typeface="Arial"/>
                <a:cs typeface="Arial"/>
                <a:sym typeface="Arial"/>
              </a:rPr>
              <a:t>100% cloud solutions</a:t>
            </a:r>
          </a:p>
        </p:txBody>
      </p:sp>
      <p:pic>
        <p:nvPicPr>
          <p:cNvPr id="2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94" y="1636193"/>
            <a:ext cx="4593856" cy="348468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664958" y="2695692"/>
            <a:ext cx="589303" cy="411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r>
              <a:rPr lang="fr-FR" sz="600" b="1" dirty="0">
                <a:solidFill>
                  <a:schemeClr val="accent3"/>
                </a:solidFill>
              </a:rPr>
              <a:t>4</a:t>
            </a:r>
            <a:r>
              <a:rPr lang="fr-FR" sz="600" dirty="0">
                <a:solidFill>
                  <a:schemeClr val="accent3"/>
                </a:solidFill>
              </a:rPr>
              <a:t> hubs</a:t>
            </a:r>
          </a:p>
          <a:p>
            <a:r>
              <a:rPr lang="fr-FR" sz="600" b="1" dirty="0">
                <a:solidFill>
                  <a:schemeClr val="accent3"/>
                </a:solidFill>
              </a:rPr>
              <a:t>60 </a:t>
            </a:r>
            <a:r>
              <a:rPr lang="fr-FR" sz="600" dirty="0">
                <a:solidFill>
                  <a:schemeClr val="accent3"/>
                </a:solidFill>
              </a:rPr>
              <a:t>traders</a:t>
            </a:r>
          </a:p>
          <a:p>
            <a:r>
              <a:rPr lang="fr-FR" sz="600" b="1" dirty="0">
                <a:solidFill>
                  <a:schemeClr val="accent3"/>
                </a:solidFill>
              </a:rPr>
              <a:t>2.6</a:t>
            </a:r>
            <a:r>
              <a:rPr lang="fr-FR" sz="600" dirty="0">
                <a:solidFill>
                  <a:schemeClr val="accent3"/>
                </a:solidFill>
              </a:rPr>
              <a:t> millions </a:t>
            </a:r>
          </a:p>
          <a:p>
            <a:r>
              <a:rPr lang="fr-FR" sz="600" dirty="0">
                <a:solidFill>
                  <a:schemeClr val="accent3"/>
                </a:solidFill>
              </a:rPr>
              <a:t>trades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898154" y="2344152"/>
            <a:ext cx="537040" cy="486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r>
              <a:rPr lang="fr-FR" sz="600" b="1" dirty="0">
                <a:solidFill>
                  <a:srgbClr val="0070C0"/>
                </a:solidFill>
              </a:rPr>
              <a:t>2</a:t>
            </a:r>
            <a:r>
              <a:rPr lang="fr-FR" sz="600" dirty="0">
                <a:solidFill>
                  <a:srgbClr val="0070C0"/>
                </a:solidFill>
              </a:rPr>
              <a:t> hubs Paris &amp; Dublin</a:t>
            </a:r>
          </a:p>
          <a:p>
            <a:r>
              <a:rPr lang="fr-FR" sz="600" b="1" dirty="0">
                <a:solidFill>
                  <a:srgbClr val="0070C0"/>
                </a:solidFill>
              </a:rPr>
              <a:t>900 </a:t>
            </a:r>
            <a:r>
              <a:rPr lang="fr-FR" sz="600" dirty="0">
                <a:solidFill>
                  <a:srgbClr val="0070C0"/>
                </a:solidFill>
              </a:rPr>
              <a:t>IT experts</a:t>
            </a:r>
          </a:p>
          <a:p>
            <a:r>
              <a:rPr lang="fr-FR" sz="600" b="1" dirty="0">
                <a:solidFill>
                  <a:srgbClr val="0070C0"/>
                </a:solidFill>
              </a:rPr>
              <a:t>19 </a:t>
            </a:r>
            <a:r>
              <a:rPr lang="fr-FR" sz="600" dirty="0">
                <a:solidFill>
                  <a:srgbClr val="0070C0"/>
                </a:solidFill>
              </a:rPr>
              <a:t>local offices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689439" y="4158411"/>
            <a:ext cx="1275814" cy="543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r>
              <a:rPr lang="en-US" sz="600" b="1" dirty="0">
                <a:solidFill>
                  <a:schemeClr val="accent1"/>
                </a:solidFill>
              </a:rPr>
              <a:t>2</a:t>
            </a:r>
            <a:r>
              <a:rPr lang="en-US" sz="600" dirty="0">
                <a:solidFill>
                  <a:schemeClr val="accent1"/>
                </a:solidFill>
              </a:rPr>
              <a:t> hubs Paris &amp; Dublin</a:t>
            </a:r>
          </a:p>
          <a:p>
            <a:r>
              <a:rPr lang="en-US" sz="600" b="1" dirty="0">
                <a:solidFill>
                  <a:schemeClr val="accent1"/>
                </a:solidFill>
              </a:rPr>
              <a:t>12 </a:t>
            </a:r>
            <a:r>
              <a:rPr lang="en-US" sz="600" dirty="0">
                <a:solidFill>
                  <a:schemeClr val="accent1"/>
                </a:solidFill>
              </a:rPr>
              <a:t>local offices</a:t>
            </a:r>
          </a:p>
          <a:p>
            <a:r>
              <a:rPr lang="en-US" sz="600" b="1" dirty="0">
                <a:solidFill>
                  <a:schemeClr val="accent1"/>
                </a:solidFill>
              </a:rPr>
              <a:t>400 </a:t>
            </a:r>
            <a:r>
              <a:rPr lang="en-US" sz="600" dirty="0">
                <a:solidFill>
                  <a:schemeClr val="accent1"/>
                </a:solidFill>
              </a:rPr>
              <a:t>middle-officer</a:t>
            </a:r>
          </a:p>
          <a:p>
            <a:r>
              <a:rPr lang="en-US" sz="600" b="1" dirty="0">
                <a:solidFill>
                  <a:schemeClr val="accent1"/>
                </a:solidFill>
              </a:rPr>
              <a:t>130 </a:t>
            </a:r>
            <a:r>
              <a:rPr lang="en-US" sz="600" dirty="0">
                <a:solidFill>
                  <a:schemeClr val="accent1"/>
                </a:solidFill>
              </a:rPr>
              <a:t>data specialists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634787" y="5786853"/>
            <a:ext cx="0" cy="316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983063" y="5786853"/>
            <a:ext cx="0" cy="316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96287" y="5786853"/>
            <a:ext cx="0" cy="316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331440" y="5786853"/>
            <a:ext cx="0" cy="316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062292" y="2364071"/>
            <a:ext cx="4165908" cy="826915"/>
            <a:chOff x="585423" y="2364071"/>
            <a:chExt cx="4114612" cy="813388"/>
          </a:xfrm>
        </p:grpSpPr>
        <p:sp>
          <p:nvSpPr>
            <p:cNvPr id="41" name="Rectangle 40"/>
            <p:cNvSpPr/>
            <p:nvPr/>
          </p:nvSpPr>
          <p:spPr>
            <a:xfrm>
              <a:off x="966125" y="2364071"/>
              <a:ext cx="1620000" cy="3591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Arial" panose="020B0604020202020204"/>
                </a:rPr>
                <a:t>ALTO* 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Arial" panose="020B0604020202020204"/>
                </a:rPr>
                <a:t>Investment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23" y="2364071"/>
              <a:ext cx="361015" cy="359133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3080035" y="2364071"/>
              <a:ext cx="1620000" cy="3591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rgbClr val="FFFFFF"/>
                  </a:solidFill>
                  <a:latin typeface="Arial" panose="020B0604020202020204"/>
                </a:rPr>
                <a:t>ALTO* </a:t>
              </a:r>
            </a:p>
            <a:p>
              <a:r>
                <a:rPr lang="en-US" sz="1000" b="1" dirty="0">
                  <a:solidFill>
                    <a:srgbClr val="FFFFFF"/>
                  </a:solidFill>
                  <a:latin typeface="Arial" panose="020B0604020202020204"/>
                </a:rPr>
                <a:t>Wealth &amp; Distribution</a:t>
              </a: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666" y="2364071"/>
              <a:ext cx="361682" cy="359133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2698666" y="2817459"/>
              <a:ext cx="2001369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FFFFFF"/>
                  </a:solidFill>
                  <a:latin typeface="Arial" panose="020B0604020202020204"/>
                </a:rPr>
                <a:t>Specialized solutions</a:t>
              </a:r>
              <a:endParaRPr lang="en-US" sz="1000" b="1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/>
          <a:srcRect b="30510"/>
          <a:stretch/>
        </p:blipFill>
        <p:spPr>
          <a:xfrm>
            <a:off x="1018909" y="4361896"/>
            <a:ext cx="774750" cy="20723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/>
          <a:srcRect t="37848" b="37866"/>
          <a:stretch/>
        </p:blipFill>
        <p:spPr>
          <a:xfrm>
            <a:off x="4259737" y="4772445"/>
            <a:ext cx="895531" cy="207232"/>
          </a:xfrm>
          <a:prstGeom prst="rect">
            <a:avLst/>
          </a:prstGeom>
        </p:spPr>
      </p:pic>
      <p:pic>
        <p:nvPicPr>
          <p:cNvPr id="49" name="Picture 10" descr="Home | Asteria Investment Managem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13" y="4751958"/>
            <a:ext cx="535682" cy="2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0">
            <a:extLst>
              <a:ext uri="{FF2B5EF4-FFF2-40B4-BE49-F238E27FC236}">
                <a16:creationId xmlns:a16="http://schemas.microsoft.com/office/drawing/2014/main" id="{E744C0EF-6440-46DC-8A88-31DBA4553CF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326" y="4014375"/>
            <a:ext cx="1024934" cy="20723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31" y="4420140"/>
            <a:ext cx="610260" cy="20723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2" t="21491" r="19782" b="29304"/>
          <a:stretch/>
        </p:blipFill>
        <p:spPr>
          <a:xfrm>
            <a:off x="4560258" y="4461576"/>
            <a:ext cx="527058" cy="207232"/>
          </a:xfrm>
          <a:prstGeom prst="rect">
            <a:avLst/>
          </a:prstGeom>
        </p:spPr>
      </p:pic>
      <p:pic>
        <p:nvPicPr>
          <p:cNvPr id="54" name="Picture 2" descr="Image result for logo lc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27" y="4367199"/>
            <a:ext cx="304111" cy="26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2" descr="Bank Austria – Logos Downloa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23" y="4440041"/>
            <a:ext cx="990795" cy="1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132" b="17022"/>
          <a:stretch/>
        </p:blipFill>
        <p:spPr>
          <a:xfrm>
            <a:off x="874210" y="4735742"/>
            <a:ext cx="1219167" cy="229766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2BAE25A2-18C8-4CA7-98B0-FEC281DDB613}"/>
              </a:ext>
            </a:extLst>
          </p:cNvPr>
          <p:cNvSpPr/>
          <p:nvPr/>
        </p:nvSpPr>
        <p:spPr>
          <a:xfrm>
            <a:off x="1018909" y="3508550"/>
            <a:ext cx="4136358" cy="265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>
              <a:defRPr/>
            </a:pPr>
            <a:r>
              <a:rPr lang="en-GB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42 Clients (extract)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BAE25A2-18C8-4CA7-98B0-FEC281DDB613}"/>
              </a:ext>
            </a:extLst>
          </p:cNvPr>
          <p:cNvSpPr/>
          <p:nvPr/>
        </p:nvSpPr>
        <p:spPr>
          <a:xfrm>
            <a:off x="2078985" y="2062879"/>
            <a:ext cx="2108951" cy="166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en-GB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  </a:t>
            </a:r>
          </a:p>
        </p:txBody>
      </p:sp>
      <p:sp>
        <p:nvSpPr>
          <p:cNvPr id="61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52" y="6293366"/>
            <a:ext cx="353121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* ALTO: Amundi Leading Technologies &amp; Operations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92" y="2824078"/>
            <a:ext cx="363600" cy="363600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1447741" y="2824999"/>
            <a:ext cx="1640197" cy="365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 anchor="ctr"/>
          <a:lstStyle/>
          <a:p>
            <a:pPr algn="ctr">
              <a:defRPr/>
            </a:pPr>
            <a:r>
              <a:rPr lang="en-US" sz="1000" b="1" dirty="0">
                <a:solidFill>
                  <a:srgbClr val="FFFFFF"/>
                </a:solidFill>
                <a:latin typeface="Arial" panose="020B0604020202020204"/>
              </a:rPr>
              <a:t>ALTO* Employee Savings &amp; Retirement</a:t>
            </a:r>
          </a:p>
        </p:txBody>
      </p:sp>
      <p:pic>
        <p:nvPicPr>
          <p:cNvPr id="45" name="Image 1"/>
          <p:cNvPicPr>
            <a:picLocks noChangeAspect="1"/>
          </p:cNvPicPr>
          <p:nvPr/>
        </p:nvPicPr>
        <p:blipFill>
          <a:blip r:embed="rId1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3376" y="3996618"/>
            <a:ext cx="667596" cy="294842"/>
          </a:xfrm>
          <a:prstGeom prst="rect">
            <a:avLst/>
          </a:prstGeom>
        </p:spPr>
      </p:pic>
      <p:pic>
        <p:nvPicPr>
          <p:cNvPr id="64" name="Image 2"/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450"/>
          <a:stretch/>
        </p:blipFill>
        <p:spPr>
          <a:xfrm>
            <a:off x="2858089" y="3971886"/>
            <a:ext cx="566531" cy="305594"/>
          </a:xfrm>
          <a:prstGeom prst="rect">
            <a:avLst/>
          </a:prstGeom>
        </p:spPr>
      </p:pic>
      <p:pic>
        <p:nvPicPr>
          <p:cNvPr id="65" name="Image 5"/>
          <p:cNvPicPr>
            <a:picLocks noChangeAspect="1"/>
          </p:cNvPicPr>
          <p:nvPr/>
        </p:nvPicPr>
        <p:blipFill>
          <a:blip r:embed="rId1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3678" y="4000172"/>
            <a:ext cx="795295" cy="284882"/>
          </a:xfrm>
          <a:prstGeom prst="rect">
            <a:avLst/>
          </a:prstGeom>
        </p:spPr>
      </p:pic>
      <p:pic>
        <p:nvPicPr>
          <p:cNvPr id="66" name="Image 6"/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349" t="15733"/>
          <a:stretch/>
        </p:blipFill>
        <p:spPr>
          <a:xfrm>
            <a:off x="4423877" y="3970683"/>
            <a:ext cx="632952" cy="319782"/>
          </a:xfrm>
          <a:prstGeom prst="rect">
            <a:avLst/>
          </a:prstGeom>
        </p:spPr>
      </p:pic>
      <p:pic>
        <p:nvPicPr>
          <p:cNvPr id="59" name="Image 31" descr="preencoded.png">
            <a:extLst>
              <a:ext uri="{FF2B5EF4-FFF2-40B4-BE49-F238E27FC236}">
                <a16:creationId xmlns:a16="http://schemas.microsoft.com/office/drawing/2014/main" id="{A683AE21-545C-1D11-6983-ED1A119016C7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7" t="37796" r="85865" b="55776"/>
          <a:stretch/>
        </p:blipFill>
        <p:spPr>
          <a:xfrm>
            <a:off x="2796307" y="4715706"/>
            <a:ext cx="954157" cy="30038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69865" y="4751926"/>
            <a:ext cx="470471" cy="28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frontier for financial industry | January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6FFC-D040-034F-8B69-20295064E64D}" type="slidenum">
              <a:rPr lang="fr-FR" smtClean="0"/>
              <a:t>20</a:t>
            </a:fld>
            <a:endParaRPr lang="fr-FR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720002" y="548508"/>
            <a:ext cx="9407998" cy="387493"/>
          </a:xfrm>
        </p:spPr>
        <p:txBody>
          <a:bodyPr>
            <a:noAutofit/>
          </a:bodyPr>
          <a:lstStyle/>
          <a:p>
            <a:r>
              <a:rPr lang="en-US" dirty="0"/>
              <a:t>A growing client base with 42 clients in </a:t>
            </a:r>
            <a:r>
              <a:rPr lang="en-US" dirty="0" smtClean="0"/>
              <a:t>Europe and Asia</a:t>
            </a:r>
            <a:endParaRPr lang="en-US" dirty="0"/>
          </a:p>
        </p:txBody>
      </p:sp>
      <p:sp>
        <p:nvSpPr>
          <p:cNvPr id="56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6107163"/>
            <a:ext cx="353121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Amundi data as of 30/04/2022</a:t>
            </a:r>
          </a:p>
        </p:txBody>
      </p:sp>
      <p:sp>
        <p:nvSpPr>
          <p:cNvPr id="57" name="Ellipse 19">
            <a:extLst>
              <a:ext uri="{FF2B5EF4-FFF2-40B4-BE49-F238E27FC236}">
                <a16:creationId xmlns:a16="http://schemas.microsoft.com/office/drawing/2014/main" id="{0BCC3DE2-D6D2-0C7A-5E94-E913E798AB83}"/>
              </a:ext>
            </a:extLst>
          </p:cNvPr>
          <p:cNvSpPr/>
          <p:nvPr/>
        </p:nvSpPr>
        <p:spPr>
          <a:xfrm>
            <a:off x="6044618" y="1173177"/>
            <a:ext cx="2952000" cy="2952000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fr-FR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Ellipse 20">
            <a:extLst>
              <a:ext uri="{FF2B5EF4-FFF2-40B4-BE49-F238E27FC236}">
                <a16:creationId xmlns:a16="http://schemas.microsoft.com/office/drawing/2014/main" id="{9A694389-954A-BAEF-2C5A-7BA0977E11EB}"/>
              </a:ext>
            </a:extLst>
          </p:cNvPr>
          <p:cNvSpPr/>
          <p:nvPr/>
        </p:nvSpPr>
        <p:spPr>
          <a:xfrm>
            <a:off x="4591202" y="3778108"/>
            <a:ext cx="2376000" cy="2376000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fr-FR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Ellipse 18">
            <a:extLst>
              <a:ext uri="{FF2B5EF4-FFF2-40B4-BE49-F238E27FC236}">
                <a16:creationId xmlns:a16="http://schemas.microsoft.com/office/drawing/2014/main" id="{1E156911-5B4E-9417-85BC-940EEB9837F1}"/>
              </a:ext>
            </a:extLst>
          </p:cNvPr>
          <p:cNvSpPr/>
          <p:nvPr/>
        </p:nvSpPr>
        <p:spPr>
          <a:xfrm>
            <a:off x="1980323" y="1281842"/>
            <a:ext cx="3240000" cy="3240000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fr-FR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Ellipse 2">
            <a:extLst>
              <a:ext uri="{FF2B5EF4-FFF2-40B4-BE49-F238E27FC236}">
                <a16:creationId xmlns:a16="http://schemas.microsoft.com/office/drawing/2014/main" id="{FE08BF22-FB44-5E39-B63A-A338298ACFFF}"/>
              </a:ext>
            </a:extLst>
          </p:cNvPr>
          <p:cNvSpPr/>
          <p:nvPr/>
        </p:nvSpPr>
        <p:spPr>
          <a:xfrm>
            <a:off x="2091253" y="1405372"/>
            <a:ext cx="2988000" cy="298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9FE0"/>
            </a:solidFill>
          </a:ln>
          <a:effectLst>
            <a:outerShdw blurRad="355600" dist="2794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fr-FR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Ellipse 15">
            <a:extLst>
              <a:ext uri="{FF2B5EF4-FFF2-40B4-BE49-F238E27FC236}">
                <a16:creationId xmlns:a16="http://schemas.microsoft.com/office/drawing/2014/main" id="{50AA11FF-D70D-AE30-665E-A8044686477A}"/>
              </a:ext>
            </a:extLst>
          </p:cNvPr>
          <p:cNvSpPr/>
          <p:nvPr/>
        </p:nvSpPr>
        <p:spPr>
          <a:xfrm>
            <a:off x="6180092" y="1318570"/>
            <a:ext cx="2700000" cy="270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2247"/>
            </a:solidFill>
          </a:ln>
          <a:effectLst>
            <a:outerShdw blurRad="355600" dist="2794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fr-FR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Ellipse 16">
            <a:extLst>
              <a:ext uri="{FF2B5EF4-FFF2-40B4-BE49-F238E27FC236}">
                <a16:creationId xmlns:a16="http://schemas.microsoft.com/office/drawing/2014/main" id="{9D816C40-1152-FD5B-B684-0CF56891C725}"/>
              </a:ext>
            </a:extLst>
          </p:cNvPr>
          <p:cNvSpPr/>
          <p:nvPr/>
        </p:nvSpPr>
        <p:spPr>
          <a:xfrm>
            <a:off x="4692286" y="3892722"/>
            <a:ext cx="2160000" cy="21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99346"/>
            </a:solidFill>
          </a:ln>
          <a:effectLst>
            <a:outerShdw blurRad="355600" dist="2794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fr-FR" sz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3" name="Image 3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1728" y="1134418"/>
            <a:ext cx="527050" cy="527050"/>
          </a:xfrm>
          <a:prstGeom prst="rect">
            <a:avLst/>
          </a:prstGeom>
        </p:spPr>
      </p:pic>
      <p:pic>
        <p:nvPicPr>
          <p:cNvPr id="65" name="Image 4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6567" y="1008446"/>
            <a:ext cx="527050" cy="527050"/>
          </a:xfrm>
          <a:prstGeom prst="rect">
            <a:avLst/>
          </a:prstGeom>
        </p:spPr>
      </p:pic>
      <p:pic>
        <p:nvPicPr>
          <p:cNvPr id="68" name="Image 5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761" y="3630862"/>
            <a:ext cx="527050" cy="527050"/>
          </a:xfrm>
          <a:prstGeom prst="rect">
            <a:avLst/>
          </a:prstGeom>
        </p:spPr>
      </p:pic>
      <p:pic>
        <p:nvPicPr>
          <p:cNvPr id="78" name="Image 7" descr="preencoded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2166" y="2439674"/>
            <a:ext cx="736600" cy="173230"/>
          </a:xfrm>
          <a:prstGeom prst="rect">
            <a:avLst/>
          </a:prstGeom>
        </p:spPr>
      </p:pic>
      <p:sp>
        <p:nvSpPr>
          <p:cNvPr id="79" name="Text 2"/>
          <p:cNvSpPr/>
          <p:nvPr/>
        </p:nvSpPr>
        <p:spPr>
          <a:xfrm>
            <a:off x="2149508" y="1832129"/>
            <a:ext cx="2979138" cy="206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609630">
              <a:lnSpc>
                <a:spcPts val="1700"/>
              </a:lnSpc>
            </a:pPr>
            <a:r>
              <a:rPr lang="en-US" sz="1200" b="1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ALTO* INVESTMENT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 3"/>
          <p:cNvSpPr/>
          <p:nvPr/>
        </p:nvSpPr>
        <p:spPr>
          <a:xfrm>
            <a:off x="6248322" y="1725195"/>
            <a:ext cx="2676647" cy="18554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defTabSz="609630">
              <a:lnSpc>
                <a:spcPts val="1700"/>
              </a:lnSpc>
            </a:pPr>
            <a:r>
              <a:rPr lang="en-US" sz="1200" b="1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ALTO* WEALTH
&amp; DISTRIBUTION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 4"/>
          <p:cNvSpPr/>
          <p:nvPr/>
        </p:nvSpPr>
        <p:spPr>
          <a:xfrm>
            <a:off x="4636576" y="4453731"/>
            <a:ext cx="2244518" cy="1553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defTabSz="609630">
              <a:lnSpc>
                <a:spcPts val="1700"/>
              </a:lnSpc>
            </a:pPr>
            <a:r>
              <a:rPr lang="en-US" sz="1200" b="1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ALTO* EMPLOYEE
SAVINGS &amp; RETIREMENT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2" name="Connecteur droit 23">
            <a:extLst>
              <a:ext uri="{FF2B5EF4-FFF2-40B4-BE49-F238E27FC236}">
                <a16:creationId xmlns:a16="http://schemas.microsoft.com/office/drawing/2014/main" id="{F3B4DB78-DF7E-A83E-E9F4-FF284DBE8B2A}"/>
              </a:ext>
            </a:extLst>
          </p:cNvPr>
          <p:cNvCxnSpPr/>
          <p:nvPr/>
        </p:nvCxnSpPr>
        <p:spPr>
          <a:xfrm>
            <a:off x="2694781" y="2111808"/>
            <a:ext cx="190831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24">
            <a:extLst>
              <a:ext uri="{FF2B5EF4-FFF2-40B4-BE49-F238E27FC236}">
                <a16:creationId xmlns:a16="http://schemas.microsoft.com/office/drawing/2014/main" id="{8C4C1B77-F27E-1D0F-6494-239482579A7D}"/>
              </a:ext>
            </a:extLst>
          </p:cNvPr>
          <p:cNvCxnSpPr>
            <a:cxnSpLocks/>
          </p:cNvCxnSpPr>
          <p:nvPr/>
        </p:nvCxnSpPr>
        <p:spPr>
          <a:xfrm>
            <a:off x="5107429" y="4692183"/>
            <a:ext cx="143454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27">
            <a:extLst>
              <a:ext uri="{FF2B5EF4-FFF2-40B4-BE49-F238E27FC236}">
                <a16:creationId xmlns:a16="http://schemas.microsoft.com/office/drawing/2014/main" id="{0EFF8391-C687-9F27-BC48-86AB6ABB9B4F}"/>
              </a:ext>
            </a:extLst>
          </p:cNvPr>
          <p:cNvCxnSpPr>
            <a:cxnSpLocks/>
          </p:cNvCxnSpPr>
          <p:nvPr/>
        </p:nvCxnSpPr>
        <p:spPr>
          <a:xfrm>
            <a:off x="6787244" y="1992739"/>
            <a:ext cx="164492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Image 2" descr="preencoded.png">
            <a:extLst>
              <a:ext uri="{FF2B5EF4-FFF2-40B4-BE49-F238E27FC236}">
                <a16:creationId xmlns:a16="http://schemas.microsoft.com/office/drawing/2014/main" id="{E870F1F5-ED95-19A1-674D-FAD9DBB75C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60" t="25719" r="86020" b="65206"/>
          <a:stretch/>
        </p:blipFill>
        <p:spPr>
          <a:xfrm>
            <a:off x="2321454" y="2299382"/>
            <a:ext cx="848139" cy="424070"/>
          </a:xfrm>
          <a:prstGeom prst="rect">
            <a:avLst/>
          </a:prstGeom>
        </p:spPr>
      </p:pic>
      <p:pic>
        <p:nvPicPr>
          <p:cNvPr id="86" name="Image 31" descr="preencoded.png">
            <a:extLst>
              <a:ext uri="{FF2B5EF4-FFF2-40B4-BE49-F238E27FC236}">
                <a16:creationId xmlns:a16="http://schemas.microsoft.com/office/drawing/2014/main" id="{A683AE21-545C-1D11-6983-ED1A119016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7" t="37796" r="85865" b="55776"/>
          <a:stretch/>
        </p:blipFill>
        <p:spPr>
          <a:xfrm>
            <a:off x="2247164" y="3006859"/>
            <a:ext cx="954157" cy="300383"/>
          </a:xfrm>
          <a:prstGeom prst="rect">
            <a:avLst/>
          </a:prstGeom>
        </p:spPr>
      </p:pic>
      <p:pic>
        <p:nvPicPr>
          <p:cNvPr id="87" name="Image 32" descr="preencoded.png">
            <a:extLst>
              <a:ext uri="{FF2B5EF4-FFF2-40B4-BE49-F238E27FC236}">
                <a16:creationId xmlns:a16="http://schemas.microsoft.com/office/drawing/2014/main" id="{F6F0D91D-EC44-746C-00E2-2F592CCE87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60" t="47982" r="83391" b="43699"/>
          <a:stretch/>
        </p:blipFill>
        <p:spPr>
          <a:xfrm>
            <a:off x="2572749" y="3283446"/>
            <a:ext cx="954157" cy="388731"/>
          </a:xfrm>
          <a:prstGeom prst="rect">
            <a:avLst/>
          </a:prstGeom>
        </p:spPr>
      </p:pic>
      <p:pic>
        <p:nvPicPr>
          <p:cNvPr id="88" name="Image 33" descr="preencoded.png">
            <a:extLst>
              <a:ext uri="{FF2B5EF4-FFF2-40B4-BE49-F238E27FC236}">
                <a16:creationId xmlns:a16="http://schemas.microsoft.com/office/drawing/2014/main" id="{16FF9AA1-1382-2700-4EF0-20D966BB40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75" t="58732" r="81305" b="33971"/>
          <a:stretch/>
        </p:blipFill>
        <p:spPr>
          <a:xfrm>
            <a:off x="2734086" y="3721203"/>
            <a:ext cx="848139" cy="340995"/>
          </a:xfrm>
          <a:prstGeom prst="rect">
            <a:avLst/>
          </a:prstGeom>
        </p:spPr>
      </p:pic>
      <p:pic>
        <p:nvPicPr>
          <p:cNvPr id="89" name="Image 34" descr="preencoded.png">
            <a:extLst>
              <a:ext uri="{FF2B5EF4-FFF2-40B4-BE49-F238E27FC236}">
                <a16:creationId xmlns:a16="http://schemas.microsoft.com/office/drawing/2014/main" id="{33DA90A2-E552-FC71-8A96-D255825108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67" t="25719" r="76744" b="65607"/>
          <a:stretch/>
        </p:blipFill>
        <p:spPr>
          <a:xfrm>
            <a:off x="3123485" y="2217346"/>
            <a:ext cx="1016001" cy="405296"/>
          </a:xfrm>
          <a:prstGeom prst="rect">
            <a:avLst/>
          </a:prstGeom>
        </p:spPr>
      </p:pic>
      <p:pic>
        <p:nvPicPr>
          <p:cNvPr id="90" name="Image 35" descr="preencoded.png">
            <a:extLst>
              <a:ext uri="{FF2B5EF4-FFF2-40B4-BE49-F238E27FC236}">
                <a16:creationId xmlns:a16="http://schemas.microsoft.com/office/drawing/2014/main" id="{74195EE1-85B0-7CBA-8E11-F398FFD4E9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47628" r="71488" b="42918"/>
          <a:stretch/>
        </p:blipFill>
        <p:spPr>
          <a:xfrm>
            <a:off x="3819062" y="3238483"/>
            <a:ext cx="954157" cy="441739"/>
          </a:xfrm>
          <a:prstGeom prst="rect">
            <a:avLst/>
          </a:prstGeom>
        </p:spPr>
      </p:pic>
      <p:pic>
        <p:nvPicPr>
          <p:cNvPr id="91" name="Image 36" descr="preencoded.png">
            <a:extLst>
              <a:ext uri="{FF2B5EF4-FFF2-40B4-BE49-F238E27FC236}">
                <a16:creationId xmlns:a16="http://schemas.microsoft.com/office/drawing/2014/main" id="{6A8FCC3B-0124-A039-64E4-E85FE3F1CD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30" t="38931" r="76899" b="52396"/>
          <a:stretch/>
        </p:blipFill>
        <p:spPr>
          <a:xfrm>
            <a:off x="3245544" y="2608810"/>
            <a:ext cx="945321" cy="405296"/>
          </a:xfrm>
          <a:prstGeom prst="rect">
            <a:avLst/>
          </a:prstGeom>
        </p:spPr>
      </p:pic>
      <p:pic>
        <p:nvPicPr>
          <p:cNvPr id="92" name="Image 37" descr="preencoded.png">
            <a:extLst>
              <a:ext uri="{FF2B5EF4-FFF2-40B4-BE49-F238E27FC236}">
                <a16:creationId xmlns:a16="http://schemas.microsoft.com/office/drawing/2014/main" id="{29D7546C-F00D-2317-42D3-CAAE07F5F4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39" t="58133" r="74006" b="33789"/>
          <a:stretch/>
        </p:blipFill>
        <p:spPr>
          <a:xfrm>
            <a:off x="3643709" y="3685205"/>
            <a:ext cx="806405" cy="377473"/>
          </a:xfrm>
          <a:prstGeom prst="rect">
            <a:avLst/>
          </a:prstGeom>
        </p:spPr>
      </p:pic>
      <p:pic>
        <p:nvPicPr>
          <p:cNvPr id="93" name="Image 38" descr="preencoded.png">
            <a:extLst>
              <a:ext uri="{FF2B5EF4-FFF2-40B4-BE49-F238E27FC236}">
                <a16:creationId xmlns:a16="http://schemas.microsoft.com/office/drawing/2014/main" id="{2A8195B2-A9CD-B9C6-34E7-D3A58DF471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38" t="36473" r="69015" b="55775"/>
          <a:stretch/>
        </p:blipFill>
        <p:spPr>
          <a:xfrm>
            <a:off x="4250697" y="2837281"/>
            <a:ext cx="759792" cy="362227"/>
          </a:xfrm>
          <a:prstGeom prst="rect">
            <a:avLst/>
          </a:prstGeom>
        </p:spPr>
      </p:pic>
      <p:pic>
        <p:nvPicPr>
          <p:cNvPr id="94" name="Image 39" descr="preencoded.png">
            <a:extLst>
              <a:ext uri="{FF2B5EF4-FFF2-40B4-BE49-F238E27FC236}">
                <a16:creationId xmlns:a16="http://schemas.microsoft.com/office/drawing/2014/main" id="{00283429-4D4A-8123-A506-616B637275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843" t="67851" r="44629" b="24750"/>
          <a:stretch/>
        </p:blipFill>
        <p:spPr>
          <a:xfrm>
            <a:off x="7922835" y="3025788"/>
            <a:ext cx="746078" cy="345743"/>
          </a:xfrm>
          <a:prstGeom prst="rect">
            <a:avLst/>
          </a:prstGeom>
        </p:spPr>
      </p:pic>
      <p:pic>
        <p:nvPicPr>
          <p:cNvPr id="95" name="Image 40" descr="preencoded.png">
            <a:extLst>
              <a:ext uri="{FF2B5EF4-FFF2-40B4-BE49-F238E27FC236}">
                <a16:creationId xmlns:a16="http://schemas.microsoft.com/office/drawing/2014/main" id="{3B2F2D83-F687-BB60-96AF-55FA91ADD6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74" t="49284" r="51497" b="46454"/>
          <a:stretch/>
        </p:blipFill>
        <p:spPr>
          <a:xfrm>
            <a:off x="7164251" y="2151233"/>
            <a:ext cx="814843" cy="199115"/>
          </a:xfrm>
          <a:prstGeom prst="rect">
            <a:avLst/>
          </a:prstGeom>
        </p:spPr>
      </p:pic>
      <p:pic>
        <p:nvPicPr>
          <p:cNvPr id="96" name="Image 41" descr="preencoded.png">
            <a:extLst>
              <a:ext uri="{FF2B5EF4-FFF2-40B4-BE49-F238E27FC236}">
                <a16:creationId xmlns:a16="http://schemas.microsoft.com/office/drawing/2014/main" id="{5A331B7A-9499-62E3-6D96-ED2472E0DC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47" t="52919" r="60081" b="37540"/>
          <a:stretch/>
        </p:blipFill>
        <p:spPr>
          <a:xfrm>
            <a:off x="6429814" y="2354664"/>
            <a:ext cx="636895" cy="445827"/>
          </a:xfrm>
          <a:prstGeom prst="rect">
            <a:avLst/>
          </a:prstGeom>
        </p:spPr>
      </p:pic>
      <p:pic>
        <p:nvPicPr>
          <p:cNvPr id="97" name="Image 42" descr="preencoded.png">
            <a:extLst>
              <a:ext uri="{FF2B5EF4-FFF2-40B4-BE49-F238E27FC236}">
                <a16:creationId xmlns:a16="http://schemas.microsoft.com/office/drawing/2014/main" id="{C7194A53-2FFD-C764-3F7E-B803EE515A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241" t="54307" r="43690" b="35215"/>
          <a:stretch/>
        </p:blipFill>
        <p:spPr>
          <a:xfrm>
            <a:off x="8114788" y="2398195"/>
            <a:ext cx="579469" cy="489624"/>
          </a:xfrm>
          <a:prstGeom prst="rect">
            <a:avLst/>
          </a:prstGeom>
        </p:spPr>
      </p:pic>
      <p:pic>
        <p:nvPicPr>
          <p:cNvPr id="98" name="Image 43" descr="preencoded.png">
            <a:extLst>
              <a:ext uri="{FF2B5EF4-FFF2-40B4-BE49-F238E27FC236}">
                <a16:creationId xmlns:a16="http://schemas.microsoft.com/office/drawing/2014/main" id="{8B49B11C-D105-2D02-C17C-8038436211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383" t="56424" r="52045" b="32672"/>
          <a:stretch/>
        </p:blipFill>
        <p:spPr>
          <a:xfrm>
            <a:off x="7259210" y="2534047"/>
            <a:ext cx="636896" cy="509517"/>
          </a:xfrm>
          <a:prstGeom prst="rect">
            <a:avLst/>
          </a:prstGeom>
        </p:spPr>
      </p:pic>
      <p:pic>
        <p:nvPicPr>
          <p:cNvPr id="99" name="Image 44" descr="preencoded.png">
            <a:extLst>
              <a:ext uri="{FF2B5EF4-FFF2-40B4-BE49-F238E27FC236}">
                <a16:creationId xmlns:a16="http://schemas.microsoft.com/office/drawing/2014/main" id="{700101AB-3887-7D9D-74DD-A6BE3CAE01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396" t="75714" r="52032" b="13382"/>
          <a:stretch/>
        </p:blipFill>
        <p:spPr>
          <a:xfrm>
            <a:off x="7192574" y="3321459"/>
            <a:ext cx="636896" cy="509517"/>
          </a:xfrm>
          <a:prstGeom prst="rect">
            <a:avLst/>
          </a:prstGeom>
        </p:spPr>
      </p:pic>
      <p:pic>
        <p:nvPicPr>
          <p:cNvPr id="100" name="Image 45" descr="preencoded.png">
            <a:extLst>
              <a:ext uri="{FF2B5EF4-FFF2-40B4-BE49-F238E27FC236}">
                <a16:creationId xmlns:a16="http://schemas.microsoft.com/office/drawing/2014/main" id="{E1C592C9-BB73-7514-7614-9C311A2572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617" t="68744" r="57458" b="27136"/>
          <a:stretch/>
        </p:blipFill>
        <p:spPr>
          <a:xfrm>
            <a:off x="6340097" y="3043563"/>
            <a:ext cx="905821" cy="192505"/>
          </a:xfrm>
          <a:prstGeom prst="rect">
            <a:avLst/>
          </a:prstGeom>
        </p:spPr>
      </p:pic>
      <p:grpSp>
        <p:nvGrpSpPr>
          <p:cNvPr id="101" name="Groupe 52">
            <a:extLst>
              <a:ext uri="{FF2B5EF4-FFF2-40B4-BE49-F238E27FC236}">
                <a16:creationId xmlns:a16="http://schemas.microsoft.com/office/drawing/2014/main" id="{D63053C5-B039-3750-9B40-ACFA17362A0D}"/>
              </a:ext>
            </a:extLst>
          </p:cNvPr>
          <p:cNvGrpSpPr/>
          <p:nvPr/>
        </p:nvGrpSpPr>
        <p:grpSpPr>
          <a:xfrm>
            <a:off x="7976180" y="3566638"/>
            <a:ext cx="2340000" cy="2570679"/>
            <a:chOff x="13609298" y="3523485"/>
            <a:chExt cx="3510000" cy="3856019"/>
          </a:xfrm>
          <a:effectLst>
            <a:outerShdw blurRad="355600" dist="279400" dir="2700000" algn="tl" rotWithShape="0">
              <a:prstClr val="black">
                <a:alpha val="21000"/>
              </a:prstClr>
            </a:outerShdw>
          </a:effectLst>
        </p:grpSpPr>
        <p:sp>
          <p:nvSpPr>
            <p:cNvPr id="102" name="Ellipse 21">
              <a:extLst>
                <a:ext uri="{FF2B5EF4-FFF2-40B4-BE49-F238E27FC236}">
                  <a16:creationId xmlns:a16="http://schemas.microsoft.com/office/drawing/2014/main" id="{7492B1EA-8B3C-B857-1E13-552D86DA886D}"/>
                </a:ext>
              </a:extLst>
            </p:cNvPr>
            <p:cNvSpPr/>
            <p:nvPr/>
          </p:nvSpPr>
          <p:spPr>
            <a:xfrm>
              <a:off x="13609298" y="3869504"/>
              <a:ext cx="3510000" cy="3510000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fr-FR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3" name="Ellipse 17">
              <a:extLst>
                <a:ext uri="{FF2B5EF4-FFF2-40B4-BE49-F238E27FC236}">
                  <a16:creationId xmlns:a16="http://schemas.microsoft.com/office/drawing/2014/main" id="{D83C1776-643D-47D0-EC42-9955D7F43911}"/>
                </a:ext>
              </a:extLst>
            </p:cNvPr>
            <p:cNvSpPr/>
            <p:nvPr/>
          </p:nvSpPr>
          <p:spPr>
            <a:xfrm>
              <a:off x="13756652" y="4018020"/>
              <a:ext cx="3240000" cy="32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DF82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fr-FR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04" name="Image 6" descr="preencoded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01875" y="3523485"/>
              <a:ext cx="790575" cy="790575"/>
            </a:xfrm>
            <a:prstGeom prst="rect">
              <a:avLst/>
            </a:prstGeom>
          </p:spPr>
        </p:pic>
        <p:sp>
          <p:nvSpPr>
            <p:cNvPr id="105" name="Text 5"/>
            <p:cNvSpPr/>
            <p:nvPr/>
          </p:nvSpPr>
          <p:spPr>
            <a:xfrm>
              <a:off x="13716000" y="4633958"/>
              <a:ext cx="3366777" cy="23305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b"/>
            <a:lstStyle/>
            <a:p>
              <a:pPr algn="ctr" defTabSz="609630">
                <a:lnSpc>
                  <a:spcPts val="1700"/>
                </a:lnSpc>
              </a:pPr>
              <a:r>
                <a:rPr lang="en-US" sz="1200" b="1" dirty="0">
                  <a:solidFill>
                    <a:srgbClr val="001C4B"/>
                  </a:solidFill>
                  <a:latin typeface="Arial" panose="020B0604020202020204" pitchFamily="34" charset="0"/>
                  <a:ea typeface="Arial Bold" pitchFamily="34" charset="-122"/>
                  <a:cs typeface="Arial" panose="020B0604020202020204" pitchFamily="34" charset="0"/>
                </a:rPr>
                <a:t>ALTO*
ASSET SERVICING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6" name="Connecteur droit 26">
              <a:extLst>
                <a:ext uri="{FF2B5EF4-FFF2-40B4-BE49-F238E27FC236}">
                  <a16:creationId xmlns:a16="http://schemas.microsoft.com/office/drawing/2014/main" id="{0B105AE7-F53E-CBB0-D5B8-822160249A2A}"/>
                </a:ext>
              </a:extLst>
            </p:cNvPr>
            <p:cNvCxnSpPr>
              <a:cxnSpLocks/>
            </p:cNvCxnSpPr>
            <p:nvPr/>
          </p:nvCxnSpPr>
          <p:spPr>
            <a:xfrm>
              <a:off x="14323117" y="4992056"/>
              <a:ext cx="2151819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7" name="Image 46" descr="preencoded.png">
              <a:extLst>
                <a:ext uri="{FF2B5EF4-FFF2-40B4-BE49-F238E27FC236}">
                  <a16:creationId xmlns:a16="http://schemas.microsoft.com/office/drawing/2014/main" id="{C5FE09F9-7B88-1152-5781-B4BCB87348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9378" t="44020" r="14361" b="47259"/>
            <a:stretch/>
          </p:blipFill>
          <p:spPr>
            <a:xfrm>
              <a:off x="14135926" y="5395300"/>
              <a:ext cx="1073428" cy="611257"/>
            </a:xfrm>
            <a:prstGeom prst="rect">
              <a:avLst/>
            </a:prstGeom>
          </p:spPr>
        </p:pic>
        <p:pic>
          <p:nvPicPr>
            <p:cNvPr id="108" name="Image 47" descr="preencoded.png">
              <a:extLst>
                <a:ext uri="{FF2B5EF4-FFF2-40B4-BE49-F238E27FC236}">
                  <a16:creationId xmlns:a16="http://schemas.microsoft.com/office/drawing/2014/main" id="{6F99B777-EBB1-8FE8-2BAF-65CC8B11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6721" t="44587" r="5936" b="48984"/>
            <a:stretch/>
          </p:blipFill>
          <p:spPr>
            <a:xfrm>
              <a:off x="15474396" y="5475640"/>
              <a:ext cx="1258957" cy="450575"/>
            </a:xfrm>
            <a:prstGeom prst="rect">
              <a:avLst/>
            </a:prstGeom>
          </p:spPr>
        </p:pic>
        <p:pic>
          <p:nvPicPr>
            <p:cNvPr id="109" name="Image 48" descr="preencoded.png">
              <a:extLst>
                <a:ext uri="{FF2B5EF4-FFF2-40B4-BE49-F238E27FC236}">
                  <a16:creationId xmlns:a16="http://schemas.microsoft.com/office/drawing/2014/main" id="{D96F8A5B-0098-3C9B-3659-751DABC09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79" t="56310" r="8409" b="35938"/>
            <a:stretch/>
          </p:blipFill>
          <p:spPr>
            <a:xfrm>
              <a:off x="14672639" y="6230186"/>
              <a:ext cx="1802297" cy="543340"/>
            </a:xfrm>
            <a:prstGeom prst="rect">
              <a:avLst/>
            </a:prstGeom>
          </p:spPr>
        </p:pic>
      </p:grpSp>
      <p:pic>
        <p:nvPicPr>
          <p:cNvPr id="110" name="Image 49" descr="preencoded.png">
            <a:extLst>
              <a:ext uri="{FF2B5EF4-FFF2-40B4-BE49-F238E27FC236}">
                <a16:creationId xmlns:a16="http://schemas.microsoft.com/office/drawing/2014/main" id="{26C8391D-9ED4-B583-5AC7-A2995F83B4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886" t="24316" r="36853" b="66420"/>
          <a:stretch/>
        </p:blipFill>
        <p:spPr>
          <a:xfrm>
            <a:off x="4873250" y="4888592"/>
            <a:ext cx="715618" cy="432905"/>
          </a:xfrm>
          <a:prstGeom prst="rect">
            <a:avLst/>
          </a:prstGeom>
        </p:spPr>
      </p:pic>
      <p:pic>
        <p:nvPicPr>
          <p:cNvPr id="111" name="Image 50" descr="preencoded.png">
            <a:extLst>
              <a:ext uri="{FF2B5EF4-FFF2-40B4-BE49-F238E27FC236}">
                <a16:creationId xmlns:a16="http://schemas.microsoft.com/office/drawing/2014/main" id="{00EDAB36-B402-F970-B4E4-36F97603D9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596" t="39442" r="29047" b="55075"/>
          <a:stretch/>
        </p:blipFill>
        <p:spPr>
          <a:xfrm>
            <a:off x="5323824" y="5371193"/>
            <a:ext cx="1183862" cy="256209"/>
          </a:xfrm>
          <a:prstGeom prst="rect">
            <a:avLst/>
          </a:prstGeom>
        </p:spPr>
      </p:pic>
      <p:pic>
        <p:nvPicPr>
          <p:cNvPr id="112" name="Image 51" descr="preencoded.png">
            <a:extLst>
              <a:ext uri="{FF2B5EF4-FFF2-40B4-BE49-F238E27FC236}">
                <a16:creationId xmlns:a16="http://schemas.microsoft.com/office/drawing/2014/main" id="{47A3FDBE-C871-724F-C2C9-31E6DE9BD9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74" t="27157" r="26419" b="66028"/>
          <a:stretch/>
        </p:blipFill>
        <p:spPr>
          <a:xfrm>
            <a:off x="6032519" y="5003050"/>
            <a:ext cx="572349" cy="318447"/>
          </a:xfrm>
          <a:prstGeom prst="rect">
            <a:avLst/>
          </a:prstGeom>
        </p:spPr>
      </p:pic>
      <p:sp>
        <p:nvSpPr>
          <p:cNvPr id="113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999" y="6293366"/>
            <a:ext cx="353121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* ALTO: Amundi Leading Technologies &amp; Operations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1675" y="3014106"/>
            <a:ext cx="470471" cy="28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5200" y="4234206"/>
            <a:ext cx="8190261" cy="1301054"/>
          </a:xfrm>
        </p:spPr>
        <p:txBody>
          <a:bodyPr/>
          <a:lstStyle/>
          <a:p>
            <a:r>
              <a:rPr lang="en-US" sz="1800" b="1" dirty="0" smtClean="0"/>
              <a:t>“Solutions designed by an Asset Manager for Asset Managers, a Distributor for Distributors and an Investor for Investors”</a:t>
            </a:r>
            <a:endParaRPr lang="en-US" sz="1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200" y="1906511"/>
            <a:ext cx="10363200" cy="242803"/>
          </a:xfrm>
        </p:spPr>
        <p:txBody>
          <a:bodyPr/>
          <a:lstStyle/>
          <a:p>
            <a:pPr algn="ctr"/>
            <a:r>
              <a:rPr lang="en-US" sz="2000" b="1" dirty="0" smtClean="0"/>
              <a:t>Confidence is earned through technology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3590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 new frontier for financial industry | January 2023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3</a:t>
            </a:fld>
            <a:endParaRPr lang="fr-FR"/>
          </a:p>
        </p:txBody>
      </p:sp>
      <p:sp>
        <p:nvSpPr>
          <p:cNvPr id="6" name="TextBox 5">
            <a:hlinkClick r:id="rId4" action="ppaction://hlinksldjump"/>
          </p:cNvPr>
          <p:cNvSpPr txBox="1"/>
          <p:nvPr>
            <p:custDataLst>
              <p:tags r:id="rId1"/>
            </p:custDataLst>
          </p:nvPr>
        </p:nvSpPr>
        <p:spPr>
          <a:xfrm>
            <a:off x="796718" y="3201120"/>
            <a:ext cx="7722553" cy="140898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3300" dirty="0">
                <a:solidFill>
                  <a:srgbClr val="003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Amundi Technology </a:t>
            </a:r>
            <a:r>
              <a:rPr lang="en-US" sz="3300" dirty="0" smtClean="0">
                <a:solidFill>
                  <a:srgbClr val="003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300" dirty="0">
              <a:solidFill>
                <a:srgbClr val="003C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683568" y="1698576"/>
            <a:ext cx="722538" cy="144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8900" dirty="0">
                <a:solidFill>
                  <a:srgbClr val="00B4E0"/>
                </a:solidFill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730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1" y="548507"/>
            <a:ext cx="10808980" cy="641938"/>
          </a:xfrm>
        </p:spPr>
        <p:txBody>
          <a:bodyPr>
            <a:noAutofit/>
          </a:bodyPr>
          <a:lstStyle/>
          <a:p>
            <a:r>
              <a:rPr lang="en-US" dirty="0"/>
              <a:t>A fast-changing environment with inherent profitability risks and opportunities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0001" y="1414063"/>
            <a:ext cx="7698135" cy="4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Client Challenges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38940" y="1423274"/>
            <a:ext cx="1152000" cy="43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</a:rPr>
              <a:t>Distributors &amp; Savings</a:t>
            </a:r>
            <a:endParaRPr lang="en-US" sz="1100" b="1" i="1" dirty="0">
              <a:solidFill>
                <a:srgbClr val="FFFFFF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 rot="10800000">
            <a:off x="5489458" y="4688229"/>
            <a:ext cx="1384159" cy="211731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20001" y="4982517"/>
            <a:ext cx="10270939" cy="4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</a:rPr>
              <a:t>Business Opportunities</a:t>
            </a:r>
            <a:endParaRPr lang="en-US" sz="1100" b="1" i="1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14940" y="1414063"/>
            <a:ext cx="1152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</a:rPr>
              <a:t>Asset Managers</a:t>
            </a:r>
            <a:endParaRPr lang="en-US" sz="1100" b="1" i="1" dirty="0">
              <a:solidFill>
                <a:srgbClr val="FFFFFF"/>
              </a:solidFill>
            </a:endParaRPr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781516" y="1908442"/>
            <a:ext cx="7626603" cy="4018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spcBef>
                <a:spcPts val="1500"/>
              </a:spcBef>
              <a:buClr>
                <a:schemeClr val="tx1"/>
              </a:buClr>
              <a:buNone/>
            </a:pPr>
            <a:r>
              <a:rPr lang="en-US" sz="1200" b="1" dirty="0">
                <a:solidFill>
                  <a:schemeClr val="tx1"/>
                </a:solidFill>
              </a:rPr>
              <a:t>Pressure on margins </a:t>
            </a:r>
            <a:r>
              <a:rPr lang="en-US" sz="1200" dirty="0">
                <a:solidFill>
                  <a:schemeClr val="tx1"/>
                </a:solidFill>
              </a:rPr>
              <a:t>in a highly-competitive market with increasing costs and a growth of passive management strategies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638231" y="1873939"/>
            <a:ext cx="1080000" cy="406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/>
            <a:r>
              <a:rPr lang="en-US" sz="2400" b="1" i="1" dirty="0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868780" y="1873939"/>
            <a:ext cx="1080000" cy="406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/>
            <a:r>
              <a:rPr lang="en-US" sz="2400" b="1" i="1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868780" y="2447408"/>
            <a:ext cx="1080000" cy="406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/>
            <a:r>
              <a:rPr lang="en-US" sz="2400" b="1" i="1" dirty="0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638231" y="3022986"/>
            <a:ext cx="1080000" cy="406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/>
            <a:r>
              <a:rPr lang="en-US" sz="2400" b="1" i="1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868780" y="3022986"/>
            <a:ext cx="1080000" cy="406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/>
            <a:r>
              <a:rPr lang="en-US" sz="2400" b="1" i="1" dirty="0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638231" y="3650319"/>
            <a:ext cx="1080000" cy="406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/>
            <a:r>
              <a:rPr lang="en-US" sz="2400" b="1" i="1" dirty="0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868780" y="3650319"/>
            <a:ext cx="1080000" cy="406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/>
            <a:r>
              <a:rPr lang="en-US" sz="2400" b="1" i="1" dirty="0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638231" y="4220369"/>
            <a:ext cx="1080000" cy="406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/>
            <a:r>
              <a:rPr lang="en-US" sz="2400" b="1" i="1" dirty="0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868780" y="4220369"/>
            <a:ext cx="1080000" cy="406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/>
            <a:r>
              <a:rPr lang="en-US" sz="2400" b="1" i="1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90944" y="4151152"/>
            <a:ext cx="1018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90944" y="3542161"/>
            <a:ext cx="1018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90944" y="2900766"/>
            <a:ext cx="1018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90944" y="2378849"/>
            <a:ext cx="1018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space réservé du contenu 2"/>
          <p:cNvSpPr txBox="1">
            <a:spLocks/>
          </p:cNvSpPr>
          <p:nvPr/>
        </p:nvSpPr>
        <p:spPr>
          <a:xfrm>
            <a:off x="781517" y="3034492"/>
            <a:ext cx="7626603" cy="42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spcBef>
                <a:spcPts val="1500"/>
              </a:spcBef>
              <a:buClr>
                <a:schemeClr val="tx1"/>
              </a:buClr>
              <a:buNone/>
            </a:pPr>
            <a:r>
              <a:rPr lang="en-US" sz="1200" b="1" dirty="0">
                <a:solidFill>
                  <a:schemeClr val="tx1"/>
                </a:solidFill>
              </a:rPr>
              <a:t>Operational excellence driven by high-value/high-touch approach </a:t>
            </a:r>
            <a:r>
              <a:rPr lang="en-US" sz="1200" dirty="0">
                <a:solidFill>
                  <a:schemeClr val="tx1"/>
                </a:solidFill>
              </a:rPr>
              <a:t>and demand for automation of operations and decrease of operational risk</a:t>
            </a:r>
          </a:p>
        </p:txBody>
      </p:sp>
      <p:sp>
        <p:nvSpPr>
          <p:cNvPr id="40" name="Espace réservé du contenu 2"/>
          <p:cNvSpPr txBox="1">
            <a:spLocks/>
          </p:cNvSpPr>
          <p:nvPr/>
        </p:nvSpPr>
        <p:spPr>
          <a:xfrm>
            <a:off x="774683" y="3650319"/>
            <a:ext cx="7626603" cy="4024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spcBef>
                <a:spcPts val="1500"/>
              </a:spcBef>
              <a:buClr>
                <a:schemeClr val="tx1"/>
              </a:buClr>
              <a:buNone/>
            </a:pPr>
            <a:r>
              <a:rPr lang="en-US" sz="1200" b="1" dirty="0">
                <a:solidFill>
                  <a:schemeClr val="tx1"/>
                </a:solidFill>
              </a:rPr>
              <a:t>Increasing market requirements and cost of compliance </a:t>
            </a:r>
            <a:r>
              <a:rPr lang="en-US" sz="1200" dirty="0">
                <a:solidFill>
                  <a:schemeClr val="tx1"/>
                </a:solidFill>
              </a:rPr>
              <a:t>with an evolution of rules and regulations for investors protection, particularly for transparency </a:t>
            </a:r>
          </a:p>
        </p:txBody>
      </p:sp>
      <p:sp>
        <p:nvSpPr>
          <p:cNvPr id="41" name="Espace réservé du contenu 2"/>
          <p:cNvSpPr txBox="1">
            <a:spLocks/>
          </p:cNvSpPr>
          <p:nvPr/>
        </p:nvSpPr>
        <p:spPr>
          <a:xfrm>
            <a:off x="774682" y="4220368"/>
            <a:ext cx="7626603" cy="3837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spcBef>
                <a:spcPts val="1500"/>
              </a:spcBef>
              <a:buClr>
                <a:schemeClr val="tx1"/>
              </a:buClr>
              <a:buNone/>
            </a:pPr>
            <a:r>
              <a:rPr lang="en-US" sz="1200" b="1" dirty="0">
                <a:solidFill>
                  <a:schemeClr val="tx1"/>
                </a:solidFill>
              </a:rPr>
              <a:t>Continuous investment to promote innovation and align platforms </a:t>
            </a:r>
            <a:r>
              <a:rPr lang="en-US" sz="1200" dirty="0">
                <a:solidFill>
                  <a:schemeClr val="tx1"/>
                </a:solidFill>
              </a:rPr>
              <a:t>with industry standards and cutting edge technologies</a:t>
            </a:r>
          </a:p>
        </p:txBody>
      </p:sp>
      <p:sp>
        <p:nvSpPr>
          <p:cNvPr id="42" name="Espace réservé du contenu 2"/>
          <p:cNvSpPr txBox="1">
            <a:spLocks/>
          </p:cNvSpPr>
          <p:nvPr/>
        </p:nvSpPr>
        <p:spPr>
          <a:xfrm>
            <a:off x="781517" y="2456416"/>
            <a:ext cx="7626603" cy="4455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spcBef>
                <a:spcPts val="1500"/>
              </a:spcBef>
              <a:buClr>
                <a:schemeClr val="tx1"/>
              </a:buClr>
              <a:buNone/>
            </a:pPr>
            <a:r>
              <a:rPr lang="en-US" sz="1200" b="1" dirty="0">
                <a:solidFill>
                  <a:schemeClr val="tx1"/>
                </a:solidFill>
              </a:rPr>
              <a:t>Complete and agile customer lifecycle management </a:t>
            </a:r>
            <a:r>
              <a:rPr lang="en-US" sz="1200" dirty="0">
                <a:solidFill>
                  <a:schemeClr val="tx1"/>
                </a:solidFill>
              </a:rPr>
              <a:t>with seamless user experience across all distribution channels</a:t>
            </a:r>
          </a:p>
        </p:txBody>
      </p:sp>
      <p:sp>
        <p:nvSpPr>
          <p:cNvPr id="44" name="Espace réservé du contenu 2"/>
          <p:cNvSpPr txBox="1">
            <a:spLocks/>
          </p:cNvSpPr>
          <p:nvPr/>
        </p:nvSpPr>
        <p:spPr>
          <a:xfrm>
            <a:off x="720001" y="5528170"/>
            <a:ext cx="1908000" cy="556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72000" tIns="0" rIns="72000" bIns="0" rtlCol="0" anchor="ctr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lvl="0" indent="0" algn="ctr">
              <a:spcBef>
                <a:spcPts val="1800"/>
              </a:spcBef>
              <a:buClr>
                <a:srgbClr val="00A0E3"/>
              </a:buClr>
              <a:buNone/>
              <a:defRPr/>
            </a:pPr>
            <a:r>
              <a:rPr lang="en-US" sz="1100" b="1" dirty="0">
                <a:solidFill>
                  <a:srgbClr val="003C64"/>
                </a:solidFill>
              </a:rPr>
              <a:t>Digitalize customer experience</a:t>
            </a:r>
          </a:p>
        </p:txBody>
      </p:sp>
      <p:sp>
        <p:nvSpPr>
          <p:cNvPr id="45" name="Espace réservé du contenu 2"/>
          <p:cNvSpPr txBox="1">
            <a:spLocks/>
          </p:cNvSpPr>
          <p:nvPr/>
        </p:nvSpPr>
        <p:spPr>
          <a:xfrm>
            <a:off x="9082940" y="5528170"/>
            <a:ext cx="1908000" cy="556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72000" tIns="0" rIns="72000" bIns="0" rtlCol="0" anchor="ctr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lvl="0" indent="0" algn="ctr">
              <a:spcBef>
                <a:spcPts val="1800"/>
              </a:spcBef>
              <a:buClr>
                <a:srgbClr val="00A0E3"/>
              </a:buClr>
              <a:buNone/>
              <a:defRPr/>
            </a:pPr>
            <a:r>
              <a:rPr lang="en-US" sz="1100" b="1" dirty="0">
                <a:solidFill>
                  <a:srgbClr val="003C64"/>
                </a:solidFill>
              </a:rPr>
              <a:t>Improve economies of scale</a:t>
            </a:r>
          </a:p>
        </p:txBody>
      </p:sp>
      <p:sp>
        <p:nvSpPr>
          <p:cNvPr id="46" name="Espace réservé du contenu 2"/>
          <p:cNvSpPr txBox="1">
            <a:spLocks/>
          </p:cNvSpPr>
          <p:nvPr/>
        </p:nvSpPr>
        <p:spPr>
          <a:xfrm>
            <a:off x="2810736" y="5528170"/>
            <a:ext cx="1908000" cy="556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72000" tIns="0" rIns="72000" bIns="0" rtlCol="0" anchor="ctr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lvl="0" indent="0" algn="ctr">
              <a:spcBef>
                <a:spcPts val="1800"/>
              </a:spcBef>
              <a:buClr>
                <a:srgbClr val="00A0E3"/>
              </a:buClr>
              <a:buNone/>
              <a:defRPr/>
            </a:pPr>
            <a:r>
              <a:rPr lang="en-US" sz="1100" b="1" dirty="0">
                <a:solidFill>
                  <a:srgbClr val="003C64"/>
                </a:solidFill>
              </a:rPr>
              <a:t>Accelerate time-to-market</a:t>
            </a:r>
          </a:p>
        </p:txBody>
      </p:sp>
      <p:sp>
        <p:nvSpPr>
          <p:cNvPr id="47" name="Espace réservé du contenu 2"/>
          <p:cNvSpPr txBox="1">
            <a:spLocks/>
          </p:cNvSpPr>
          <p:nvPr/>
        </p:nvSpPr>
        <p:spPr>
          <a:xfrm>
            <a:off x="4901471" y="5528170"/>
            <a:ext cx="1908000" cy="556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72000" tIns="0" rIns="72000" bIns="0" rtlCol="0" anchor="ctr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lvl="0" indent="0" algn="ctr">
              <a:spcBef>
                <a:spcPts val="1800"/>
              </a:spcBef>
              <a:buClr>
                <a:srgbClr val="00A0E3"/>
              </a:buClr>
              <a:buNone/>
              <a:defRPr/>
            </a:pPr>
            <a:r>
              <a:rPr lang="en-US" sz="1100" b="1" dirty="0">
                <a:solidFill>
                  <a:srgbClr val="003C64"/>
                </a:solidFill>
              </a:rPr>
              <a:t>Manage data integrity</a:t>
            </a:r>
          </a:p>
        </p:txBody>
      </p:sp>
      <p:sp>
        <p:nvSpPr>
          <p:cNvPr id="48" name="Espace réservé du contenu 2"/>
          <p:cNvSpPr txBox="1">
            <a:spLocks/>
          </p:cNvSpPr>
          <p:nvPr/>
        </p:nvSpPr>
        <p:spPr>
          <a:xfrm>
            <a:off x="6992206" y="5528170"/>
            <a:ext cx="1908000" cy="556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>
              <a:spcBef>
                <a:spcPts val="1800"/>
              </a:spcBef>
              <a:buClr>
                <a:srgbClr val="00A0E3"/>
              </a:buClr>
              <a:buNone/>
              <a:defRPr/>
            </a:pPr>
            <a:r>
              <a:rPr lang="en-US" sz="1100" b="1" dirty="0">
                <a:solidFill>
                  <a:srgbClr val="003C64"/>
                </a:solidFill>
              </a:rPr>
              <a:t>Benefit from continuous innovation</a:t>
            </a:r>
          </a:p>
        </p:txBody>
      </p:sp>
      <p:sp>
        <p:nvSpPr>
          <p:cNvPr id="4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2292" y="6480000"/>
            <a:ext cx="6949595" cy="180000"/>
          </a:xfrm>
        </p:spPr>
        <p:txBody>
          <a:bodyPr/>
          <a:lstStyle/>
          <a:p>
            <a:r>
              <a:rPr lang="en-US" smtClean="0"/>
              <a:t>A new frontier for financial industry | January 2023</a:t>
            </a:r>
            <a:endParaRPr lang="en-US" dirty="0"/>
          </a:p>
        </p:txBody>
      </p:sp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001" y="6480000"/>
            <a:ext cx="240001" cy="180000"/>
          </a:xfrm>
        </p:spPr>
        <p:txBody>
          <a:bodyPr/>
          <a:lstStyle/>
          <a:p>
            <a:fld id="{2B1C6FFC-D040-034F-8B69-20295064E64D}" type="slidenum">
              <a:rPr lang="fr-FR" smtClean="0"/>
              <a:t>4</a:t>
            </a:fld>
            <a:endParaRPr lang="fr-FR" dirty="0"/>
          </a:p>
        </p:txBody>
      </p:sp>
      <p:sp>
        <p:nvSpPr>
          <p:cNvPr id="51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52" y="6293366"/>
            <a:ext cx="353121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* ALTO: Amundi Leading Technologies &amp; Operations</a:t>
            </a:r>
          </a:p>
        </p:txBody>
      </p:sp>
    </p:spTree>
    <p:extLst>
      <p:ext uri="{BB962C8B-B14F-4D97-AF65-F5344CB8AC3E}">
        <p14:creationId xmlns:p14="http://schemas.microsoft.com/office/powerpoint/2010/main" val="24941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5"/>
          <p:cNvSpPr txBox="1">
            <a:spLocks/>
          </p:cNvSpPr>
          <p:nvPr/>
        </p:nvSpPr>
        <p:spPr>
          <a:xfrm>
            <a:off x="2180253" y="1497470"/>
            <a:ext cx="9097816" cy="1332000"/>
          </a:xfrm>
          <a:prstGeom prst="rect">
            <a:avLst/>
          </a:prstGeom>
          <a:solidFill>
            <a:srgbClr val="FFFFFF">
              <a:lumMod val="95000"/>
            </a:srgbClr>
          </a:solidFill>
        </p:spPr>
        <p:txBody>
          <a:bodyPr vert="horz" lIns="72000" tIns="72000" rIns="72000" bIns="72000" rtlCol="0" anchor="ctr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3900" lvl="2" indent="-184150" defTabSz="89535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646464"/>
                </a:solidFill>
              </a:rPr>
              <a:t>Full spectrum of the investment value-chain developed through successive acquisitions and integrations</a:t>
            </a:r>
          </a:p>
          <a:p>
            <a:pPr marL="723900" lvl="2" indent="-184150" defTabSz="89535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646464"/>
                </a:solidFill>
              </a:rPr>
              <a:t>Complete coverage of investment, distribution strategies and asset classes</a:t>
            </a:r>
          </a:p>
          <a:p>
            <a:pPr marL="723900" lvl="2" indent="-184150" defTabSz="89535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646464"/>
                </a:solidFill>
              </a:rPr>
              <a:t>Integrated vision, industrial model and technological know-how </a:t>
            </a:r>
          </a:p>
        </p:txBody>
      </p:sp>
      <p:cxnSp>
        <p:nvCxnSpPr>
          <p:cNvPr id="22" name="Connecteur droit 15"/>
          <p:cNvCxnSpPr/>
          <p:nvPr/>
        </p:nvCxnSpPr>
        <p:spPr>
          <a:xfrm>
            <a:off x="11278069" y="1497471"/>
            <a:ext cx="0" cy="13320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24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1585" y="6280847"/>
            <a:ext cx="381139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dirty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1. Source: </a:t>
            </a:r>
            <a:r>
              <a:rPr lang="en-US" sz="600" dirty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IPE “Top 500 asset managers” published in June 2021 and based on AUM as of December 2020.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20001" y="548507"/>
            <a:ext cx="10705285" cy="769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European leader’s</a:t>
            </a:r>
            <a:r>
              <a:rPr lang="en-US" baseline="30000" dirty="0"/>
              <a:t>1</a:t>
            </a:r>
            <a:r>
              <a:rPr lang="en-US" dirty="0"/>
              <a:t> technology promise as a result of a successful development track record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0002" y="1753096"/>
            <a:ext cx="1860300" cy="8226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Efficient and reliable platforms</a:t>
            </a:r>
          </a:p>
        </p:txBody>
      </p:sp>
      <p:sp>
        <p:nvSpPr>
          <p:cNvPr id="16" name="Espace réservé du contenu 15"/>
          <p:cNvSpPr txBox="1">
            <a:spLocks/>
          </p:cNvSpPr>
          <p:nvPr/>
        </p:nvSpPr>
        <p:spPr>
          <a:xfrm>
            <a:off x="2180253" y="2989729"/>
            <a:ext cx="9097816" cy="1332000"/>
          </a:xfrm>
          <a:prstGeom prst="rect">
            <a:avLst/>
          </a:prstGeom>
          <a:solidFill>
            <a:srgbClr val="FFFFFF">
              <a:lumMod val="95000"/>
            </a:srgbClr>
          </a:solidFill>
        </p:spPr>
        <p:txBody>
          <a:bodyPr vert="horz" lIns="72000" tIns="72000" rIns="72000" bIns="72000" rtlCol="0" anchor="ctr">
            <a:norm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3900" lvl="2" indent="-184150" defTabSz="895350" fontAlgn="base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646464"/>
                </a:solidFill>
              </a:rPr>
              <a:t>Highly efficient operating model, with a leading cost/income ratio in the industry</a:t>
            </a:r>
          </a:p>
          <a:p>
            <a:pPr marL="723900" lvl="2" indent="-184150" defTabSz="895350" fontAlgn="base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646464"/>
                </a:solidFill>
              </a:rPr>
              <a:t>Core in-house developments and open standards with selected high-value partners</a:t>
            </a:r>
          </a:p>
          <a:p>
            <a:pPr marL="723900" lvl="2" indent="-184150" defTabSz="895350" fontAlgn="base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646464"/>
                </a:solidFill>
              </a:rPr>
              <a:t>Substantial investments on reliable and cutting-edge technologies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0001" y="3241429"/>
            <a:ext cx="1860300" cy="8226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Technology, a strategic priority driven by continuous investment</a:t>
            </a:r>
          </a:p>
        </p:txBody>
      </p:sp>
      <p:sp>
        <p:nvSpPr>
          <p:cNvPr id="19" name="Espace réservé du contenu 15"/>
          <p:cNvSpPr txBox="1">
            <a:spLocks/>
          </p:cNvSpPr>
          <p:nvPr/>
        </p:nvSpPr>
        <p:spPr>
          <a:xfrm>
            <a:off x="2180253" y="4501731"/>
            <a:ext cx="9097816" cy="1584000"/>
          </a:xfrm>
          <a:prstGeom prst="rect">
            <a:avLst/>
          </a:prstGeom>
          <a:solidFill>
            <a:srgbClr val="FFFFFF">
              <a:lumMod val="95000"/>
            </a:srgbClr>
          </a:solidFill>
        </p:spPr>
        <p:txBody>
          <a:bodyPr vert="horz" lIns="72000" tIns="72000" rIns="72000" bIns="72000" rtlCol="0" anchor="ctr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3900" lvl="2" indent="-184150" defTabSz="895350" fontAlgn="base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646464"/>
                </a:solidFill>
              </a:rPr>
              <a:t>Primary technology centers in Paris and Dublin, expertise centers in the USA and Asia and worldwide local support in 19 countries</a:t>
            </a:r>
          </a:p>
          <a:p>
            <a:pPr marL="723900" lvl="2" indent="-184150" defTabSz="895350" fontAlgn="base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646464"/>
                </a:solidFill>
              </a:rPr>
              <a:t>900 IT talents and </a:t>
            </a:r>
            <a:r>
              <a:rPr lang="en-US" dirty="0" smtClean="0">
                <a:solidFill>
                  <a:srgbClr val="646464"/>
                </a:solidFill>
              </a:rPr>
              <a:t>500 </a:t>
            </a:r>
            <a:r>
              <a:rPr lang="en-US" dirty="0">
                <a:solidFill>
                  <a:srgbClr val="646464"/>
                </a:solidFill>
              </a:rPr>
              <a:t>staff in operations (data mgmt., middle office, reporting)</a:t>
            </a:r>
          </a:p>
          <a:p>
            <a:pPr marL="723900" lvl="2" indent="-184150" defTabSz="895350" fontAlgn="base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646464"/>
                </a:solidFill>
              </a:rPr>
              <a:t>Agile organization with IT teams close to investments, distributions and operations</a:t>
            </a:r>
          </a:p>
          <a:p>
            <a:pPr marL="723900" lvl="2" indent="-184150" defTabSz="895350" fontAlgn="base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646464"/>
                </a:solidFill>
              </a:rPr>
              <a:t>Fast, effective and reliable time-to-market for platform deployment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0002" y="4874054"/>
            <a:ext cx="1860300" cy="8226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Outstanding organization with talents &amp; worldwide capabilities  </a:t>
            </a:r>
          </a:p>
        </p:txBody>
      </p:sp>
      <p:cxnSp>
        <p:nvCxnSpPr>
          <p:cNvPr id="21" name="Connecteur droit 15"/>
          <p:cNvCxnSpPr/>
          <p:nvPr/>
        </p:nvCxnSpPr>
        <p:spPr>
          <a:xfrm>
            <a:off x="11278069" y="2989729"/>
            <a:ext cx="0" cy="1332000"/>
          </a:xfrm>
          <a:prstGeom prst="line">
            <a:avLst/>
          </a:prstGeom>
          <a:noFill/>
          <a:ln w="31750" cap="flat" cmpd="sng" algn="ctr">
            <a:solidFill>
              <a:schemeClr val="accent6"/>
            </a:solidFill>
            <a:prstDash val="solid"/>
          </a:ln>
          <a:effectLst/>
        </p:spPr>
      </p:cxnSp>
      <p:cxnSp>
        <p:nvCxnSpPr>
          <p:cNvPr id="25" name="Connecteur droit 15"/>
          <p:cNvCxnSpPr/>
          <p:nvPr/>
        </p:nvCxnSpPr>
        <p:spPr>
          <a:xfrm>
            <a:off x="11278069" y="4501731"/>
            <a:ext cx="0" cy="1584000"/>
          </a:xfrm>
          <a:prstGeom prst="line">
            <a:avLst/>
          </a:prstGeom>
          <a:noFill/>
          <a:ln w="31750" cap="flat" cmpd="sng" algn="ctr">
            <a:solidFill>
              <a:schemeClr val="accent3"/>
            </a:solidFill>
            <a:prstDash val="solid"/>
          </a:ln>
          <a:effectLst/>
        </p:spPr>
      </p:cxn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2292" y="6480000"/>
            <a:ext cx="6949595" cy="180000"/>
          </a:xfrm>
        </p:spPr>
        <p:txBody>
          <a:bodyPr/>
          <a:lstStyle/>
          <a:p>
            <a:r>
              <a:rPr lang="en-US" smtClean="0"/>
              <a:t>A new frontier for financial industry | January 2023</a:t>
            </a:r>
            <a:endParaRPr lang="en-US" dirty="0"/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001" y="6480000"/>
            <a:ext cx="240001" cy="180000"/>
          </a:xfrm>
        </p:spPr>
        <p:txBody>
          <a:bodyPr/>
          <a:lstStyle/>
          <a:p>
            <a:fld id="{2B1C6FFC-D040-034F-8B69-20295064E64D}" type="slidenum">
              <a:rPr lang="fr-FR" smtClean="0"/>
              <a:t>5</a:t>
            </a:fld>
            <a:endParaRPr lang="fr-FR" dirty="0"/>
          </a:p>
        </p:txBody>
      </p:sp>
      <p:sp>
        <p:nvSpPr>
          <p:cNvPr id="27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52" y="6293366"/>
            <a:ext cx="353121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* ALTO: Amundi Leading Technologies &amp; Operations</a:t>
            </a:r>
          </a:p>
        </p:txBody>
      </p:sp>
    </p:spTree>
    <p:extLst>
      <p:ext uri="{BB962C8B-B14F-4D97-AF65-F5344CB8AC3E}">
        <p14:creationId xmlns:p14="http://schemas.microsoft.com/office/powerpoint/2010/main" val="150707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720001" y="548507"/>
            <a:ext cx="10969235" cy="769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Since its inception in 2012, ALTO* platform is continuously enriched through various integrations and is servicing external clients since 2019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1344646" y="4433793"/>
            <a:ext cx="939209" cy="257207"/>
          </a:xfrm>
          <a:prstGeom prst="rect">
            <a:avLst/>
          </a:prstGeom>
          <a:solidFill>
            <a:srgbClr val="003C64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5428453" y="2303144"/>
            <a:ext cx="1845368" cy="245156"/>
          </a:xfrm>
          <a:prstGeom prst="rect">
            <a:avLst/>
          </a:prstGeom>
          <a:solidFill>
            <a:srgbClr val="003C64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1702767" y="3416510"/>
            <a:ext cx="2146824" cy="245156"/>
          </a:xfrm>
          <a:prstGeom prst="rect">
            <a:avLst/>
          </a:prstGeom>
          <a:solidFill>
            <a:srgbClr val="003C64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952761" y="5046718"/>
            <a:ext cx="1390506" cy="257207"/>
          </a:xfrm>
          <a:prstGeom prst="rect">
            <a:avLst/>
          </a:prstGeom>
          <a:solidFill>
            <a:srgbClr val="009EE0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4599412" y="4368617"/>
            <a:ext cx="1287157" cy="257207"/>
          </a:xfrm>
          <a:prstGeom prst="rect">
            <a:avLst/>
          </a:prstGeom>
          <a:solidFill>
            <a:srgbClr val="009EE0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Shape 159"/>
          <p:cNvSpPr/>
          <p:nvPr/>
        </p:nvSpPr>
        <p:spPr>
          <a:xfrm rot="20784932">
            <a:off x="720213" y="3173403"/>
            <a:ext cx="10828396" cy="1389605"/>
          </a:xfrm>
          <a:prstGeom prst="swooshArrow">
            <a:avLst>
              <a:gd name="adj1" fmla="val 25000"/>
              <a:gd name="adj2" fmla="val 38328"/>
            </a:avLst>
          </a:prstGeom>
          <a:solidFill>
            <a:srgbClr val="FFFFFF">
              <a:lumMod val="85000"/>
            </a:srgbClr>
          </a:solidFill>
          <a:ln>
            <a:noFill/>
          </a:ln>
          <a:effectLst/>
        </p:spPr>
        <p:txBody>
          <a:bodyPr/>
          <a:lstStyle/>
          <a:p>
            <a:pPr defTabSz="685800">
              <a:defRPr/>
            </a:pPr>
            <a:endParaRPr lang="en-US" sz="1500" kern="0" dirty="0">
              <a:solidFill>
                <a:srgbClr val="003C64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1261947" y="5510276"/>
            <a:ext cx="175081" cy="153222"/>
          </a:xfrm>
          <a:prstGeom prst="ellipse">
            <a:avLst/>
          </a:prstGeom>
          <a:solidFill>
            <a:srgbClr val="003C64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62" name="Straight Connector 161"/>
          <p:cNvCxnSpPr/>
          <p:nvPr/>
        </p:nvCxnSpPr>
        <p:spPr>
          <a:xfrm flipV="1">
            <a:off x="1349487" y="4495374"/>
            <a:ext cx="0" cy="1041911"/>
          </a:xfrm>
          <a:prstGeom prst="line">
            <a:avLst/>
          </a:prstGeom>
          <a:noFill/>
          <a:ln w="6350" cap="flat" cmpd="sng" algn="ctr">
            <a:solidFill>
              <a:srgbClr val="003C64"/>
            </a:solidFill>
            <a:prstDash val="solid"/>
          </a:ln>
          <a:effectLst/>
        </p:spPr>
      </p:cxnSp>
      <p:sp>
        <p:nvSpPr>
          <p:cNvPr id="163" name="TextBox 162"/>
          <p:cNvSpPr txBox="1"/>
          <p:nvPr/>
        </p:nvSpPr>
        <p:spPr>
          <a:xfrm>
            <a:off x="1663568" y="4467230"/>
            <a:ext cx="30136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1050" b="1" kern="0" dirty="0" smtClean="0">
                <a:solidFill>
                  <a:srgbClr val="FFFFFF"/>
                </a:solidFill>
              </a:rPr>
              <a:t>2012</a:t>
            </a:r>
            <a:endParaRPr lang="en-US" sz="1050" b="1" kern="0" dirty="0">
              <a:solidFill>
                <a:srgbClr val="FFFFFF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2871459" y="4770960"/>
            <a:ext cx="175081" cy="153222"/>
          </a:xfrm>
          <a:prstGeom prst="ellipse">
            <a:avLst/>
          </a:prstGeom>
          <a:solidFill>
            <a:srgbClr val="009EE0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65" name="Straight Connector 164"/>
          <p:cNvCxnSpPr>
            <a:endCxn id="164" idx="4"/>
          </p:cNvCxnSpPr>
          <p:nvPr/>
        </p:nvCxnSpPr>
        <p:spPr>
          <a:xfrm flipV="1">
            <a:off x="2958998" y="4924183"/>
            <a:ext cx="0" cy="367733"/>
          </a:xfrm>
          <a:prstGeom prst="line">
            <a:avLst/>
          </a:prstGeom>
          <a:noFill/>
          <a:ln w="6350" cap="flat" cmpd="sng" algn="ctr">
            <a:solidFill>
              <a:srgbClr val="009EE0"/>
            </a:solidFill>
            <a:prstDash val="solid"/>
          </a:ln>
          <a:effectLst/>
        </p:spPr>
      </p:cxnSp>
      <p:sp>
        <p:nvSpPr>
          <p:cNvPr id="166" name="TextBox 165"/>
          <p:cNvSpPr txBox="1"/>
          <p:nvPr/>
        </p:nvSpPr>
        <p:spPr>
          <a:xfrm>
            <a:off x="3497333" y="5080156"/>
            <a:ext cx="30136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1050" b="1" kern="0" dirty="0" smtClean="0">
                <a:solidFill>
                  <a:srgbClr val="FFFFFF"/>
                </a:solidFill>
              </a:rPr>
              <a:t>2016</a:t>
            </a:r>
            <a:endParaRPr lang="en-US" sz="1050" b="1" kern="0" dirty="0">
              <a:solidFill>
                <a:srgbClr val="FFFFFF"/>
              </a:solidFill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3743403" y="4369818"/>
            <a:ext cx="175081" cy="153222"/>
          </a:xfrm>
          <a:prstGeom prst="ellipse">
            <a:avLst/>
          </a:prstGeom>
          <a:solidFill>
            <a:srgbClr val="003C64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68" name="Straight Connector 167"/>
          <p:cNvCxnSpPr/>
          <p:nvPr/>
        </p:nvCxnSpPr>
        <p:spPr>
          <a:xfrm flipV="1">
            <a:off x="3841711" y="3470721"/>
            <a:ext cx="0" cy="1011266"/>
          </a:xfrm>
          <a:prstGeom prst="line">
            <a:avLst/>
          </a:prstGeom>
          <a:noFill/>
          <a:ln w="6350" cap="flat" cmpd="sng" algn="ctr">
            <a:solidFill>
              <a:srgbClr val="003C64"/>
            </a:solidFill>
            <a:prstDash val="solid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2625496" y="3443922"/>
            <a:ext cx="30136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spcBef>
                <a:spcPts val="450"/>
              </a:spcBef>
              <a:defRPr/>
            </a:pPr>
            <a:r>
              <a:rPr lang="en-US" sz="1050" b="1" kern="0" dirty="0" smtClean="0">
                <a:solidFill>
                  <a:srgbClr val="FFFFFF"/>
                </a:solidFill>
              </a:rPr>
              <a:t>2018</a:t>
            </a:r>
            <a:endParaRPr lang="en-US" sz="1050" kern="0" dirty="0">
              <a:solidFill>
                <a:srgbClr val="FFFFFF"/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7176909" y="3282126"/>
            <a:ext cx="175081" cy="153222"/>
          </a:xfrm>
          <a:prstGeom prst="ellipse">
            <a:avLst/>
          </a:prstGeom>
          <a:solidFill>
            <a:srgbClr val="003C64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200455" y="2339525"/>
            <a:ext cx="30136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1050" b="1" kern="0" dirty="0" smtClean="0">
                <a:solidFill>
                  <a:srgbClr val="FFFFFF"/>
                </a:solidFill>
              </a:rPr>
              <a:t>2020</a:t>
            </a:r>
            <a:endParaRPr lang="en-US" sz="1050" kern="0" dirty="0">
              <a:solidFill>
                <a:srgbClr val="FFFFFF"/>
              </a:solidFill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5411663" y="3814070"/>
            <a:ext cx="175081" cy="153222"/>
          </a:xfrm>
          <a:prstGeom prst="ellipse">
            <a:avLst/>
          </a:prstGeom>
          <a:solidFill>
            <a:srgbClr val="009EE0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73" name="Straight Connector 172"/>
          <p:cNvCxnSpPr>
            <a:endCxn id="172" idx="4"/>
          </p:cNvCxnSpPr>
          <p:nvPr/>
        </p:nvCxnSpPr>
        <p:spPr>
          <a:xfrm flipV="1">
            <a:off x="5499202" y="3967294"/>
            <a:ext cx="0" cy="643533"/>
          </a:xfrm>
          <a:prstGeom prst="line">
            <a:avLst/>
          </a:prstGeom>
          <a:noFill/>
          <a:ln w="6350" cap="flat" cmpd="sng" algn="ctr">
            <a:solidFill>
              <a:srgbClr val="009EE0"/>
            </a:solidFill>
            <a:prstDash val="solid"/>
          </a:ln>
          <a:effectLst/>
        </p:spPr>
      </p:cxnSp>
      <p:sp>
        <p:nvSpPr>
          <p:cNvPr id="174" name="TextBox 173"/>
          <p:cNvSpPr txBox="1"/>
          <p:nvPr/>
        </p:nvSpPr>
        <p:spPr>
          <a:xfrm>
            <a:off x="5092308" y="4402053"/>
            <a:ext cx="30136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1050" b="1" kern="0" dirty="0" smtClean="0">
                <a:solidFill>
                  <a:srgbClr val="FFFFFF"/>
                </a:solidFill>
              </a:rPr>
              <a:t>2019</a:t>
            </a:r>
            <a:endParaRPr lang="en-US" sz="1050" b="1" kern="0" dirty="0">
              <a:solidFill>
                <a:srgbClr val="FFFFFF"/>
              </a:solidFill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6995258" y="3361463"/>
            <a:ext cx="175081" cy="153222"/>
          </a:xfrm>
          <a:prstGeom prst="ellipse">
            <a:avLst/>
          </a:prstGeom>
          <a:solidFill>
            <a:srgbClr val="009EE0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76" name="Straight Connector 175"/>
          <p:cNvCxnSpPr>
            <a:endCxn id="175" idx="4"/>
          </p:cNvCxnSpPr>
          <p:nvPr/>
        </p:nvCxnSpPr>
        <p:spPr>
          <a:xfrm flipV="1">
            <a:off x="7073774" y="3514685"/>
            <a:ext cx="9024" cy="653442"/>
          </a:xfrm>
          <a:prstGeom prst="line">
            <a:avLst/>
          </a:prstGeom>
          <a:noFill/>
          <a:ln w="6350" cap="flat" cmpd="sng" algn="ctr">
            <a:solidFill>
              <a:srgbClr val="009EE0"/>
            </a:solidFill>
            <a:prstDash val="solid"/>
          </a:ln>
          <a:effectLst/>
        </p:spPr>
      </p:cxnSp>
      <p:sp>
        <p:nvSpPr>
          <p:cNvPr id="177" name="TextBox 176"/>
          <p:cNvSpPr txBox="1"/>
          <p:nvPr/>
        </p:nvSpPr>
        <p:spPr>
          <a:xfrm>
            <a:off x="6095028" y="4198643"/>
            <a:ext cx="1432067" cy="363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685800">
              <a:defRPr/>
            </a:pPr>
            <a:r>
              <a:rPr lang="en-US" sz="788" kern="0" dirty="0" smtClean="0">
                <a:solidFill>
                  <a:srgbClr val="000000"/>
                </a:solidFill>
              </a:rPr>
              <a:t>24 clients in 6 countries </a:t>
            </a:r>
          </a:p>
          <a:p>
            <a:pPr lvl="0" defTabSz="685800">
              <a:defRPr/>
            </a:pPr>
            <a:r>
              <a:rPr lang="en-US" sz="788" kern="0" dirty="0" smtClean="0">
                <a:solidFill>
                  <a:srgbClr val="000000"/>
                </a:solidFill>
              </a:rPr>
              <a:t>ALTO* Wealth &amp; Distribution's first client in Austria</a:t>
            </a:r>
            <a:endParaRPr lang="en-US" sz="788" kern="0" dirty="0">
              <a:solidFill>
                <a:srgbClr val="000000"/>
              </a:solidFill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6072305" y="3942643"/>
            <a:ext cx="1471754" cy="245156"/>
          </a:xfrm>
          <a:prstGeom prst="rect">
            <a:avLst/>
          </a:prstGeom>
          <a:solidFill>
            <a:srgbClr val="009EE0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6657501" y="3941774"/>
            <a:ext cx="301366" cy="1615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685800">
              <a:defRPr/>
            </a:pPr>
            <a:r>
              <a:rPr lang="en-US" sz="1050" b="1" kern="0" dirty="0" smtClean="0">
                <a:solidFill>
                  <a:srgbClr val="FFFFFF"/>
                </a:solidFill>
              </a:rPr>
              <a:t>2020</a:t>
            </a:r>
            <a:endParaRPr lang="en-US" sz="1500" kern="0" dirty="0">
              <a:solidFill>
                <a:srgbClr val="FFFFFF"/>
              </a:solidFill>
            </a:endParaRPr>
          </a:p>
        </p:txBody>
      </p:sp>
      <p:cxnSp>
        <p:nvCxnSpPr>
          <p:cNvPr id="180" name="Straight Connector 179"/>
          <p:cNvCxnSpPr>
            <a:cxnSpLocks/>
          </p:cNvCxnSpPr>
          <p:nvPr/>
        </p:nvCxnSpPr>
        <p:spPr>
          <a:xfrm flipV="1">
            <a:off x="7259063" y="2303144"/>
            <a:ext cx="0" cy="980622"/>
          </a:xfrm>
          <a:prstGeom prst="line">
            <a:avLst/>
          </a:prstGeom>
          <a:noFill/>
          <a:ln w="6350" cap="flat" cmpd="sng" algn="ctr">
            <a:solidFill>
              <a:srgbClr val="003C64"/>
            </a:solidFill>
            <a:prstDash val="solid"/>
          </a:ln>
          <a:effectLst/>
        </p:spPr>
      </p:cxnSp>
      <p:sp>
        <p:nvSpPr>
          <p:cNvPr id="181" name="Rectangle 180"/>
          <p:cNvSpPr/>
          <p:nvPr/>
        </p:nvSpPr>
        <p:spPr>
          <a:xfrm>
            <a:off x="7913101" y="3178141"/>
            <a:ext cx="1928489" cy="257207"/>
          </a:xfrm>
          <a:prstGeom prst="rect">
            <a:avLst/>
          </a:prstGeom>
          <a:solidFill>
            <a:srgbClr val="009EE0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8926813" y="2778949"/>
            <a:ext cx="175081" cy="153222"/>
          </a:xfrm>
          <a:prstGeom prst="ellipse">
            <a:avLst/>
          </a:prstGeom>
          <a:solidFill>
            <a:srgbClr val="009EE0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" name="Straight Connector 182"/>
          <p:cNvCxnSpPr>
            <a:endCxn id="182" idx="4"/>
          </p:cNvCxnSpPr>
          <p:nvPr/>
        </p:nvCxnSpPr>
        <p:spPr>
          <a:xfrm flipV="1">
            <a:off x="9014353" y="2932172"/>
            <a:ext cx="0" cy="490311"/>
          </a:xfrm>
          <a:prstGeom prst="line">
            <a:avLst/>
          </a:prstGeom>
          <a:noFill/>
          <a:ln w="6350" cap="flat" cmpd="sng" algn="ctr">
            <a:solidFill>
              <a:srgbClr val="009EE0"/>
            </a:solidFill>
            <a:prstDash val="solid"/>
          </a:ln>
          <a:effectLst/>
        </p:spPr>
      </p:cxnSp>
      <p:sp>
        <p:nvSpPr>
          <p:cNvPr id="184" name="TextBox 183"/>
          <p:cNvSpPr txBox="1"/>
          <p:nvPr/>
        </p:nvSpPr>
        <p:spPr>
          <a:xfrm>
            <a:off x="8726662" y="3211577"/>
            <a:ext cx="30136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spcBef>
                <a:spcPts val="450"/>
              </a:spcBef>
              <a:defRPr/>
            </a:pPr>
            <a:r>
              <a:rPr lang="en-US" sz="1050" b="1" kern="0" dirty="0" smtClean="0">
                <a:solidFill>
                  <a:srgbClr val="FFFFFF"/>
                </a:solidFill>
              </a:rPr>
              <a:t>2021</a:t>
            </a:r>
            <a:endParaRPr lang="en-US" sz="1050" b="1" kern="0" dirty="0">
              <a:solidFill>
                <a:srgbClr val="003C64"/>
              </a:solidFill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3413446" y="2544142"/>
            <a:ext cx="1845368" cy="245156"/>
          </a:xfrm>
          <a:prstGeom prst="rect">
            <a:avLst/>
          </a:prstGeom>
          <a:solidFill>
            <a:srgbClr val="003C64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5179642" y="3849463"/>
            <a:ext cx="175081" cy="153222"/>
          </a:xfrm>
          <a:prstGeom prst="ellipse">
            <a:avLst/>
          </a:prstGeom>
          <a:solidFill>
            <a:srgbClr val="003C64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4185447" y="2571554"/>
            <a:ext cx="30136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1050" b="1" kern="0" dirty="0" smtClean="0">
                <a:solidFill>
                  <a:srgbClr val="FFFFFF"/>
                </a:solidFill>
              </a:rPr>
              <a:t>2019</a:t>
            </a:r>
            <a:endParaRPr lang="en-US" sz="1050" kern="0" dirty="0">
              <a:solidFill>
                <a:srgbClr val="FFFFFF"/>
              </a:solidFill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 flipV="1">
            <a:off x="5261797" y="2544142"/>
            <a:ext cx="0" cy="1348356"/>
          </a:xfrm>
          <a:prstGeom prst="line">
            <a:avLst/>
          </a:prstGeom>
          <a:noFill/>
          <a:ln w="6350" cap="flat" cmpd="sng" algn="ctr">
            <a:solidFill>
              <a:srgbClr val="003C64"/>
            </a:solidFill>
            <a:prstDash val="solid"/>
          </a:ln>
          <a:effectLst/>
        </p:spPr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CAD23D33-F8C9-47F5-AA2E-65EE3AD1C3BA}"/>
              </a:ext>
            </a:extLst>
          </p:cNvPr>
          <p:cNvSpPr txBox="1"/>
          <p:nvPr/>
        </p:nvSpPr>
        <p:spPr>
          <a:xfrm>
            <a:off x="1400546" y="4719311"/>
            <a:ext cx="872702" cy="363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685800">
              <a:defRPr/>
            </a:pPr>
            <a:r>
              <a:rPr lang="en-US" sz="788" kern="0" dirty="0" smtClean="0">
                <a:solidFill>
                  <a:srgbClr val="000000"/>
                </a:solidFill>
              </a:rPr>
              <a:t>ALTO*'s first technological development </a:t>
            </a:r>
            <a:endParaRPr lang="en-US" sz="788" kern="0" dirty="0">
              <a:solidFill>
                <a:srgbClr val="000000"/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67816A9C-D02A-4F23-9524-FB41DAFD868E}"/>
              </a:ext>
            </a:extLst>
          </p:cNvPr>
          <p:cNvSpPr txBox="1"/>
          <p:nvPr/>
        </p:nvSpPr>
        <p:spPr>
          <a:xfrm>
            <a:off x="1729692" y="3693557"/>
            <a:ext cx="2095349" cy="363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685800">
              <a:defRPr/>
            </a:pPr>
            <a:r>
              <a:rPr lang="en-US" sz="788" kern="0" dirty="0" smtClean="0">
                <a:solidFill>
                  <a:srgbClr val="000000"/>
                </a:solidFill>
              </a:rPr>
              <a:t>1st major global migration of</a:t>
            </a:r>
          </a:p>
          <a:p>
            <a:pPr lvl="0" defTabSz="685800">
              <a:defRPr/>
            </a:pPr>
            <a:r>
              <a:rPr lang="en-US" sz="788" kern="0" dirty="0" smtClean="0">
                <a:solidFill>
                  <a:srgbClr val="000000"/>
                </a:solidFill>
              </a:rPr>
              <a:t>Pioneer (€240bn, 7 countries) completed in 18 months</a:t>
            </a:r>
            <a:endParaRPr lang="en-US" sz="788" kern="0" dirty="0">
              <a:solidFill>
                <a:srgbClr val="000000"/>
              </a:solidFill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3B40DAE0-2854-4A72-8C71-45A8FBCDA3DD}"/>
              </a:ext>
            </a:extLst>
          </p:cNvPr>
          <p:cNvSpPr txBox="1"/>
          <p:nvPr/>
        </p:nvSpPr>
        <p:spPr>
          <a:xfrm>
            <a:off x="5499485" y="2563625"/>
            <a:ext cx="1777866" cy="4850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685800">
              <a:defRPr/>
            </a:pPr>
            <a:r>
              <a:rPr lang="en-US" sz="788" kern="0" dirty="0" smtClean="0">
                <a:solidFill>
                  <a:srgbClr val="000000"/>
                </a:solidFill>
              </a:rPr>
              <a:t>Deployment in China (Bank of China) and Spain (Sabadell AM - €20bn) in 2020</a:t>
            </a:r>
          </a:p>
          <a:p>
            <a:pPr lvl="0" defTabSz="685800">
              <a:defRPr/>
            </a:pPr>
            <a:r>
              <a:rPr lang="en-US" sz="788" kern="0" dirty="0" smtClean="0">
                <a:solidFill>
                  <a:srgbClr val="000000"/>
                </a:solidFill>
              </a:rPr>
              <a:t>Extension to real assets</a:t>
            </a:r>
            <a:endParaRPr lang="en-US" sz="788" kern="0" dirty="0">
              <a:solidFill>
                <a:srgbClr val="000000"/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CADFDEAB-0B76-4DDA-ADE4-D10784977E93}"/>
              </a:ext>
            </a:extLst>
          </p:cNvPr>
          <p:cNvSpPr txBox="1"/>
          <p:nvPr/>
        </p:nvSpPr>
        <p:spPr>
          <a:xfrm>
            <a:off x="3442387" y="2838920"/>
            <a:ext cx="1737255" cy="121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685800">
              <a:defRPr/>
            </a:pPr>
            <a:r>
              <a:rPr lang="en-US" sz="788" kern="0" dirty="0" smtClean="0">
                <a:solidFill>
                  <a:srgbClr val="000000"/>
                </a:solidFill>
              </a:rPr>
              <a:t>Acquisition of WeSave</a:t>
            </a:r>
            <a:endParaRPr lang="en-US" sz="788" kern="0" dirty="0">
              <a:solidFill>
                <a:srgbClr val="000000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CAB2B2BC-1BCE-4EAA-81B3-42494B02B762}"/>
              </a:ext>
            </a:extLst>
          </p:cNvPr>
          <p:cNvSpPr txBox="1"/>
          <p:nvPr/>
        </p:nvSpPr>
        <p:spPr>
          <a:xfrm>
            <a:off x="4599412" y="4649308"/>
            <a:ext cx="1287157" cy="242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685800">
              <a:defRPr/>
            </a:pPr>
            <a:r>
              <a:rPr lang="en-US" sz="788" kern="0" dirty="0" smtClean="0">
                <a:solidFill>
                  <a:srgbClr val="000000"/>
                </a:solidFill>
              </a:rPr>
              <a:t>3 ALTO* Investment clients outside France</a:t>
            </a:r>
            <a:endParaRPr lang="en-US" sz="788" kern="0" dirty="0">
              <a:solidFill>
                <a:srgbClr val="000000"/>
              </a:solidFill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AF956E15-576A-4CE0-8D4F-F52569534707}"/>
              </a:ext>
            </a:extLst>
          </p:cNvPr>
          <p:cNvSpPr txBox="1"/>
          <p:nvPr/>
        </p:nvSpPr>
        <p:spPr>
          <a:xfrm>
            <a:off x="2978365" y="5327752"/>
            <a:ext cx="1332305" cy="242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685800">
              <a:spcBef>
                <a:spcPts val="450"/>
              </a:spcBef>
              <a:defRPr/>
            </a:pPr>
            <a:r>
              <a:rPr lang="en-US" sz="788" kern="0" dirty="0" smtClean="0">
                <a:solidFill>
                  <a:srgbClr val="000000"/>
                </a:solidFill>
              </a:rPr>
              <a:t>1st ALTO* Investment client in France</a:t>
            </a:r>
            <a:endParaRPr lang="en-US" sz="788" kern="0" dirty="0">
              <a:solidFill>
                <a:srgbClr val="000000"/>
              </a:solidFill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6E44A0AA-494B-4DCF-8C7D-A7BE7CD6CCC1}"/>
              </a:ext>
            </a:extLst>
          </p:cNvPr>
          <p:cNvSpPr txBox="1"/>
          <p:nvPr/>
        </p:nvSpPr>
        <p:spPr>
          <a:xfrm>
            <a:off x="7938194" y="3486011"/>
            <a:ext cx="1895563" cy="1162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685800">
              <a:spcBef>
                <a:spcPts val="450"/>
              </a:spcBef>
              <a:defRPr/>
            </a:pPr>
            <a:r>
              <a:rPr lang="en-US" sz="788" kern="0" dirty="0" smtClean="0">
                <a:solidFill>
                  <a:srgbClr val="000000"/>
                </a:solidFill>
              </a:rPr>
              <a:t>39 clients in 9 countries</a:t>
            </a:r>
          </a:p>
          <a:p>
            <a:pPr lvl="0" defTabSz="685800">
              <a:spcBef>
                <a:spcPts val="450"/>
              </a:spcBef>
              <a:defRPr/>
            </a:pPr>
            <a:r>
              <a:rPr lang="en-US" sz="788" b="1" kern="0" dirty="0" smtClean="0">
                <a:solidFill>
                  <a:srgbClr val="000000"/>
                </a:solidFill>
              </a:rPr>
              <a:t>ALTO* Investment Compliance </a:t>
            </a:r>
            <a:r>
              <a:rPr lang="en-US" sz="788" kern="0" dirty="0" smtClean="0">
                <a:solidFill>
                  <a:srgbClr val="000000"/>
                </a:solidFill>
              </a:rPr>
              <a:t>selected by 3 major asset servicing companies</a:t>
            </a:r>
          </a:p>
          <a:p>
            <a:pPr lvl="0" defTabSz="685800">
              <a:spcBef>
                <a:spcPts val="450"/>
              </a:spcBef>
              <a:defRPr/>
            </a:pPr>
            <a:r>
              <a:rPr lang="en-US" sz="788" b="1" kern="0" dirty="0" smtClean="0">
                <a:solidFill>
                  <a:srgbClr val="000000"/>
                </a:solidFill>
              </a:rPr>
              <a:t>ALTO* Employee Savings &amp; Retirement </a:t>
            </a:r>
            <a:r>
              <a:rPr lang="en-US" sz="788" kern="0" dirty="0" smtClean="0">
                <a:solidFill>
                  <a:srgbClr val="000000"/>
                </a:solidFill>
              </a:rPr>
              <a:t>extended to insurance products</a:t>
            </a:r>
          </a:p>
          <a:p>
            <a:pPr lvl="0" defTabSz="685800">
              <a:spcBef>
                <a:spcPts val="450"/>
              </a:spcBef>
              <a:defRPr/>
            </a:pPr>
            <a:r>
              <a:rPr lang="en-US" sz="788" b="1" kern="0" dirty="0" smtClean="0">
                <a:solidFill>
                  <a:srgbClr val="000000"/>
                </a:solidFill>
              </a:rPr>
              <a:t>ALTO* Wealth &amp; Distribution </a:t>
            </a:r>
            <a:r>
              <a:rPr lang="en-US" sz="788" kern="0" dirty="0" smtClean="0">
                <a:solidFill>
                  <a:srgbClr val="000000"/>
                </a:solidFill>
              </a:rPr>
              <a:t>in full development thanks to significant commercial success</a:t>
            </a:r>
            <a:endParaRPr lang="en-US" sz="788" kern="0" dirty="0">
              <a:solidFill>
                <a:srgbClr val="000000"/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8112039" y="1879054"/>
            <a:ext cx="2225821" cy="245156"/>
          </a:xfrm>
          <a:prstGeom prst="rect">
            <a:avLst/>
          </a:prstGeom>
          <a:solidFill>
            <a:srgbClr val="003C64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1050" b="1" kern="0" dirty="0" smtClean="0">
                <a:solidFill>
                  <a:srgbClr val="FFFFFF"/>
                </a:solidFill>
                <a:latin typeface="Arial"/>
              </a:rPr>
              <a:t>2022</a:t>
            </a:r>
            <a:endParaRPr lang="en-US" sz="105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10239738" y="2437240"/>
            <a:ext cx="175081" cy="153222"/>
          </a:xfrm>
          <a:prstGeom prst="ellipse">
            <a:avLst/>
          </a:prstGeom>
          <a:solidFill>
            <a:srgbClr val="003C64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3B40DAE0-2854-4A72-8C71-45A8FBCDA3DD}"/>
              </a:ext>
            </a:extLst>
          </p:cNvPr>
          <p:cNvSpPr txBox="1"/>
          <p:nvPr/>
        </p:nvSpPr>
        <p:spPr>
          <a:xfrm>
            <a:off x="8129682" y="2132866"/>
            <a:ext cx="2208176" cy="363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685800">
              <a:defRPr/>
            </a:pPr>
            <a:r>
              <a:rPr lang="en-US" sz="788" kern="0" dirty="0" smtClean="0">
                <a:solidFill>
                  <a:srgbClr val="000000"/>
                </a:solidFill>
              </a:rPr>
              <a:t>Acquisition of </a:t>
            </a:r>
            <a:r>
              <a:rPr lang="en-US" sz="788" b="1" kern="0" dirty="0" err="1" smtClean="0">
                <a:solidFill>
                  <a:srgbClr val="000000"/>
                </a:solidFill>
              </a:rPr>
              <a:t>Lyxor</a:t>
            </a:r>
            <a:r>
              <a:rPr lang="en-US" sz="788" b="1" kern="0" dirty="0" smtClean="0">
                <a:solidFill>
                  <a:srgbClr val="000000"/>
                </a:solidFill>
              </a:rPr>
              <a:t> AM </a:t>
            </a:r>
            <a:r>
              <a:rPr lang="en-US" sz="788" kern="0" dirty="0" smtClean="0">
                <a:solidFill>
                  <a:srgbClr val="000000"/>
                </a:solidFill>
              </a:rPr>
              <a:t>(~€140bn AUM)</a:t>
            </a:r>
          </a:p>
          <a:p>
            <a:pPr lvl="0" defTabSz="685800">
              <a:defRPr/>
            </a:pPr>
            <a:r>
              <a:rPr lang="en-US" sz="788" b="1" kern="0" dirty="0" smtClean="0">
                <a:solidFill>
                  <a:srgbClr val="000000"/>
                </a:solidFill>
              </a:rPr>
              <a:t>ESG: </a:t>
            </a:r>
            <a:r>
              <a:rPr lang="en-US" sz="788" kern="0" dirty="0" smtClean="0">
                <a:solidFill>
                  <a:srgbClr val="000000"/>
                </a:solidFill>
              </a:rPr>
              <a:t>Acceleration of the technological and functional offer</a:t>
            </a:r>
            <a:endParaRPr lang="en-US" sz="788" kern="0" dirty="0">
              <a:solidFill>
                <a:srgbClr val="000000"/>
              </a:solidFill>
            </a:endParaRPr>
          </a:p>
        </p:txBody>
      </p:sp>
      <p:cxnSp>
        <p:nvCxnSpPr>
          <p:cNvPr id="199" name="Straight Connector 198"/>
          <p:cNvCxnSpPr>
            <a:cxnSpLocks/>
          </p:cNvCxnSpPr>
          <p:nvPr/>
        </p:nvCxnSpPr>
        <p:spPr>
          <a:xfrm flipV="1">
            <a:off x="10327278" y="1882570"/>
            <a:ext cx="10580" cy="540000"/>
          </a:xfrm>
          <a:prstGeom prst="line">
            <a:avLst/>
          </a:prstGeom>
          <a:noFill/>
          <a:ln w="6350" cap="flat" cmpd="sng" algn="ctr">
            <a:solidFill>
              <a:srgbClr val="003C64"/>
            </a:solidFill>
            <a:prstDash val="solid"/>
          </a:ln>
          <a:effectLst/>
        </p:spPr>
      </p:cxnSp>
      <p:sp>
        <p:nvSpPr>
          <p:cNvPr id="5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2292" y="6480000"/>
            <a:ext cx="6949595" cy="180000"/>
          </a:xfrm>
        </p:spPr>
        <p:txBody>
          <a:bodyPr/>
          <a:lstStyle/>
          <a:p>
            <a:r>
              <a:rPr lang="en-US" smtClean="0"/>
              <a:t>A new frontier for financial industry | January 2023</a:t>
            </a:r>
            <a:endParaRPr lang="en-US" dirty="0"/>
          </a:p>
        </p:txBody>
      </p:sp>
      <p:sp>
        <p:nvSpPr>
          <p:cNvPr id="5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001" y="6480000"/>
            <a:ext cx="240001" cy="180000"/>
          </a:xfrm>
        </p:spPr>
        <p:txBody>
          <a:bodyPr/>
          <a:lstStyle/>
          <a:p>
            <a:fld id="{2B1C6FFC-D040-034F-8B69-20295064E64D}" type="slidenum">
              <a:rPr lang="fr-FR" smtClean="0"/>
              <a:t>6</a:t>
            </a:fld>
            <a:endParaRPr lang="fr-FR" dirty="0"/>
          </a:p>
        </p:txBody>
      </p:sp>
      <p:sp>
        <p:nvSpPr>
          <p:cNvPr id="53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52" y="6293366"/>
            <a:ext cx="353121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* ALTO: Amundi Leading Technologies &amp; Operations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0052544" y="2843011"/>
            <a:ext cx="1205213" cy="257207"/>
          </a:xfrm>
          <a:prstGeom prst="rect">
            <a:avLst/>
          </a:prstGeom>
          <a:solidFill>
            <a:srgbClr val="009EE0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10475050" y="2422570"/>
            <a:ext cx="175081" cy="153222"/>
          </a:xfrm>
          <a:prstGeom prst="ellipse">
            <a:avLst/>
          </a:prstGeom>
          <a:solidFill>
            <a:srgbClr val="009EE0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56" name="Straight Connector 55"/>
          <p:cNvCxnSpPr>
            <a:endCxn id="55" idx="4"/>
          </p:cNvCxnSpPr>
          <p:nvPr/>
        </p:nvCxnSpPr>
        <p:spPr>
          <a:xfrm flipV="1">
            <a:off x="10562590" y="2575793"/>
            <a:ext cx="0" cy="490311"/>
          </a:xfrm>
          <a:prstGeom prst="line">
            <a:avLst/>
          </a:prstGeom>
          <a:noFill/>
          <a:ln w="6350" cap="flat" cmpd="sng" algn="ctr">
            <a:solidFill>
              <a:srgbClr val="009EE0"/>
            </a:solidFill>
            <a:prstDash val="solid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10545107" y="2896767"/>
            <a:ext cx="30136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spcBef>
                <a:spcPts val="450"/>
              </a:spcBef>
              <a:defRPr/>
            </a:pPr>
            <a:r>
              <a:rPr lang="en-US" sz="1050" b="1" kern="0" dirty="0" smtClean="0">
                <a:solidFill>
                  <a:srgbClr val="FFFFFF"/>
                </a:solidFill>
              </a:rPr>
              <a:t>2022</a:t>
            </a:r>
            <a:endParaRPr lang="en-US" sz="1050" b="1" kern="0" dirty="0">
              <a:solidFill>
                <a:srgbClr val="003C64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E44A0AA-494B-4DCF-8C7D-A7BE7CD6CCC1}"/>
              </a:ext>
            </a:extLst>
          </p:cNvPr>
          <p:cNvSpPr txBox="1"/>
          <p:nvPr/>
        </p:nvSpPr>
        <p:spPr>
          <a:xfrm>
            <a:off x="10077638" y="3150881"/>
            <a:ext cx="1184636" cy="363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685800">
              <a:spcBef>
                <a:spcPts val="450"/>
              </a:spcBef>
              <a:defRPr/>
            </a:pPr>
            <a:r>
              <a:rPr lang="en-US" sz="788" kern="0" dirty="0" smtClean="0">
                <a:solidFill>
                  <a:srgbClr val="000000"/>
                </a:solidFill>
              </a:rPr>
              <a:t>New solutions with ALTO* Sustainability and ALTO* Reporting</a:t>
            </a:r>
            <a:endParaRPr lang="en-US" sz="788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frontier for financial industry | January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6FFC-D040-034F-8B69-20295064E64D}" type="slidenum">
              <a:rPr lang="fr-FR" smtClean="0"/>
              <a:t>7</a:t>
            </a:fld>
            <a:endParaRPr lang="fr-FR" dirty="0"/>
          </a:p>
        </p:txBody>
      </p:sp>
      <p:sp>
        <p:nvSpPr>
          <p:cNvPr id="61" name="Forme libre 43">
            <a:extLst>
              <a:ext uri="{FF2B5EF4-FFF2-40B4-BE49-F238E27FC236}">
                <a16:creationId xmlns:a16="http://schemas.microsoft.com/office/drawing/2014/main" id="{5AA07BEA-2747-DF4B-89A6-645C0012A16B}"/>
              </a:ext>
            </a:extLst>
          </p:cNvPr>
          <p:cNvSpPr/>
          <p:nvPr/>
        </p:nvSpPr>
        <p:spPr>
          <a:xfrm>
            <a:off x="960002" y="1596244"/>
            <a:ext cx="1230963" cy="1208062"/>
          </a:xfrm>
          <a:custGeom>
            <a:avLst/>
            <a:gdLst>
              <a:gd name="connsiteX0" fmla="*/ 1846444 w 1846444"/>
              <a:gd name="connsiteY0" fmla="*/ 906047 h 1812093"/>
              <a:gd name="connsiteX1" fmla="*/ 923222 w 1846444"/>
              <a:gd name="connsiteY1" fmla="*/ 1812093 h 1812093"/>
              <a:gd name="connsiteX2" fmla="*/ 0 w 1846444"/>
              <a:gd name="connsiteY2" fmla="*/ 906047 h 1812093"/>
              <a:gd name="connsiteX3" fmla="*/ 923222 w 1846444"/>
              <a:gd name="connsiteY3" fmla="*/ 0 h 1812093"/>
              <a:gd name="connsiteX4" fmla="*/ 1846444 w 1846444"/>
              <a:gd name="connsiteY4" fmla="*/ 906047 h 181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6444" h="1812093">
                <a:moveTo>
                  <a:pt x="1846444" y="906047"/>
                </a:moveTo>
                <a:cubicBezTo>
                  <a:pt x="1846444" y="1406442"/>
                  <a:pt x="1433103" y="1812093"/>
                  <a:pt x="923222" y="1812093"/>
                </a:cubicBezTo>
                <a:cubicBezTo>
                  <a:pt x="413341" y="1812093"/>
                  <a:pt x="0" y="1406442"/>
                  <a:pt x="0" y="906047"/>
                </a:cubicBezTo>
                <a:cubicBezTo>
                  <a:pt x="0" y="405651"/>
                  <a:pt x="413341" y="0"/>
                  <a:pt x="923222" y="0"/>
                </a:cubicBezTo>
                <a:cubicBezTo>
                  <a:pt x="1433103" y="0"/>
                  <a:pt x="1846444" y="405651"/>
                  <a:pt x="1846444" y="906047"/>
                </a:cubicBezTo>
                <a:close/>
              </a:path>
            </a:pathLst>
          </a:custGeom>
          <a:solidFill>
            <a:srgbClr val="F07D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orme libre 49">
            <a:extLst>
              <a:ext uri="{FF2B5EF4-FFF2-40B4-BE49-F238E27FC236}">
                <a16:creationId xmlns:a16="http://schemas.microsoft.com/office/drawing/2014/main" id="{6C8D78B3-4517-2347-A8D6-5B4BBA38AC0A}"/>
              </a:ext>
            </a:extLst>
          </p:cNvPr>
          <p:cNvSpPr/>
          <p:nvPr/>
        </p:nvSpPr>
        <p:spPr>
          <a:xfrm>
            <a:off x="960002" y="3190094"/>
            <a:ext cx="1230963" cy="1208062"/>
          </a:xfrm>
          <a:custGeom>
            <a:avLst/>
            <a:gdLst>
              <a:gd name="connsiteX0" fmla="*/ 1846444 w 1846444"/>
              <a:gd name="connsiteY0" fmla="*/ 906047 h 1812093"/>
              <a:gd name="connsiteX1" fmla="*/ 923222 w 1846444"/>
              <a:gd name="connsiteY1" fmla="*/ 1812093 h 1812093"/>
              <a:gd name="connsiteX2" fmla="*/ 0 w 1846444"/>
              <a:gd name="connsiteY2" fmla="*/ 906047 h 1812093"/>
              <a:gd name="connsiteX3" fmla="*/ 923222 w 1846444"/>
              <a:gd name="connsiteY3" fmla="*/ 0 h 1812093"/>
              <a:gd name="connsiteX4" fmla="*/ 1846444 w 1846444"/>
              <a:gd name="connsiteY4" fmla="*/ 906047 h 181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6444" h="1812093">
                <a:moveTo>
                  <a:pt x="1846444" y="906047"/>
                </a:moveTo>
                <a:cubicBezTo>
                  <a:pt x="1846444" y="1406442"/>
                  <a:pt x="1433103" y="1812093"/>
                  <a:pt x="923222" y="1812093"/>
                </a:cubicBezTo>
                <a:cubicBezTo>
                  <a:pt x="413341" y="1812093"/>
                  <a:pt x="0" y="1406442"/>
                  <a:pt x="0" y="906047"/>
                </a:cubicBezTo>
                <a:cubicBezTo>
                  <a:pt x="0" y="405651"/>
                  <a:pt x="413341" y="0"/>
                  <a:pt x="923222" y="0"/>
                </a:cubicBezTo>
                <a:cubicBezTo>
                  <a:pt x="1433103" y="0"/>
                  <a:pt x="1846444" y="405651"/>
                  <a:pt x="1846444" y="906047"/>
                </a:cubicBezTo>
                <a:close/>
              </a:path>
            </a:pathLst>
          </a:custGeom>
          <a:solidFill>
            <a:srgbClr val="009EE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Forme libre 55">
            <a:extLst>
              <a:ext uri="{FF2B5EF4-FFF2-40B4-BE49-F238E27FC236}">
                <a16:creationId xmlns:a16="http://schemas.microsoft.com/office/drawing/2014/main" id="{8E484037-4202-F547-B1AA-8877B074B369}"/>
              </a:ext>
            </a:extLst>
          </p:cNvPr>
          <p:cNvSpPr/>
          <p:nvPr/>
        </p:nvSpPr>
        <p:spPr>
          <a:xfrm>
            <a:off x="960002" y="4773186"/>
            <a:ext cx="1230963" cy="1208062"/>
          </a:xfrm>
          <a:custGeom>
            <a:avLst/>
            <a:gdLst>
              <a:gd name="connsiteX0" fmla="*/ 1846444 w 1846444"/>
              <a:gd name="connsiteY0" fmla="*/ 906047 h 1812093"/>
              <a:gd name="connsiteX1" fmla="*/ 923222 w 1846444"/>
              <a:gd name="connsiteY1" fmla="*/ 1812093 h 1812093"/>
              <a:gd name="connsiteX2" fmla="*/ 0 w 1846444"/>
              <a:gd name="connsiteY2" fmla="*/ 906047 h 1812093"/>
              <a:gd name="connsiteX3" fmla="*/ 923222 w 1846444"/>
              <a:gd name="connsiteY3" fmla="*/ 0 h 1812093"/>
              <a:gd name="connsiteX4" fmla="*/ 1846444 w 1846444"/>
              <a:gd name="connsiteY4" fmla="*/ 906047 h 181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6444" h="1812093">
                <a:moveTo>
                  <a:pt x="1846444" y="906047"/>
                </a:moveTo>
                <a:cubicBezTo>
                  <a:pt x="1846444" y="1406442"/>
                  <a:pt x="1433103" y="1812093"/>
                  <a:pt x="923222" y="1812093"/>
                </a:cubicBezTo>
                <a:cubicBezTo>
                  <a:pt x="413341" y="1812093"/>
                  <a:pt x="0" y="1406442"/>
                  <a:pt x="0" y="906047"/>
                </a:cubicBezTo>
                <a:cubicBezTo>
                  <a:pt x="0" y="405651"/>
                  <a:pt x="413341" y="0"/>
                  <a:pt x="923222" y="0"/>
                </a:cubicBezTo>
                <a:cubicBezTo>
                  <a:pt x="1433103" y="0"/>
                  <a:pt x="1846444" y="405651"/>
                  <a:pt x="1846444" y="906047"/>
                </a:cubicBezTo>
                <a:close/>
              </a:path>
            </a:pathLst>
          </a:custGeom>
          <a:solidFill>
            <a:srgbClr val="004F9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Forme libre 62">
            <a:extLst>
              <a:ext uri="{FF2B5EF4-FFF2-40B4-BE49-F238E27FC236}">
                <a16:creationId xmlns:a16="http://schemas.microsoft.com/office/drawing/2014/main" id="{96BF5486-78DB-D047-8F18-3F9C35478F8D}"/>
              </a:ext>
            </a:extLst>
          </p:cNvPr>
          <p:cNvSpPr/>
          <p:nvPr/>
        </p:nvSpPr>
        <p:spPr>
          <a:xfrm>
            <a:off x="6269145" y="2329826"/>
            <a:ext cx="1230963" cy="1208062"/>
          </a:xfrm>
          <a:custGeom>
            <a:avLst/>
            <a:gdLst>
              <a:gd name="connsiteX0" fmla="*/ 1846444 w 1846444"/>
              <a:gd name="connsiteY0" fmla="*/ 906047 h 1812093"/>
              <a:gd name="connsiteX1" fmla="*/ 923222 w 1846444"/>
              <a:gd name="connsiteY1" fmla="*/ 1812093 h 1812093"/>
              <a:gd name="connsiteX2" fmla="*/ 0 w 1846444"/>
              <a:gd name="connsiteY2" fmla="*/ 906047 h 1812093"/>
              <a:gd name="connsiteX3" fmla="*/ 923222 w 1846444"/>
              <a:gd name="connsiteY3" fmla="*/ 0 h 1812093"/>
              <a:gd name="connsiteX4" fmla="*/ 1846444 w 1846444"/>
              <a:gd name="connsiteY4" fmla="*/ 906047 h 181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6444" h="1812093">
                <a:moveTo>
                  <a:pt x="1846444" y="906047"/>
                </a:moveTo>
                <a:cubicBezTo>
                  <a:pt x="1846444" y="1406442"/>
                  <a:pt x="1433103" y="1812093"/>
                  <a:pt x="923222" y="1812093"/>
                </a:cubicBezTo>
                <a:cubicBezTo>
                  <a:pt x="413341" y="1812093"/>
                  <a:pt x="0" y="1406442"/>
                  <a:pt x="0" y="906047"/>
                </a:cubicBezTo>
                <a:cubicBezTo>
                  <a:pt x="0" y="405651"/>
                  <a:pt x="413341" y="0"/>
                  <a:pt x="923222" y="0"/>
                </a:cubicBezTo>
                <a:cubicBezTo>
                  <a:pt x="1433103" y="0"/>
                  <a:pt x="1846444" y="405651"/>
                  <a:pt x="1846444" y="906047"/>
                </a:cubicBezTo>
                <a:close/>
              </a:path>
            </a:pathLst>
          </a:custGeom>
          <a:solidFill>
            <a:srgbClr val="45729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orme libre 68">
            <a:extLst>
              <a:ext uri="{FF2B5EF4-FFF2-40B4-BE49-F238E27FC236}">
                <a16:creationId xmlns:a16="http://schemas.microsoft.com/office/drawing/2014/main" id="{602050C0-219E-9643-B76F-E6907650D9D3}"/>
              </a:ext>
            </a:extLst>
          </p:cNvPr>
          <p:cNvSpPr/>
          <p:nvPr/>
        </p:nvSpPr>
        <p:spPr>
          <a:xfrm>
            <a:off x="6269145" y="3923676"/>
            <a:ext cx="1230963" cy="1208062"/>
          </a:xfrm>
          <a:custGeom>
            <a:avLst/>
            <a:gdLst>
              <a:gd name="connsiteX0" fmla="*/ 1846444 w 1846444"/>
              <a:gd name="connsiteY0" fmla="*/ 906047 h 1812093"/>
              <a:gd name="connsiteX1" fmla="*/ 923222 w 1846444"/>
              <a:gd name="connsiteY1" fmla="*/ 1812093 h 1812093"/>
              <a:gd name="connsiteX2" fmla="*/ 0 w 1846444"/>
              <a:gd name="connsiteY2" fmla="*/ 906047 h 1812093"/>
              <a:gd name="connsiteX3" fmla="*/ 923222 w 1846444"/>
              <a:gd name="connsiteY3" fmla="*/ 0 h 1812093"/>
              <a:gd name="connsiteX4" fmla="*/ 1846444 w 1846444"/>
              <a:gd name="connsiteY4" fmla="*/ 906047 h 181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6444" h="1812093">
                <a:moveTo>
                  <a:pt x="1846444" y="906047"/>
                </a:moveTo>
                <a:cubicBezTo>
                  <a:pt x="1846444" y="1406442"/>
                  <a:pt x="1433103" y="1812093"/>
                  <a:pt x="923222" y="1812093"/>
                </a:cubicBezTo>
                <a:cubicBezTo>
                  <a:pt x="413341" y="1812093"/>
                  <a:pt x="0" y="1406442"/>
                  <a:pt x="0" y="906047"/>
                </a:cubicBezTo>
                <a:cubicBezTo>
                  <a:pt x="0" y="405651"/>
                  <a:pt x="413341" y="0"/>
                  <a:pt x="923222" y="0"/>
                </a:cubicBezTo>
                <a:cubicBezTo>
                  <a:pt x="1433103" y="0"/>
                  <a:pt x="1846444" y="405651"/>
                  <a:pt x="1846444" y="906047"/>
                </a:cubicBezTo>
                <a:close/>
              </a:path>
            </a:pathLst>
          </a:custGeom>
          <a:solidFill>
            <a:srgbClr val="E6325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2"/>
          <p:cNvSpPr/>
          <p:nvPr/>
        </p:nvSpPr>
        <p:spPr>
          <a:xfrm>
            <a:off x="1029382" y="1911350"/>
            <a:ext cx="1044000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Innovative and scalable technology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 3"/>
          <p:cNvSpPr/>
          <p:nvPr/>
        </p:nvSpPr>
        <p:spPr>
          <a:xfrm>
            <a:off x="2250586" y="1771357"/>
            <a:ext cx="2799892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Software as a Service (SaaS) </a:t>
            </a:r>
            <a:br>
              <a:rPr lang="en-US" sz="1200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running on private cloud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 4"/>
          <p:cNvSpPr/>
          <p:nvPr/>
        </p:nvSpPr>
        <p:spPr>
          <a:xfrm>
            <a:off x="2250586" y="2242048"/>
            <a:ext cx="2799892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Latest features: open source, </a:t>
            </a:r>
            <a:br>
              <a:rPr lang="en-US" sz="1200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API-based, NLP, Python, machine learning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5"/>
          <p:cNvSpPr/>
          <p:nvPr/>
        </p:nvSpPr>
        <p:spPr>
          <a:xfrm>
            <a:off x="1029382" y="3505200"/>
            <a:ext cx="1044000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Deep industry experience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 6"/>
          <p:cNvSpPr/>
          <p:nvPr/>
        </p:nvSpPr>
        <p:spPr>
          <a:xfrm>
            <a:off x="2250586" y="3331673"/>
            <a:ext cx="2799892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Understanding needs of asset managers and financial institutions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 7"/>
          <p:cNvSpPr/>
          <p:nvPr/>
        </p:nvSpPr>
        <p:spPr>
          <a:xfrm>
            <a:off x="2290018" y="3847533"/>
            <a:ext cx="2405434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Helping clients to focus on their core business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8"/>
          <p:cNvSpPr/>
          <p:nvPr/>
        </p:nvSpPr>
        <p:spPr>
          <a:xfrm>
            <a:off x="997632" y="5099050"/>
            <a:ext cx="1152000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Strong implementation capabilities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 9"/>
          <p:cNvSpPr/>
          <p:nvPr/>
        </p:nvSpPr>
        <p:spPr>
          <a:xfrm>
            <a:off x="2250586" y="4982169"/>
            <a:ext cx="2799892" cy="3035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Fast, effective and reliable deployment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 10"/>
          <p:cNvSpPr/>
          <p:nvPr/>
        </p:nvSpPr>
        <p:spPr>
          <a:xfrm>
            <a:off x="2264988" y="5380857"/>
            <a:ext cx="2655834" cy="5468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Global industrial model with flexibility for customized solutions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11"/>
          <p:cNvSpPr/>
          <p:nvPr/>
        </p:nvSpPr>
        <p:spPr>
          <a:xfrm>
            <a:off x="6341701" y="2644933"/>
            <a:ext cx="1044000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Highly 
competitive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 12"/>
          <p:cNvSpPr/>
          <p:nvPr/>
        </p:nvSpPr>
        <p:spPr>
          <a:xfrm>
            <a:off x="7551225" y="2506130"/>
            <a:ext cx="2639898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Benefits from already large base of products and functionalities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 13"/>
          <p:cNvSpPr/>
          <p:nvPr/>
        </p:nvSpPr>
        <p:spPr>
          <a:xfrm>
            <a:off x="7551225" y="2957261"/>
            <a:ext cx="2639898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No maintenance or upgrades, a cost effective platform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 14"/>
          <p:cNvSpPr/>
          <p:nvPr/>
        </p:nvSpPr>
        <p:spPr>
          <a:xfrm>
            <a:off x="6408570" y="4241957"/>
            <a:ext cx="1044000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Augmented with services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 15"/>
          <p:cNvSpPr/>
          <p:nvPr/>
        </p:nvSpPr>
        <p:spPr>
          <a:xfrm>
            <a:off x="7649783" y="4321333"/>
            <a:ext cx="2639898" cy="557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Dealing, Middle Office, </a:t>
            </a:r>
            <a:r>
              <a:rPr lang="en-US" sz="1200" dirty="0" smtClean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Data Management and </a:t>
            </a:r>
            <a:r>
              <a:rPr lang="en-US" sz="1200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Reporting services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20001" y="548507"/>
            <a:ext cx="10705285" cy="769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Robust and innovative solutions enabling our clients to focus on their core business </a:t>
            </a:r>
          </a:p>
        </p:txBody>
      </p:sp>
    </p:spTree>
    <p:extLst>
      <p:ext uri="{BB962C8B-B14F-4D97-AF65-F5344CB8AC3E}">
        <p14:creationId xmlns:p14="http://schemas.microsoft.com/office/powerpoint/2010/main" val="13564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2" y="548508"/>
            <a:ext cx="10957648" cy="781913"/>
          </a:xfrm>
        </p:spPr>
        <p:txBody>
          <a:bodyPr>
            <a:noAutofit/>
          </a:bodyPr>
          <a:lstStyle/>
          <a:p>
            <a:r>
              <a:rPr lang="en-US" dirty="0"/>
              <a:t>Amundi Technology and ALTO* offer: a suite of products covering the entire savings value chain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frontier for financial industry | January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6FFC-D040-034F-8B69-20295064E64D}" type="slidenum">
              <a:rPr lang="fr-FR" smtClean="0"/>
              <a:t>8</a:t>
            </a:fld>
            <a:endParaRPr lang="fr-FR" dirty="0"/>
          </a:p>
        </p:txBody>
      </p:sp>
      <p:sp>
        <p:nvSpPr>
          <p:cNvPr id="81" name="Text 11"/>
          <p:cNvSpPr/>
          <p:nvPr/>
        </p:nvSpPr>
        <p:spPr>
          <a:xfrm>
            <a:off x="2718445" y="1481833"/>
            <a:ext cx="138430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750"/>
              </a:lnSpc>
            </a:pPr>
            <a:r>
              <a:rPr lang="en-US" sz="1400" b="1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PRODUCTS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 12"/>
          <p:cNvSpPr/>
          <p:nvPr/>
        </p:nvSpPr>
        <p:spPr>
          <a:xfrm>
            <a:off x="8416467" y="1481833"/>
            <a:ext cx="138430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750"/>
              </a:lnSpc>
            </a:pPr>
            <a:r>
              <a:rPr lang="en-US" sz="1400" b="1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CLIENTS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07799" y="1917920"/>
            <a:ext cx="3381537" cy="54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700"/>
              </a:lnSpc>
            </a:pPr>
            <a:r>
              <a:rPr lang="en-US" sz="1200" b="1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Asset Managers, Institutional Investors, Family Offices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307799" y="2639177"/>
            <a:ext cx="3381537" cy="54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700"/>
              </a:lnSpc>
            </a:pPr>
            <a:r>
              <a:rPr lang="en-US" sz="1200" b="1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Wealth Managers, Private Banks, </a:t>
            </a:r>
          </a:p>
          <a:p>
            <a:pPr>
              <a:lnSpc>
                <a:spcPts val="1700"/>
              </a:lnSpc>
            </a:pPr>
            <a:r>
              <a:rPr lang="en-US" sz="1200" b="1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Retail distribution networks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307799" y="3354919"/>
            <a:ext cx="3381537" cy="54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700"/>
              </a:lnSpc>
            </a:pPr>
            <a:r>
              <a:rPr lang="en-US" sz="1200" b="1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Pension funds, Insurance Companies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307799" y="4401433"/>
            <a:ext cx="3381537" cy="54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700"/>
              </a:lnSpc>
            </a:pPr>
            <a:r>
              <a:rPr lang="en-US" sz="1200" b="1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Custodians, Fund Administrators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F2F4C5AA-97E8-4C4F-8DC7-A4590A71C28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" y="1917920"/>
            <a:ext cx="540000" cy="540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6D5A42D7-A22A-43F0-A90C-FD3AA9614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" y="2639678"/>
            <a:ext cx="540000" cy="53900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10588" y="1917918"/>
            <a:ext cx="5725211" cy="540004"/>
            <a:chOff x="6801612" y="1973834"/>
            <a:chExt cx="4551778" cy="540004"/>
          </a:xfrm>
        </p:grpSpPr>
        <p:sp>
          <p:nvSpPr>
            <p:cNvPr id="92" name="Rectangle 91"/>
            <p:cNvSpPr/>
            <p:nvPr/>
          </p:nvSpPr>
          <p:spPr>
            <a:xfrm>
              <a:off x="6801612" y="1973834"/>
              <a:ext cx="4216908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7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Arial" panose="020B0604020202020204" pitchFamily="34" charset="0"/>
                  <a:ea typeface="Arial Bold" pitchFamily="34" charset="-122"/>
                  <a:cs typeface="Arial" panose="020B0604020202020204" pitchFamily="34" charset="0"/>
                </a:rPr>
                <a:t>ALTO* Investment</a:t>
              </a: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: Flexible Portfolio Management System covering the entire asset management value chain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 rot="5400000">
              <a:off x="10915955" y="2076402"/>
              <a:ext cx="540000" cy="33487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310588" y="2639175"/>
            <a:ext cx="5725211" cy="540004"/>
            <a:chOff x="6801612" y="1973834"/>
            <a:chExt cx="4551778" cy="540004"/>
          </a:xfrm>
        </p:grpSpPr>
        <p:sp>
          <p:nvSpPr>
            <p:cNvPr id="94" name="Rectangle 93"/>
            <p:cNvSpPr/>
            <p:nvPr/>
          </p:nvSpPr>
          <p:spPr>
            <a:xfrm>
              <a:off x="6801612" y="1973834"/>
              <a:ext cx="4216908" cy="54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7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Arial" panose="020B0604020202020204" pitchFamily="34" charset="0"/>
                  <a:ea typeface="Arial Bold" pitchFamily="34" charset="-122"/>
                  <a:cs typeface="Arial" panose="020B0604020202020204" pitchFamily="34" charset="0"/>
                </a:rPr>
                <a:t>ALTO* Wealth &amp; Distribution</a:t>
              </a: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: Modular platform for wealth managers, private banks and distributors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Isosceles Triangle 94"/>
            <p:cNvSpPr/>
            <p:nvPr/>
          </p:nvSpPr>
          <p:spPr>
            <a:xfrm rot="5400000">
              <a:off x="10915955" y="2076402"/>
              <a:ext cx="540000" cy="33487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310588" y="3354917"/>
            <a:ext cx="5725211" cy="540004"/>
            <a:chOff x="6801612" y="1973834"/>
            <a:chExt cx="4551778" cy="540004"/>
          </a:xfrm>
        </p:grpSpPr>
        <p:sp>
          <p:nvSpPr>
            <p:cNvPr id="97" name="Rectangle 96"/>
            <p:cNvSpPr/>
            <p:nvPr/>
          </p:nvSpPr>
          <p:spPr>
            <a:xfrm>
              <a:off x="6801612" y="1973834"/>
              <a:ext cx="4216908" cy="54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7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Arial" panose="020B0604020202020204" pitchFamily="34" charset="0"/>
                  <a:ea typeface="Arial Bold" pitchFamily="34" charset="-122"/>
                  <a:cs typeface="Arial" panose="020B0604020202020204" pitchFamily="34" charset="0"/>
                </a:rPr>
                <a:t>ALTO* Employee Savings &amp; Retirement</a:t>
              </a: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: Single management platform for employee and pension savings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Isosceles Triangle 97"/>
            <p:cNvSpPr/>
            <p:nvPr/>
          </p:nvSpPr>
          <p:spPr>
            <a:xfrm rot="5400000">
              <a:off x="10915955" y="2076402"/>
              <a:ext cx="540000" cy="334871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310588" y="4401431"/>
            <a:ext cx="5725211" cy="540004"/>
            <a:chOff x="6801612" y="1973834"/>
            <a:chExt cx="4551778" cy="540004"/>
          </a:xfrm>
        </p:grpSpPr>
        <p:sp>
          <p:nvSpPr>
            <p:cNvPr id="100" name="Rectangle 99"/>
            <p:cNvSpPr/>
            <p:nvPr/>
          </p:nvSpPr>
          <p:spPr>
            <a:xfrm>
              <a:off x="6801612" y="1973834"/>
              <a:ext cx="4216908" cy="54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7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Arial" panose="020B0604020202020204" pitchFamily="34" charset="0"/>
                  <a:ea typeface="Arial Bold" pitchFamily="34" charset="-122"/>
                  <a:cs typeface="Arial" panose="020B0604020202020204" pitchFamily="34" charset="0"/>
                </a:rPr>
                <a:t>ALTO* Asset Servicing</a:t>
              </a: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: Solutions for Asset Servicers, starting with depositary control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Isosceles Triangle 100"/>
            <p:cNvSpPr/>
            <p:nvPr/>
          </p:nvSpPr>
          <p:spPr>
            <a:xfrm rot="5400000">
              <a:off x="10915955" y="2076402"/>
              <a:ext cx="540000" cy="334871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" y="3354919"/>
            <a:ext cx="540000" cy="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" y="4401433"/>
            <a:ext cx="540000" cy="540000"/>
          </a:xfrm>
          <a:prstGeom prst="rect">
            <a:avLst/>
          </a:prstGeom>
        </p:spPr>
      </p:pic>
      <p:grpSp>
        <p:nvGrpSpPr>
          <p:cNvPr id="102" name="Group 101"/>
          <p:cNvGrpSpPr/>
          <p:nvPr/>
        </p:nvGrpSpPr>
        <p:grpSpPr>
          <a:xfrm>
            <a:off x="1310588" y="5128330"/>
            <a:ext cx="5725211" cy="540004"/>
            <a:chOff x="6801612" y="1973834"/>
            <a:chExt cx="4551778" cy="540004"/>
          </a:xfrm>
        </p:grpSpPr>
        <p:sp>
          <p:nvSpPr>
            <p:cNvPr id="103" name="Rectangle 102"/>
            <p:cNvSpPr/>
            <p:nvPr/>
          </p:nvSpPr>
          <p:spPr>
            <a:xfrm>
              <a:off x="6801612" y="1973834"/>
              <a:ext cx="4216908" cy="540000"/>
            </a:xfrm>
            <a:prstGeom prst="rect">
              <a:avLst/>
            </a:prstGeom>
            <a:solidFill>
              <a:srgbClr val="007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7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Arial" panose="020B0604020202020204" pitchFamily="34" charset="0"/>
                  <a:ea typeface="Arial Bold" pitchFamily="34" charset="-122"/>
                  <a:cs typeface="Arial" panose="020B0604020202020204" pitchFamily="34" charset="0"/>
                </a:rPr>
                <a:t>ALTO* Sustainability: </a:t>
              </a: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ea typeface="Arial Bold" pitchFamily="34" charset="-122"/>
                  <a:cs typeface="Arial" panose="020B0604020202020204" pitchFamily="34" charset="0"/>
                </a:rPr>
                <a:t>Solutions to meet ESG needs including data, analytics scorings, reporting, climate, etc. </a:t>
              </a:r>
            </a:p>
          </p:txBody>
        </p:sp>
        <p:sp>
          <p:nvSpPr>
            <p:cNvPr id="104" name="Isosceles Triangle 103"/>
            <p:cNvSpPr/>
            <p:nvPr/>
          </p:nvSpPr>
          <p:spPr>
            <a:xfrm rot="5400000">
              <a:off x="10915955" y="2076402"/>
              <a:ext cx="540000" cy="334871"/>
            </a:xfrm>
            <a:prstGeom prst="triangle">
              <a:avLst/>
            </a:prstGeom>
            <a:solidFill>
              <a:srgbClr val="007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6" name="Rectangle 105"/>
          <p:cNvSpPr/>
          <p:nvPr/>
        </p:nvSpPr>
        <p:spPr>
          <a:xfrm>
            <a:off x="7307799" y="5128332"/>
            <a:ext cx="3381537" cy="54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700"/>
              </a:lnSpc>
            </a:pPr>
            <a:r>
              <a:rPr lang="en-US" sz="1200" b="1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Asset Managers, Institutional Investors, Wealth Managers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20001" y="4151621"/>
            <a:ext cx="2026320" cy="125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defRPr/>
            </a:pPr>
            <a:r>
              <a:rPr lang="en-US" sz="1100" b="1" dirty="0">
                <a:solidFill>
                  <a:schemeClr val="tx1"/>
                </a:solidFill>
                <a:latin typeface="Arial" panose="020B0604020202020204"/>
              </a:rPr>
              <a:t>Specialized solutions: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128334"/>
            <a:ext cx="540000" cy="540000"/>
          </a:xfrm>
          <a:prstGeom prst="rect">
            <a:avLst/>
          </a:prstGeom>
        </p:spPr>
      </p:pic>
      <p:sp>
        <p:nvSpPr>
          <p:cNvPr id="34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52" y="6293366"/>
            <a:ext cx="353121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* ALTO: Amundi Leading Technologies &amp; Operations</a:t>
            </a:r>
          </a:p>
        </p:txBody>
      </p:sp>
    </p:spTree>
    <p:extLst>
      <p:ext uri="{BB962C8B-B14F-4D97-AF65-F5344CB8AC3E}">
        <p14:creationId xmlns:p14="http://schemas.microsoft.com/office/powerpoint/2010/main" val="22376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 new frontier for financial industry | January 2023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9</a:t>
            </a:fld>
            <a:endParaRPr lang="fr-FR"/>
          </a:p>
        </p:txBody>
      </p:sp>
      <p:sp>
        <p:nvSpPr>
          <p:cNvPr id="6" name="TextBox 5">
            <a:hlinkClick r:id="rId4" action="ppaction://hlinksldjump"/>
          </p:cNvPr>
          <p:cNvSpPr txBox="1"/>
          <p:nvPr>
            <p:custDataLst>
              <p:tags r:id="rId1"/>
            </p:custDataLst>
          </p:nvPr>
        </p:nvSpPr>
        <p:spPr>
          <a:xfrm>
            <a:off x="796718" y="3201120"/>
            <a:ext cx="7722553" cy="140898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3300" dirty="0">
                <a:solidFill>
                  <a:srgbClr val="003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ALTO* platforms 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683568" y="1698576"/>
            <a:ext cx="722538" cy="144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8900" dirty="0" smtClean="0">
                <a:solidFill>
                  <a:srgbClr val="00B4E0"/>
                </a:solidFill>
                <a:cs typeface="Arial" panose="020B0604020202020204" pitchFamily="34" charset="0"/>
              </a:rPr>
              <a:t>2</a:t>
            </a:r>
            <a:endParaRPr lang="fr-FR" sz="8900" dirty="0">
              <a:solidFill>
                <a:srgbClr val="00B4E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05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heme/theme1.xml><?xml version="1.0" encoding="utf-8"?>
<a:theme xmlns:a="http://schemas.openxmlformats.org/drawingml/2006/main" name="Amundi_theme_092020">
  <a:themeElements>
    <a:clrScheme name="Amundi-theme_092020">
      <a:dk1>
        <a:srgbClr val="003C64"/>
      </a:dk1>
      <a:lt1>
        <a:srgbClr val="FFFFFF"/>
      </a:lt1>
      <a:dk2>
        <a:srgbClr val="646464"/>
      </a:dk2>
      <a:lt2>
        <a:srgbClr val="E7E6E6"/>
      </a:lt2>
      <a:accent1>
        <a:srgbClr val="009EE0"/>
      </a:accent1>
      <a:accent2>
        <a:srgbClr val="004F9F"/>
      </a:accent2>
      <a:accent3>
        <a:srgbClr val="38B2B6"/>
      </a:accent3>
      <a:accent4>
        <a:srgbClr val="E6325E"/>
      </a:accent4>
      <a:accent5>
        <a:srgbClr val="F07D00"/>
      </a:accent5>
      <a:accent6>
        <a:srgbClr val="C19134"/>
      </a:accent6>
      <a:hlink>
        <a:srgbClr val="00C2F0"/>
      </a:hlink>
      <a:folHlink>
        <a:srgbClr val="4571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R_4-3_AmundiAM" id="{3EDC0E7F-3BB5-6144-A093-5DAA2CA48009}" vid="{C5D74F20-70FD-004C-90EB-FADB05F0C0B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2357</Words>
  <Application>Microsoft Office PowerPoint</Application>
  <PresentationFormat>Widescreen</PresentationFormat>
  <Paragraphs>410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MS PGothic</vt:lpstr>
      <vt:lpstr>Arial</vt:lpstr>
      <vt:lpstr>Arial Bold</vt:lpstr>
      <vt:lpstr>Arial Regular</vt:lpstr>
      <vt:lpstr>Calibri</vt:lpstr>
      <vt:lpstr>CambriaMath</vt:lpstr>
      <vt:lpstr>Gotham Pro Bold</vt:lpstr>
      <vt:lpstr>Gotham Pro Light</vt:lpstr>
      <vt:lpstr>LucidaGrande-Bold</vt:lpstr>
      <vt:lpstr>Times New Roman</vt:lpstr>
      <vt:lpstr>Wingdings</vt:lpstr>
      <vt:lpstr>Amundi_theme_092020</vt:lpstr>
      <vt:lpstr>Amundi Technology, a new frontier for the financial industry</vt:lpstr>
      <vt:lpstr>PowerPoint Presentation</vt:lpstr>
      <vt:lpstr>PowerPoint Presentation</vt:lpstr>
      <vt:lpstr>A fast-changing environment with inherent profitability risks and opportunities</vt:lpstr>
      <vt:lpstr>PowerPoint Presentation</vt:lpstr>
      <vt:lpstr>PowerPoint Presentation</vt:lpstr>
      <vt:lpstr>PowerPoint Presentation</vt:lpstr>
      <vt:lpstr>Amundi Technology and ALTO* offer: a suite of products covering the entire savings value chain</vt:lpstr>
      <vt:lpstr>PowerPoint Presentation</vt:lpstr>
      <vt:lpstr>ALTO* Investment, a multi-asset class investment platform for Asset Managers and Institutional Investors</vt:lpstr>
      <vt:lpstr>ALTO* Wealth &amp; Distribution, a core-to-digital platform for wealth management</vt:lpstr>
      <vt:lpstr>ALTO* Employee Savings &amp; Retirements</vt:lpstr>
      <vt:lpstr>Other specialized solutions leveraging on Amundi experience and know-how</vt:lpstr>
      <vt:lpstr>ALTO* Sustainability to empower responsible investors</vt:lpstr>
      <vt:lpstr>ALTO* Sustainability leveraging ALTO* Platform </vt:lpstr>
      <vt:lpstr>PowerPoint Presentation</vt:lpstr>
      <vt:lpstr>Best-in-class platforms with the guarantee of fast and low-risk implementation</vt:lpstr>
      <vt:lpstr>Worldwide connectivity, capabilities and ecosystem</vt:lpstr>
      <vt:lpstr>Strategic partnerships and operational integrations to offer clients best-in-class value-added solutions</vt:lpstr>
      <vt:lpstr>A growing client base with 42 clients in Europe and Asia</vt:lpstr>
      <vt:lpstr>“Solutions designed by an Asset Manager for Asset Managers, a Distributor for Distributors and an Investor for Investors”</vt:lpstr>
    </vt:vector>
  </TitlesOfParts>
  <Manager/>
  <Company>Amundi Asset Management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seconde ligne et suite du titre troisième ligne de titre</dc:title>
  <dc:subject/>
  <dc:creator>Sauvage Romain (AMUNDI)</dc:creator>
  <cp:keywords/>
  <dc:description/>
  <cp:lastModifiedBy>Sauvage Romain (AMUNDI)</cp:lastModifiedBy>
  <cp:revision>502</cp:revision>
  <dcterms:created xsi:type="dcterms:W3CDTF">2020-12-18T13:56:33Z</dcterms:created>
  <dcterms:modified xsi:type="dcterms:W3CDTF">2023-01-11T20:13:11Z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1197803045</vt:i4>
  </property>
  <property fmtid="{D5CDD505-2E9C-101B-9397-08002B2CF9AE}" pid="3" name="_NewReviewCycle">
    <vt:lpwstr/>
  </property>
  <property fmtid="{D5CDD505-2E9C-101B-9397-08002B2CF9AE}" pid="4" name="_EmailSubject">
    <vt:lpwstr>Amundi Technology </vt:lpwstr>
  </property>
  <property fmtid="{D5CDD505-2E9C-101B-9397-08002B2CF9AE}" pid="5" name="_AuthorEmail">
    <vt:lpwstr>romain.sauvage@amundi.com</vt:lpwstr>
  </property>
  <property fmtid="{D5CDD505-2E9C-101B-9397-08002B2CF9AE}" pid="6" name="_AuthorEmailDisplayName">
    <vt:lpwstr>Sauvage Romain (AMUNDI)</vt:lpwstr>
  </property>
  <property fmtid="{D5CDD505-2E9C-101B-9397-08002B2CF9AE}" pid="7" name="_PreviousAdHocReviewCycleID">
    <vt:i4>293934499</vt:i4>
  </property>
  <property fmtid="{D5CDD505-2E9C-101B-9397-08002B2CF9AE}" pid="8" name="MSIP_Label_6ac45191-74e4-40a9-a4c5-ab5c9391e33a_Enabled">
    <vt:lpwstr>true</vt:lpwstr>
  </property>
  <property fmtid="{D5CDD505-2E9C-101B-9397-08002B2CF9AE}" pid="9" name="MSIP_Label_6ac45191-74e4-40a9-a4c5-ab5c9391e33a_SetDate">
    <vt:lpwstr>2022-05-24T10:48:41Z</vt:lpwstr>
  </property>
  <property fmtid="{D5CDD505-2E9C-101B-9397-08002B2CF9AE}" pid="10" name="MSIP_Label_6ac45191-74e4-40a9-a4c5-ab5c9391e33a_Method">
    <vt:lpwstr>Standard</vt:lpwstr>
  </property>
  <property fmtid="{D5CDD505-2E9C-101B-9397-08002B2CF9AE}" pid="11" name="MSIP_Label_6ac45191-74e4-40a9-a4c5-ab5c9391e33a_Name">
    <vt:lpwstr>Internal Data</vt:lpwstr>
  </property>
  <property fmtid="{D5CDD505-2E9C-101B-9397-08002B2CF9AE}" pid="12" name="MSIP_Label_6ac45191-74e4-40a9-a4c5-ab5c9391e33a_SiteId">
    <vt:lpwstr>a5c34232-eadc-4609-bff3-dd6fcdae3fe2</vt:lpwstr>
  </property>
  <property fmtid="{D5CDD505-2E9C-101B-9397-08002B2CF9AE}" pid="13" name="MSIP_Label_6ac45191-74e4-40a9-a4c5-ab5c9391e33a_ActionId">
    <vt:lpwstr>5607c1a0-9ea5-4975-8a28-31fb46e9bac2</vt:lpwstr>
  </property>
  <property fmtid="{D5CDD505-2E9C-101B-9397-08002B2CF9AE}" pid="14" name="MSIP_Label_6ac45191-74e4-40a9-a4c5-ab5c9391e33a_ContentBits">
    <vt:lpwstr>0</vt:lpwstr>
  </property>
</Properties>
</file>