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1"/>
    <p:sldMasterId id="2147483703" r:id="rId2"/>
  </p:sldMasterIdLst>
  <p:notesMasterIdLst>
    <p:notesMasterId r:id="rId15"/>
  </p:notesMasterIdLst>
  <p:handoutMasterIdLst>
    <p:handoutMasterId r:id="rId16"/>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83"/>
    <a:srgbClr val="F2F0A8"/>
    <a:srgbClr val="0073A3"/>
    <a:srgbClr val="102D69"/>
    <a:srgbClr val="009EE0"/>
    <a:srgbClr val="001C4B"/>
    <a:srgbClr val="000000"/>
    <a:srgbClr val="DCDDDE"/>
    <a:srgbClr val="C7C8CA"/>
    <a:srgbClr val="9E9F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94"/>
  </p:normalViewPr>
  <p:slideViewPr>
    <p:cSldViewPr snapToGrid="0" snapToObjects="1">
      <p:cViewPr varScale="1">
        <p:scale>
          <a:sx n="119" d="100"/>
          <a:sy n="119" d="100"/>
        </p:scale>
        <p:origin x="1362" y="51"/>
      </p:cViewPr>
      <p:guideLst>
        <p:guide orient="horz" pos="2160"/>
        <p:guide pos="2880"/>
      </p:guideLst>
    </p:cSldViewPr>
  </p:slideViewPr>
  <p:outlineViewPr>
    <p:cViewPr>
      <p:scale>
        <a:sx n="33" d="100"/>
        <a:sy n="33" d="100"/>
      </p:scale>
      <p:origin x="0" y="-4664"/>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09240966190697E-2"/>
          <c:y val="4.0039899598063082E-2"/>
          <c:w val="0.96122229790431457"/>
          <c:h val="0.75367154702102179"/>
        </c:manualLayout>
      </c:layout>
      <c:barChart>
        <c:barDir val="col"/>
        <c:grouping val="clustered"/>
        <c:varyColors val="0"/>
        <c:ser>
          <c:idx val="0"/>
          <c:order val="0"/>
          <c:tx>
            <c:strRef>
              <c:f>Sheet1!$B$1</c:f>
              <c:strCache>
                <c:ptCount val="1"/>
                <c:pt idx="0">
                  <c:v>Annualised 10yr DPS growth</c:v>
                </c:pt>
              </c:strCache>
            </c:strRef>
          </c:tx>
          <c:spPr>
            <a:solidFill>
              <a:schemeClr val="accent2"/>
            </a:solidFill>
            <a:ln>
              <a:noFill/>
            </a:ln>
            <a:effectLst/>
          </c:spPr>
          <c:invertIfNegative val="0"/>
          <c:cat>
            <c:numRef>
              <c:f>Sheet1!$A$2:$A$48</c:f>
              <c:numCache>
                <c:formatCode>General</c:formatCode>
                <c:ptCount val="47"/>
                <c:pt idx="0">
                  <c:v>1881</c:v>
                </c:pt>
                <c:pt idx="1">
                  <c:v>1884</c:v>
                </c:pt>
                <c:pt idx="2">
                  <c:v>1887</c:v>
                </c:pt>
                <c:pt idx="3">
                  <c:v>1890</c:v>
                </c:pt>
                <c:pt idx="4">
                  <c:v>1893</c:v>
                </c:pt>
                <c:pt idx="5">
                  <c:v>1896</c:v>
                </c:pt>
                <c:pt idx="6">
                  <c:v>1899</c:v>
                </c:pt>
                <c:pt idx="7">
                  <c:v>1902</c:v>
                </c:pt>
                <c:pt idx="8">
                  <c:v>1905</c:v>
                </c:pt>
                <c:pt idx="9">
                  <c:v>1908</c:v>
                </c:pt>
                <c:pt idx="10">
                  <c:v>1911</c:v>
                </c:pt>
                <c:pt idx="11">
                  <c:v>1914</c:v>
                </c:pt>
                <c:pt idx="12">
                  <c:v>1917</c:v>
                </c:pt>
                <c:pt idx="13">
                  <c:v>1920</c:v>
                </c:pt>
                <c:pt idx="14">
                  <c:v>1923</c:v>
                </c:pt>
                <c:pt idx="15">
                  <c:v>1926</c:v>
                </c:pt>
                <c:pt idx="16">
                  <c:v>1929</c:v>
                </c:pt>
                <c:pt idx="17">
                  <c:v>1932</c:v>
                </c:pt>
                <c:pt idx="18">
                  <c:v>1935</c:v>
                </c:pt>
                <c:pt idx="19">
                  <c:v>1938</c:v>
                </c:pt>
                <c:pt idx="20">
                  <c:v>1941</c:v>
                </c:pt>
                <c:pt idx="21">
                  <c:v>1944</c:v>
                </c:pt>
                <c:pt idx="22">
                  <c:v>1947</c:v>
                </c:pt>
                <c:pt idx="23">
                  <c:v>1950</c:v>
                </c:pt>
                <c:pt idx="24">
                  <c:v>1953</c:v>
                </c:pt>
                <c:pt idx="25">
                  <c:v>1956</c:v>
                </c:pt>
                <c:pt idx="26">
                  <c:v>1962</c:v>
                </c:pt>
                <c:pt idx="27">
                  <c:v>1965</c:v>
                </c:pt>
                <c:pt idx="28">
                  <c:v>1968</c:v>
                </c:pt>
                <c:pt idx="29">
                  <c:v>1971</c:v>
                </c:pt>
                <c:pt idx="30">
                  <c:v>1974</c:v>
                </c:pt>
                <c:pt idx="31">
                  <c:v>1977</c:v>
                </c:pt>
                <c:pt idx="32">
                  <c:v>1980</c:v>
                </c:pt>
                <c:pt idx="33">
                  <c:v>1983</c:v>
                </c:pt>
                <c:pt idx="34">
                  <c:v>1986</c:v>
                </c:pt>
                <c:pt idx="35">
                  <c:v>1989</c:v>
                </c:pt>
                <c:pt idx="36">
                  <c:v>1992</c:v>
                </c:pt>
                <c:pt idx="37">
                  <c:v>1995</c:v>
                </c:pt>
                <c:pt idx="38">
                  <c:v>1998</c:v>
                </c:pt>
                <c:pt idx="39">
                  <c:v>2001</c:v>
                </c:pt>
                <c:pt idx="40">
                  <c:v>2004</c:v>
                </c:pt>
                <c:pt idx="41">
                  <c:v>2007</c:v>
                </c:pt>
                <c:pt idx="42">
                  <c:v>2010</c:v>
                </c:pt>
                <c:pt idx="43">
                  <c:v>2013</c:v>
                </c:pt>
                <c:pt idx="44">
                  <c:v>2016</c:v>
                </c:pt>
                <c:pt idx="45">
                  <c:v>2019</c:v>
                </c:pt>
                <c:pt idx="46">
                  <c:v>2022</c:v>
                </c:pt>
              </c:numCache>
            </c:numRef>
          </c:cat>
          <c:val>
            <c:numRef>
              <c:f>Sheet1!$B$2:$B$48</c:f>
              <c:numCache>
                <c:formatCode>General</c:formatCode>
                <c:ptCount val="47"/>
              </c:numCache>
            </c:numRef>
          </c:val>
          <c:extLst>
            <c:ext xmlns:c16="http://schemas.microsoft.com/office/drawing/2014/chart" uri="{C3380CC4-5D6E-409C-BE32-E72D297353CC}">
              <c16:uniqueId val="{00000000-7A05-4223-841A-0E7075DD3604}"/>
            </c:ext>
          </c:extLst>
        </c:ser>
        <c:ser>
          <c:idx val="1"/>
          <c:order val="1"/>
          <c:tx>
            <c:strRef>
              <c:f>Sheet1!$C$1</c:f>
              <c:strCache>
                <c:ptCount val="1"/>
                <c:pt idx="0">
                  <c:v>Annualised 10yr CPI growth</c:v>
                </c:pt>
              </c:strCache>
            </c:strRef>
          </c:tx>
          <c:spPr>
            <a:solidFill>
              <a:schemeClr val="accent1"/>
            </a:solidFill>
            <a:ln>
              <a:noFill/>
            </a:ln>
            <a:effectLst/>
          </c:spPr>
          <c:invertIfNegative val="0"/>
          <c:cat>
            <c:numRef>
              <c:f>Sheet1!$A$2:$A$48</c:f>
              <c:numCache>
                <c:formatCode>General</c:formatCode>
                <c:ptCount val="47"/>
                <c:pt idx="0">
                  <c:v>1881</c:v>
                </c:pt>
                <c:pt idx="1">
                  <c:v>1884</c:v>
                </c:pt>
                <c:pt idx="2">
                  <c:v>1887</c:v>
                </c:pt>
                <c:pt idx="3">
                  <c:v>1890</c:v>
                </c:pt>
                <c:pt idx="4">
                  <c:v>1893</c:v>
                </c:pt>
                <c:pt idx="5">
                  <c:v>1896</c:v>
                </c:pt>
                <c:pt idx="6">
                  <c:v>1899</c:v>
                </c:pt>
                <c:pt idx="7">
                  <c:v>1902</c:v>
                </c:pt>
                <c:pt idx="8">
                  <c:v>1905</c:v>
                </c:pt>
                <c:pt idx="9">
                  <c:v>1908</c:v>
                </c:pt>
                <c:pt idx="10">
                  <c:v>1911</c:v>
                </c:pt>
                <c:pt idx="11">
                  <c:v>1914</c:v>
                </c:pt>
                <c:pt idx="12">
                  <c:v>1917</c:v>
                </c:pt>
                <c:pt idx="13">
                  <c:v>1920</c:v>
                </c:pt>
                <c:pt idx="14">
                  <c:v>1923</c:v>
                </c:pt>
                <c:pt idx="15">
                  <c:v>1926</c:v>
                </c:pt>
                <c:pt idx="16">
                  <c:v>1929</c:v>
                </c:pt>
                <c:pt idx="17">
                  <c:v>1932</c:v>
                </c:pt>
                <c:pt idx="18">
                  <c:v>1935</c:v>
                </c:pt>
                <c:pt idx="19">
                  <c:v>1938</c:v>
                </c:pt>
                <c:pt idx="20">
                  <c:v>1941</c:v>
                </c:pt>
                <c:pt idx="21">
                  <c:v>1944</c:v>
                </c:pt>
                <c:pt idx="22">
                  <c:v>1947</c:v>
                </c:pt>
                <c:pt idx="23">
                  <c:v>1950</c:v>
                </c:pt>
                <c:pt idx="24">
                  <c:v>1953</c:v>
                </c:pt>
                <c:pt idx="25">
                  <c:v>1956</c:v>
                </c:pt>
                <c:pt idx="26">
                  <c:v>1962</c:v>
                </c:pt>
                <c:pt idx="27">
                  <c:v>1965</c:v>
                </c:pt>
                <c:pt idx="28">
                  <c:v>1968</c:v>
                </c:pt>
                <c:pt idx="29">
                  <c:v>1971</c:v>
                </c:pt>
                <c:pt idx="30">
                  <c:v>1974</c:v>
                </c:pt>
                <c:pt idx="31">
                  <c:v>1977</c:v>
                </c:pt>
                <c:pt idx="32">
                  <c:v>1980</c:v>
                </c:pt>
                <c:pt idx="33">
                  <c:v>1983</c:v>
                </c:pt>
                <c:pt idx="34">
                  <c:v>1986</c:v>
                </c:pt>
                <c:pt idx="35">
                  <c:v>1989</c:v>
                </c:pt>
                <c:pt idx="36">
                  <c:v>1992</c:v>
                </c:pt>
                <c:pt idx="37">
                  <c:v>1995</c:v>
                </c:pt>
                <c:pt idx="38">
                  <c:v>1998</c:v>
                </c:pt>
                <c:pt idx="39">
                  <c:v>2001</c:v>
                </c:pt>
                <c:pt idx="40">
                  <c:v>2004</c:v>
                </c:pt>
                <c:pt idx="41">
                  <c:v>2007</c:v>
                </c:pt>
                <c:pt idx="42">
                  <c:v>2010</c:v>
                </c:pt>
                <c:pt idx="43">
                  <c:v>2013</c:v>
                </c:pt>
                <c:pt idx="44">
                  <c:v>2016</c:v>
                </c:pt>
                <c:pt idx="45">
                  <c:v>2019</c:v>
                </c:pt>
                <c:pt idx="46">
                  <c:v>2022</c:v>
                </c:pt>
              </c:numCache>
            </c:numRef>
          </c:cat>
          <c:val>
            <c:numRef>
              <c:f>Sheet1!$C$2:$C$48</c:f>
              <c:numCache>
                <c:formatCode>General</c:formatCode>
                <c:ptCount val="47"/>
              </c:numCache>
            </c:numRef>
          </c:val>
          <c:extLst>
            <c:ext xmlns:c16="http://schemas.microsoft.com/office/drawing/2014/chart" uri="{C3380CC4-5D6E-409C-BE32-E72D297353CC}">
              <c16:uniqueId val="{00000001-7A05-4223-841A-0E7075DD3604}"/>
            </c:ext>
          </c:extLst>
        </c:ser>
        <c:dLbls>
          <c:showLegendKey val="0"/>
          <c:showVal val="0"/>
          <c:showCatName val="0"/>
          <c:showSerName val="0"/>
          <c:showPercent val="0"/>
          <c:showBubbleSize val="0"/>
        </c:dLbls>
        <c:gapWidth val="219"/>
        <c:overlap val="-27"/>
        <c:axId val="331036479"/>
        <c:axId val="331035231"/>
      </c:barChart>
      <c:catAx>
        <c:axId val="331036479"/>
        <c:scaling>
          <c:orientation val="minMax"/>
        </c:scaling>
        <c:delete val="0"/>
        <c:axPos val="b"/>
        <c:numFmt formatCode="General" sourceLinked="1"/>
        <c:majorTickMark val="none"/>
        <c:minorTickMark val="none"/>
        <c:tickLblPos val="low"/>
        <c:spPr>
          <a:noFill/>
          <a:ln w="1905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31035231"/>
        <c:crosses val="autoZero"/>
        <c:auto val="1"/>
        <c:lblAlgn val="ctr"/>
        <c:lblOffset val="100"/>
        <c:noMultiLvlLbl val="0"/>
      </c:catAx>
      <c:valAx>
        <c:axId val="331035231"/>
        <c:scaling>
          <c:orientation val="minMax"/>
          <c:max val="12"/>
          <c:min val="-8"/>
        </c:scaling>
        <c:delete val="0"/>
        <c:axPos val="l"/>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331036479"/>
        <c:crosses val="autoZero"/>
        <c:crossBetween val="between"/>
        <c:majorUnit val="2"/>
      </c:valAx>
      <c:spPr>
        <a:noFill/>
        <a:ln>
          <a:noFill/>
        </a:ln>
        <a:effectLst/>
      </c:spPr>
    </c:plotArea>
    <c:legend>
      <c:legendPos val="b"/>
      <c:legendEntry>
        <c:idx val="0"/>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800" b="1" i="0" u="none" strike="noStrike" kern="1200" baseline="0">
                <a:solidFill>
                  <a:schemeClr val="accent1"/>
                </a:solidFill>
                <a:latin typeface="+mn-lt"/>
                <a:ea typeface="+mn-ea"/>
                <a:cs typeface="+mn-cs"/>
              </a:defRPr>
            </a:pPr>
            <a:endParaRPr lang="en-US"/>
          </a:p>
        </c:txPr>
      </c:legendEntry>
      <c:layout>
        <c:manualLayout>
          <c:xMode val="edge"/>
          <c:yMode val="edge"/>
          <c:x val="8.2043762227603269E-3"/>
          <c:y val="0.90542030092116732"/>
          <c:w val="0.97076534539752324"/>
          <c:h val="7.3267130117149221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IE" sz="1000" b="1" dirty="0">
                <a:solidFill>
                  <a:schemeClr val="tx1"/>
                </a:solidFill>
              </a:rPr>
              <a:t>S&amp;P Index 1973-2021</a:t>
            </a:r>
          </a:p>
        </c:rich>
      </c:tx>
      <c:layout>
        <c:manualLayout>
          <c:xMode val="edge"/>
          <c:yMode val="edge"/>
          <c:x val="0.32867829002454407"/>
          <c:y val="3.7346822888132736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4797167795885985E-2"/>
          <c:y val="0.13578947368421052"/>
          <c:w val="0.87747543185008847"/>
          <c:h val="0.76573441477710014"/>
        </c:manualLayout>
      </c:layout>
      <c:barChart>
        <c:barDir val="col"/>
        <c:grouping val="clustered"/>
        <c:varyColors val="0"/>
        <c:ser>
          <c:idx val="0"/>
          <c:order val="0"/>
          <c:tx>
            <c:strRef>
              <c:f>Sheet1!$C$1</c:f>
              <c:strCache>
                <c:ptCount val="1"/>
                <c:pt idx="0">
                  <c:v>Return</c:v>
                </c:pt>
              </c:strCache>
            </c:strRef>
          </c:tx>
          <c:spPr>
            <a:solidFill>
              <a:schemeClr val="accent1"/>
            </a:solidFill>
            <a:ln>
              <a:noFill/>
            </a:ln>
            <a:effectLst/>
          </c:spPr>
          <c:invertIfNegative val="0"/>
          <c:cat>
            <c:strRef>
              <c:f>Sheet1!$B$2:$B$6</c:f>
              <c:strCache>
                <c:ptCount val="5"/>
                <c:pt idx="0">
                  <c:v>Dividend Grower &amp; Initiators</c:v>
                </c:pt>
                <c:pt idx="1">
                  <c:v>Dividend Payers</c:v>
                </c:pt>
                <c:pt idx="2">
                  <c:v>No Change in Dividend</c:v>
                </c:pt>
                <c:pt idx="3">
                  <c:v>Dividend non-payers</c:v>
                </c:pt>
                <c:pt idx="4">
                  <c:v>Dividend Cutter and Eliminators</c:v>
                </c:pt>
              </c:strCache>
            </c:strRef>
          </c:cat>
          <c:val>
            <c:numRef>
              <c:f>Sheet1!$C$2:$C$6</c:f>
              <c:numCache>
                <c:formatCode>0.00%</c:formatCode>
                <c:ptCount val="5"/>
                <c:pt idx="0">
                  <c:v>0.10680000000000001</c:v>
                </c:pt>
                <c:pt idx="1">
                  <c:v>9.6000000000000002E-2</c:v>
                </c:pt>
                <c:pt idx="2">
                  <c:v>7.0800000000000002E-2</c:v>
                </c:pt>
                <c:pt idx="3">
                  <c:v>4.7899999999999998E-2</c:v>
                </c:pt>
                <c:pt idx="4">
                  <c:v>4.5999999999999999E-3</c:v>
                </c:pt>
              </c:numCache>
            </c:numRef>
          </c:val>
          <c:extLst>
            <c:ext xmlns:c16="http://schemas.microsoft.com/office/drawing/2014/chart" uri="{C3380CC4-5D6E-409C-BE32-E72D297353CC}">
              <c16:uniqueId val="{00000000-1162-4FD7-891C-DAF924C2F353}"/>
            </c:ext>
          </c:extLst>
        </c:ser>
        <c:dLbls>
          <c:showLegendKey val="0"/>
          <c:showVal val="0"/>
          <c:showCatName val="0"/>
          <c:showSerName val="0"/>
          <c:showPercent val="0"/>
          <c:showBubbleSize val="0"/>
        </c:dLbls>
        <c:gapWidth val="219"/>
        <c:axId val="735432128"/>
        <c:axId val="735431800"/>
      </c:barChart>
      <c:lineChart>
        <c:grouping val="standard"/>
        <c:varyColors val="0"/>
        <c:ser>
          <c:idx val="2"/>
          <c:order val="1"/>
          <c:tx>
            <c:strRef>
              <c:f>Sheet1!$D$1</c:f>
              <c:strCache>
                <c:ptCount val="1"/>
                <c:pt idx="0">
                  <c:v>Standard Deviation</c:v>
                </c:pt>
              </c:strCache>
            </c:strRef>
          </c:tx>
          <c:spPr>
            <a:ln w="53975" cap="rnd">
              <a:solidFill>
                <a:schemeClr val="accent2"/>
              </a:solidFill>
              <a:round/>
            </a:ln>
            <a:effectLst/>
          </c:spPr>
          <c:marker>
            <c:symbol val="none"/>
          </c:marker>
          <c:cat>
            <c:strRef>
              <c:f>Sheet1!$B$2:$B$6</c:f>
              <c:strCache>
                <c:ptCount val="5"/>
                <c:pt idx="0">
                  <c:v>Dividend Grower &amp; Initiators</c:v>
                </c:pt>
                <c:pt idx="1">
                  <c:v>Dividend Payers</c:v>
                </c:pt>
                <c:pt idx="2">
                  <c:v>No Change in Dividend</c:v>
                </c:pt>
                <c:pt idx="3">
                  <c:v>Dividend non-payers</c:v>
                </c:pt>
                <c:pt idx="4">
                  <c:v>Dividend Cutter and Eliminators</c:v>
                </c:pt>
              </c:strCache>
            </c:strRef>
          </c:cat>
          <c:val>
            <c:numRef>
              <c:f>Sheet1!$D$2:$D$6</c:f>
              <c:numCache>
                <c:formatCode>0.00%</c:formatCode>
                <c:ptCount val="5"/>
                <c:pt idx="0">
                  <c:v>0.16020000000000001</c:v>
                </c:pt>
                <c:pt idx="1">
                  <c:v>0.1678</c:v>
                </c:pt>
                <c:pt idx="2">
                  <c:v>0.18429999999999999</c:v>
                </c:pt>
                <c:pt idx="3">
                  <c:v>0.22020000000000001</c:v>
                </c:pt>
                <c:pt idx="4">
                  <c:v>0.24959999999999999</c:v>
                </c:pt>
              </c:numCache>
            </c:numRef>
          </c:val>
          <c:smooth val="0"/>
          <c:extLst>
            <c:ext xmlns:c16="http://schemas.microsoft.com/office/drawing/2014/chart" uri="{C3380CC4-5D6E-409C-BE32-E72D297353CC}">
              <c16:uniqueId val="{00000001-1162-4FD7-891C-DAF924C2F353}"/>
            </c:ext>
          </c:extLst>
        </c:ser>
        <c:dLbls>
          <c:showLegendKey val="0"/>
          <c:showVal val="0"/>
          <c:showCatName val="0"/>
          <c:showSerName val="0"/>
          <c:showPercent val="0"/>
          <c:showBubbleSize val="0"/>
        </c:dLbls>
        <c:marker val="1"/>
        <c:smooth val="0"/>
        <c:axId val="670777088"/>
        <c:axId val="671535952"/>
      </c:lineChart>
      <c:catAx>
        <c:axId val="73543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35431800"/>
        <c:crosses val="autoZero"/>
        <c:auto val="1"/>
        <c:lblAlgn val="ctr"/>
        <c:lblOffset val="100"/>
        <c:noMultiLvlLbl val="0"/>
      </c:catAx>
      <c:valAx>
        <c:axId val="735431800"/>
        <c:scaling>
          <c:orientation val="minMax"/>
        </c:scaling>
        <c:delete val="0"/>
        <c:axPos val="l"/>
        <c:majorGridlines>
          <c:spPr>
            <a:ln w="9525" cap="flat" cmpd="sng" algn="ctr">
              <a:solidFill>
                <a:schemeClr val="bg2"/>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35432128"/>
        <c:crosses val="autoZero"/>
        <c:crossBetween val="between"/>
      </c:valAx>
      <c:valAx>
        <c:axId val="671535952"/>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670777088"/>
        <c:crosses val="max"/>
        <c:crossBetween val="between"/>
      </c:valAx>
      <c:catAx>
        <c:axId val="670777088"/>
        <c:scaling>
          <c:orientation val="minMax"/>
        </c:scaling>
        <c:delete val="1"/>
        <c:axPos val="b"/>
        <c:numFmt formatCode="General" sourceLinked="1"/>
        <c:majorTickMark val="out"/>
        <c:minorTickMark val="none"/>
        <c:tickLblPos val="nextTo"/>
        <c:crossAx val="671535952"/>
        <c:crosses val="autoZero"/>
        <c:auto val="1"/>
        <c:lblAlgn val="ctr"/>
        <c:lblOffset val="100"/>
        <c:noMultiLvlLbl val="0"/>
      </c:catAx>
      <c:spPr>
        <a:noFill/>
        <a:ln>
          <a:noFill/>
        </a:ln>
        <a:effectLst/>
      </c:spPr>
    </c:plotArea>
    <c:legend>
      <c:legendPos val="b"/>
      <c:legendEntry>
        <c:idx val="0"/>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Entry>
      <c:layout>
        <c:manualLayout>
          <c:xMode val="edge"/>
          <c:yMode val="edge"/>
          <c:x val="0.2201845117561699"/>
          <c:y val="0.10266849465371099"/>
          <c:w val="0.69190483011147152"/>
          <c:h val="5.74410435537663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IE" sz="1200" b="1">
                <a:solidFill>
                  <a:schemeClr val="tx1"/>
                </a:solidFill>
              </a:rPr>
              <a:t>FCF Yield</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Sheet2!$A$2</c:f>
              <c:strCache>
                <c:ptCount val="1"/>
                <c:pt idx="0">
                  <c:v>AMUNDI GESI</c:v>
                </c:pt>
              </c:strCache>
            </c:strRef>
          </c:tx>
          <c:spPr>
            <a:ln w="28575" cap="rnd">
              <a:solidFill>
                <a:schemeClr val="accent1"/>
              </a:solidFill>
              <a:round/>
            </a:ln>
            <a:effectLst/>
          </c:spPr>
          <c:marker>
            <c:symbol val="none"/>
          </c:marker>
          <c:cat>
            <c:strRef>
              <c:f>Sheet2!$B$1:$AM$1</c:f>
              <c:strCache>
                <c:ptCount val="38"/>
                <c:pt idx="0">
                  <c:v>12/31/19</c:v>
                </c:pt>
                <c:pt idx="1">
                  <c:v>01/31/20</c:v>
                </c:pt>
                <c:pt idx="2">
                  <c:v>02/28/20</c:v>
                </c:pt>
                <c:pt idx="3">
                  <c:v>03/31/20</c:v>
                </c:pt>
                <c:pt idx="4">
                  <c:v>04/30/20</c:v>
                </c:pt>
                <c:pt idx="5">
                  <c:v>05/29/20</c:v>
                </c:pt>
                <c:pt idx="6">
                  <c:v>06/30/20</c:v>
                </c:pt>
                <c:pt idx="7">
                  <c:v>07/31/20</c:v>
                </c:pt>
                <c:pt idx="8">
                  <c:v>08/31/20</c:v>
                </c:pt>
                <c:pt idx="9">
                  <c:v>09/30/20</c:v>
                </c:pt>
                <c:pt idx="10">
                  <c:v>10/30/20</c:v>
                </c:pt>
                <c:pt idx="11">
                  <c:v>11/30/20</c:v>
                </c:pt>
                <c:pt idx="12">
                  <c:v>12/31/20</c:v>
                </c:pt>
                <c:pt idx="13">
                  <c:v>01/29/21</c:v>
                </c:pt>
                <c:pt idx="14">
                  <c:v>02/26/21</c:v>
                </c:pt>
                <c:pt idx="15">
                  <c:v>03/31/21</c:v>
                </c:pt>
                <c:pt idx="16">
                  <c:v>04/30/21</c:v>
                </c:pt>
                <c:pt idx="17">
                  <c:v>05/31/21</c:v>
                </c:pt>
                <c:pt idx="18">
                  <c:v>06/30/21</c:v>
                </c:pt>
                <c:pt idx="19">
                  <c:v>07/30/21</c:v>
                </c:pt>
                <c:pt idx="20">
                  <c:v>08/31/21</c:v>
                </c:pt>
                <c:pt idx="21">
                  <c:v>09/30/21</c:v>
                </c:pt>
                <c:pt idx="22">
                  <c:v>10/29/21</c:v>
                </c:pt>
                <c:pt idx="23">
                  <c:v>11/30/21</c:v>
                </c:pt>
                <c:pt idx="24">
                  <c:v>12/31/21</c:v>
                </c:pt>
                <c:pt idx="25">
                  <c:v>01/31/22</c:v>
                </c:pt>
                <c:pt idx="26">
                  <c:v>02/28/22</c:v>
                </c:pt>
                <c:pt idx="27">
                  <c:v>03/31/22</c:v>
                </c:pt>
                <c:pt idx="28">
                  <c:v>04/29/22</c:v>
                </c:pt>
                <c:pt idx="29">
                  <c:v>05/31/22</c:v>
                </c:pt>
                <c:pt idx="30">
                  <c:v>06/30/22</c:v>
                </c:pt>
                <c:pt idx="31">
                  <c:v>07/29/22</c:v>
                </c:pt>
                <c:pt idx="32">
                  <c:v>08/31/22</c:v>
                </c:pt>
                <c:pt idx="33">
                  <c:v>09/30/22</c:v>
                </c:pt>
                <c:pt idx="34">
                  <c:v>10/31/22</c:v>
                </c:pt>
                <c:pt idx="35">
                  <c:v>11/30/22</c:v>
                </c:pt>
                <c:pt idx="36">
                  <c:v>12/30/22</c:v>
                </c:pt>
                <c:pt idx="37">
                  <c:v>01/16/23</c:v>
                </c:pt>
              </c:strCache>
            </c:strRef>
          </c:cat>
          <c:val>
            <c:numRef>
              <c:f>Sheet2!$B$2:$AM$2</c:f>
              <c:numCache>
                <c:formatCode>0.00%</c:formatCode>
                <c:ptCount val="38"/>
                <c:pt idx="0">
                  <c:v>5.4506843770180329E-2</c:v>
                </c:pt>
                <c:pt idx="1">
                  <c:v>5.3150324859832607E-2</c:v>
                </c:pt>
                <c:pt idx="2">
                  <c:v>6.0747236025135383E-2</c:v>
                </c:pt>
                <c:pt idx="3">
                  <c:v>7.8787619465956304E-2</c:v>
                </c:pt>
                <c:pt idx="4">
                  <c:v>7.0759476763847098E-2</c:v>
                </c:pt>
                <c:pt idx="5">
                  <c:v>5.9669235504157397E-2</c:v>
                </c:pt>
                <c:pt idx="6">
                  <c:v>5.9461462132710995E-2</c:v>
                </c:pt>
                <c:pt idx="7">
                  <c:v>5.5E-2</c:v>
                </c:pt>
                <c:pt idx="8">
                  <c:v>6.0469081717174883E-2</c:v>
                </c:pt>
                <c:pt idx="9">
                  <c:v>6.34783687721302E-2</c:v>
                </c:pt>
                <c:pt idx="10">
                  <c:v>6.8897535819613206E-2</c:v>
                </c:pt>
                <c:pt idx="11">
                  <c:v>5.9734237611881326E-2</c:v>
                </c:pt>
                <c:pt idx="12">
                  <c:v>5.7881951758415234E-2</c:v>
                </c:pt>
                <c:pt idx="13">
                  <c:v>6.695852914672587E-2</c:v>
                </c:pt>
                <c:pt idx="14">
                  <c:v>4.8731008791510627E-2</c:v>
                </c:pt>
                <c:pt idx="15">
                  <c:v>5.1506546386994277E-2</c:v>
                </c:pt>
                <c:pt idx="16">
                  <c:v>6.1684936639258149E-2</c:v>
                </c:pt>
                <c:pt idx="17">
                  <c:v>7.6415481318093337E-2</c:v>
                </c:pt>
                <c:pt idx="18">
                  <c:v>7.656792873086718E-2</c:v>
                </c:pt>
                <c:pt idx="19">
                  <c:v>6.5465940056256E-2</c:v>
                </c:pt>
                <c:pt idx="20">
                  <c:v>6.8775796430624869E-2</c:v>
                </c:pt>
                <c:pt idx="21">
                  <c:v>7.1714550642149461E-2</c:v>
                </c:pt>
                <c:pt idx="22">
                  <c:v>6.781412249822634E-2</c:v>
                </c:pt>
                <c:pt idx="23">
                  <c:v>8.2669462183529108E-2</c:v>
                </c:pt>
                <c:pt idx="24">
                  <c:v>7.6645610157207403E-2</c:v>
                </c:pt>
                <c:pt idx="25">
                  <c:v>7.5630131069888071E-2</c:v>
                </c:pt>
                <c:pt idx="26">
                  <c:v>8.4497340130501905E-2</c:v>
                </c:pt>
                <c:pt idx="27">
                  <c:v>7.8488056697907024E-2</c:v>
                </c:pt>
                <c:pt idx="28">
                  <c:v>8.3409474523596108E-2</c:v>
                </c:pt>
                <c:pt idx="29">
                  <c:v>7.3348758299677921E-2</c:v>
                </c:pt>
                <c:pt idx="30">
                  <c:v>8.0373244608918565E-2</c:v>
                </c:pt>
                <c:pt idx="31">
                  <c:v>7.9770127309931008E-2</c:v>
                </c:pt>
                <c:pt idx="32">
                  <c:v>8.710942813023384E-2</c:v>
                </c:pt>
                <c:pt idx="33">
                  <c:v>9.5781566341351654E-2</c:v>
                </c:pt>
                <c:pt idx="34">
                  <c:v>8.4628312204251877E-2</c:v>
                </c:pt>
                <c:pt idx="35">
                  <c:v>7.3742881933861276E-2</c:v>
                </c:pt>
                <c:pt idx="36">
                  <c:v>7.6816087150967716E-2</c:v>
                </c:pt>
                <c:pt idx="37">
                  <c:v>7.3545518879812172E-2</c:v>
                </c:pt>
              </c:numCache>
            </c:numRef>
          </c:val>
          <c:smooth val="0"/>
          <c:extLst>
            <c:ext xmlns:c16="http://schemas.microsoft.com/office/drawing/2014/chart" uri="{C3380CC4-5D6E-409C-BE32-E72D297353CC}">
              <c16:uniqueId val="{00000000-EAF1-4D65-B030-3751C5E2F4C4}"/>
            </c:ext>
          </c:extLst>
        </c:ser>
        <c:ser>
          <c:idx val="1"/>
          <c:order val="1"/>
          <c:tx>
            <c:strRef>
              <c:f>Sheet2!$A$3</c:f>
              <c:strCache>
                <c:ptCount val="1"/>
                <c:pt idx="0">
                  <c:v>MSCI World</c:v>
                </c:pt>
              </c:strCache>
            </c:strRef>
          </c:tx>
          <c:spPr>
            <a:ln w="28575" cap="rnd">
              <a:solidFill>
                <a:schemeClr val="accent2"/>
              </a:solidFill>
              <a:round/>
            </a:ln>
            <a:effectLst/>
          </c:spPr>
          <c:marker>
            <c:symbol val="none"/>
          </c:marker>
          <c:cat>
            <c:strRef>
              <c:f>Sheet2!$B$1:$AM$1</c:f>
              <c:strCache>
                <c:ptCount val="38"/>
                <c:pt idx="0">
                  <c:v>12/31/19</c:v>
                </c:pt>
                <c:pt idx="1">
                  <c:v>01/31/20</c:v>
                </c:pt>
                <c:pt idx="2">
                  <c:v>02/28/20</c:v>
                </c:pt>
                <c:pt idx="3">
                  <c:v>03/31/20</c:v>
                </c:pt>
                <c:pt idx="4">
                  <c:v>04/30/20</c:v>
                </c:pt>
                <c:pt idx="5">
                  <c:v>05/29/20</c:v>
                </c:pt>
                <c:pt idx="6">
                  <c:v>06/30/20</c:v>
                </c:pt>
                <c:pt idx="7">
                  <c:v>07/31/20</c:v>
                </c:pt>
                <c:pt idx="8">
                  <c:v>08/31/20</c:v>
                </c:pt>
                <c:pt idx="9">
                  <c:v>09/30/20</c:v>
                </c:pt>
                <c:pt idx="10">
                  <c:v>10/30/20</c:v>
                </c:pt>
                <c:pt idx="11">
                  <c:v>11/30/20</c:v>
                </c:pt>
                <c:pt idx="12">
                  <c:v>12/31/20</c:v>
                </c:pt>
                <c:pt idx="13">
                  <c:v>01/29/21</c:v>
                </c:pt>
                <c:pt idx="14">
                  <c:v>02/26/21</c:v>
                </c:pt>
                <c:pt idx="15">
                  <c:v>03/31/21</c:v>
                </c:pt>
                <c:pt idx="16">
                  <c:v>04/30/21</c:v>
                </c:pt>
                <c:pt idx="17">
                  <c:v>05/31/21</c:v>
                </c:pt>
                <c:pt idx="18">
                  <c:v>06/30/21</c:v>
                </c:pt>
                <c:pt idx="19">
                  <c:v>07/30/21</c:v>
                </c:pt>
                <c:pt idx="20">
                  <c:v>08/31/21</c:v>
                </c:pt>
                <c:pt idx="21">
                  <c:v>09/30/21</c:v>
                </c:pt>
                <c:pt idx="22">
                  <c:v>10/29/21</c:v>
                </c:pt>
                <c:pt idx="23">
                  <c:v>11/30/21</c:v>
                </c:pt>
                <c:pt idx="24">
                  <c:v>12/31/21</c:v>
                </c:pt>
                <c:pt idx="25">
                  <c:v>01/31/22</c:v>
                </c:pt>
                <c:pt idx="26">
                  <c:v>02/28/22</c:v>
                </c:pt>
                <c:pt idx="27">
                  <c:v>03/31/22</c:v>
                </c:pt>
                <c:pt idx="28">
                  <c:v>04/29/22</c:v>
                </c:pt>
                <c:pt idx="29">
                  <c:v>05/31/22</c:v>
                </c:pt>
                <c:pt idx="30">
                  <c:v>06/30/22</c:v>
                </c:pt>
                <c:pt idx="31">
                  <c:v>07/29/22</c:v>
                </c:pt>
                <c:pt idx="32">
                  <c:v>08/31/22</c:v>
                </c:pt>
                <c:pt idx="33">
                  <c:v>09/30/22</c:v>
                </c:pt>
                <c:pt idx="34">
                  <c:v>10/31/22</c:v>
                </c:pt>
                <c:pt idx="35">
                  <c:v>11/30/22</c:v>
                </c:pt>
                <c:pt idx="36">
                  <c:v>12/30/22</c:v>
                </c:pt>
                <c:pt idx="37">
                  <c:v>01/16/23</c:v>
                </c:pt>
              </c:strCache>
            </c:strRef>
          </c:cat>
          <c:val>
            <c:numRef>
              <c:f>Sheet2!$B$3:$AM$3</c:f>
              <c:numCache>
                <c:formatCode>0.00%</c:formatCode>
                <c:ptCount val="38"/>
                <c:pt idx="0">
                  <c:v>3.9145201564232582E-2</c:v>
                </c:pt>
                <c:pt idx="1">
                  <c:v>3.9569281066627875E-2</c:v>
                </c:pt>
                <c:pt idx="2">
                  <c:v>4.7300647823489583E-2</c:v>
                </c:pt>
                <c:pt idx="3">
                  <c:v>5.4277464913027089E-2</c:v>
                </c:pt>
                <c:pt idx="4">
                  <c:v>5.1827367793506114E-2</c:v>
                </c:pt>
                <c:pt idx="5">
                  <c:v>5.2019930948082868E-2</c:v>
                </c:pt>
                <c:pt idx="6">
                  <c:v>5.0298517510992104E-2</c:v>
                </c:pt>
                <c:pt idx="7">
                  <c:v>4.8845736276964702E-2</c:v>
                </c:pt>
                <c:pt idx="8">
                  <c:v>4.977202395468102E-2</c:v>
                </c:pt>
                <c:pt idx="9">
                  <c:v>5.1455410457771793E-2</c:v>
                </c:pt>
                <c:pt idx="10">
                  <c:v>5.342245084992004E-2</c:v>
                </c:pt>
                <c:pt idx="11">
                  <c:v>4.8458198784051984E-2</c:v>
                </c:pt>
                <c:pt idx="12">
                  <c:v>4.5327367205936719E-2</c:v>
                </c:pt>
                <c:pt idx="13">
                  <c:v>4.6790478643998948E-2</c:v>
                </c:pt>
                <c:pt idx="14">
                  <c:v>4.2967796389440434E-2</c:v>
                </c:pt>
                <c:pt idx="15">
                  <c:v>4.0459816426544983E-2</c:v>
                </c:pt>
                <c:pt idx="16">
                  <c:v>3.9381693601681755E-2</c:v>
                </c:pt>
                <c:pt idx="17">
                  <c:v>4.0829346963638248E-2</c:v>
                </c:pt>
                <c:pt idx="18">
                  <c:v>3.8808998509669505E-2</c:v>
                </c:pt>
                <c:pt idx="19">
                  <c:v>3.7443943893356493E-2</c:v>
                </c:pt>
                <c:pt idx="20">
                  <c:v>3.8308340940242054E-2</c:v>
                </c:pt>
                <c:pt idx="21">
                  <c:v>3.9841145668719845E-2</c:v>
                </c:pt>
                <c:pt idx="22">
                  <c:v>3.8529355761009007E-2</c:v>
                </c:pt>
                <c:pt idx="23">
                  <c:v>4.1304673013689681E-2</c:v>
                </c:pt>
                <c:pt idx="24">
                  <c:v>4.0177640692680067E-2</c:v>
                </c:pt>
                <c:pt idx="25">
                  <c:v>4.2426127944693956E-2</c:v>
                </c:pt>
                <c:pt idx="26">
                  <c:v>4.7050013167140942E-2</c:v>
                </c:pt>
                <c:pt idx="27">
                  <c:v>4.5455108336491377E-2</c:v>
                </c:pt>
                <c:pt idx="28">
                  <c:v>5.0784379138376988E-2</c:v>
                </c:pt>
                <c:pt idx="29">
                  <c:v>5.2137326661558653E-2</c:v>
                </c:pt>
                <c:pt idx="30">
                  <c:v>5.8146831253945402E-2</c:v>
                </c:pt>
                <c:pt idx="31">
                  <c:v>5.2641824897617782E-2</c:v>
                </c:pt>
                <c:pt idx="32">
                  <c:v>5.8525254463471128E-2</c:v>
                </c:pt>
                <c:pt idx="33">
                  <c:v>6.411315647777685E-2</c:v>
                </c:pt>
                <c:pt idx="34">
                  <c:v>5.9904611216686457E-2</c:v>
                </c:pt>
                <c:pt idx="35">
                  <c:v>5.4060743303805205E-2</c:v>
                </c:pt>
                <c:pt idx="36">
                  <c:v>5.6312120640021446E-2</c:v>
                </c:pt>
                <c:pt idx="37">
                  <c:v>5.3452019181619709E-2</c:v>
                </c:pt>
              </c:numCache>
            </c:numRef>
          </c:val>
          <c:smooth val="0"/>
          <c:extLst>
            <c:ext xmlns:c16="http://schemas.microsoft.com/office/drawing/2014/chart" uri="{C3380CC4-5D6E-409C-BE32-E72D297353CC}">
              <c16:uniqueId val="{00000001-EAF1-4D65-B030-3751C5E2F4C4}"/>
            </c:ext>
          </c:extLst>
        </c:ser>
        <c:dLbls>
          <c:showLegendKey val="0"/>
          <c:showVal val="0"/>
          <c:showCatName val="0"/>
          <c:showSerName val="0"/>
          <c:showPercent val="0"/>
          <c:showBubbleSize val="0"/>
        </c:dLbls>
        <c:smooth val="0"/>
        <c:axId val="1722874368"/>
        <c:axId val="1722876864"/>
      </c:lineChart>
      <c:catAx>
        <c:axId val="1722874368"/>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1" i="0" u="none" strike="noStrike" kern="1200" baseline="0">
                <a:solidFill>
                  <a:schemeClr val="tx1"/>
                </a:solidFill>
                <a:latin typeface="+mn-lt"/>
                <a:ea typeface="+mn-ea"/>
                <a:cs typeface="+mn-cs"/>
              </a:defRPr>
            </a:pPr>
            <a:endParaRPr lang="en-US"/>
          </a:p>
        </c:txPr>
        <c:crossAx val="1722876864"/>
        <c:crosses val="autoZero"/>
        <c:auto val="1"/>
        <c:lblAlgn val="ctr"/>
        <c:lblOffset val="100"/>
        <c:noMultiLvlLbl val="0"/>
      </c:catAx>
      <c:valAx>
        <c:axId val="17228768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tx1"/>
                </a:solidFill>
                <a:latin typeface="+mn-lt"/>
                <a:ea typeface="+mn-ea"/>
                <a:cs typeface="+mn-cs"/>
              </a:defRPr>
            </a:pPr>
            <a:endParaRPr lang="en-US"/>
          </a:p>
        </c:txPr>
        <c:crossAx val="1722874368"/>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r>
              <a:rPr lang="en-IE" sz="1200" b="1">
                <a:solidFill>
                  <a:schemeClr val="tx1"/>
                </a:solidFill>
              </a:rPr>
              <a:t>NET DEBT / EBITDA</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Sheet2!$A$5</c:f>
              <c:strCache>
                <c:ptCount val="1"/>
                <c:pt idx="0">
                  <c:v>AMUNDI GESI</c:v>
                </c:pt>
              </c:strCache>
            </c:strRef>
          </c:tx>
          <c:spPr>
            <a:ln w="28575" cap="rnd">
              <a:solidFill>
                <a:schemeClr val="accent1"/>
              </a:solidFill>
              <a:round/>
            </a:ln>
            <a:effectLst/>
          </c:spPr>
          <c:marker>
            <c:symbol val="none"/>
          </c:marker>
          <c:cat>
            <c:numRef>
              <c:f>Sheet2!$B$4:$AM$4</c:f>
              <c:numCache>
                <c:formatCode>m/d/yyyy</c:formatCode>
                <c:ptCount val="38"/>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numCache>
            </c:numRef>
          </c:cat>
          <c:val>
            <c:numRef>
              <c:f>Sheet2!$B$5:$AM$5</c:f>
              <c:numCache>
                <c:formatCode>General</c:formatCode>
                <c:ptCount val="38"/>
                <c:pt idx="0">
                  <c:v>3.77361241259011</c:v>
                </c:pt>
                <c:pt idx="1">
                  <c:v>3.83326895807039</c:v>
                </c:pt>
                <c:pt idx="2">
                  <c:v>4.0744928505871796</c:v>
                </c:pt>
                <c:pt idx="3">
                  <c:v>4.2402787950327196</c:v>
                </c:pt>
                <c:pt idx="4">
                  <c:v>4.1182320012945404</c:v>
                </c:pt>
                <c:pt idx="5">
                  <c:v>4.5354378267318598</c:v>
                </c:pt>
                <c:pt idx="6">
                  <c:v>4.54913459025998</c:v>
                </c:pt>
                <c:pt idx="7">
                  <c:v>4.6151624338007604</c:v>
                </c:pt>
                <c:pt idx="8">
                  <c:v>5.2257249257275697</c:v>
                </c:pt>
                <c:pt idx="9">
                  <c:v>5.2101884723193397</c:v>
                </c:pt>
                <c:pt idx="10">
                  <c:v>4.9148869882580497</c:v>
                </c:pt>
                <c:pt idx="11">
                  <c:v>5.0252897127156801</c:v>
                </c:pt>
                <c:pt idx="12">
                  <c:v>5.3440595059251104</c:v>
                </c:pt>
                <c:pt idx="13">
                  <c:v>4.9032910560160898</c:v>
                </c:pt>
                <c:pt idx="14">
                  <c:v>5.2008550683926504</c:v>
                </c:pt>
                <c:pt idx="15">
                  <c:v>5.0395969221995198</c:v>
                </c:pt>
                <c:pt idx="16">
                  <c:v>4.6404547678785901</c:v>
                </c:pt>
                <c:pt idx="17">
                  <c:v>4.7246081504828501</c:v>
                </c:pt>
                <c:pt idx="18">
                  <c:v>4.7496726931484696</c:v>
                </c:pt>
                <c:pt idx="19">
                  <c:v>4.1810198592196297</c:v>
                </c:pt>
                <c:pt idx="20">
                  <c:v>4.0406358446393398</c:v>
                </c:pt>
                <c:pt idx="21">
                  <c:v>4.1157196486738403</c:v>
                </c:pt>
                <c:pt idx="22">
                  <c:v>4.0647833979170498</c:v>
                </c:pt>
                <c:pt idx="23">
                  <c:v>3.9420371156581502</c:v>
                </c:pt>
                <c:pt idx="24">
                  <c:v>3.74516282519774</c:v>
                </c:pt>
                <c:pt idx="25">
                  <c:v>3.8096044635936699</c:v>
                </c:pt>
                <c:pt idx="26">
                  <c:v>3.5635164405755</c:v>
                </c:pt>
                <c:pt idx="27">
                  <c:v>3.24053453999819</c:v>
                </c:pt>
                <c:pt idx="28">
                  <c:v>3.1725868760735301</c:v>
                </c:pt>
                <c:pt idx="29">
                  <c:v>2.9935622142258498</c:v>
                </c:pt>
                <c:pt idx="30">
                  <c:v>2.96070207918868</c:v>
                </c:pt>
                <c:pt idx="31">
                  <c:v>2.81385779472118</c:v>
                </c:pt>
                <c:pt idx="32">
                  <c:v>2.7738055841384601</c:v>
                </c:pt>
                <c:pt idx="33">
                  <c:v>2.3391305801259699</c:v>
                </c:pt>
                <c:pt idx="34">
                  <c:v>2.26163354899903</c:v>
                </c:pt>
                <c:pt idx="35">
                  <c:v>2.2599211126663601</c:v>
                </c:pt>
                <c:pt idx="36">
                  <c:v>2.1783110427412899</c:v>
                </c:pt>
                <c:pt idx="37">
                  <c:v>2.2299709453404901</c:v>
                </c:pt>
              </c:numCache>
            </c:numRef>
          </c:val>
          <c:smooth val="0"/>
          <c:extLst>
            <c:ext xmlns:c16="http://schemas.microsoft.com/office/drawing/2014/chart" uri="{C3380CC4-5D6E-409C-BE32-E72D297353CC}">
              <c16:uniqueId val="{00000000-1048-4F7E-B925-F7C6E6DFE645}"/>
            </c:ext>
          </c:extLst>
        </c:ser>
        <c:ser>
          <c:idx val="1"/>
          <c:order val="1"/>
          <c:tx>
            <c:strRef>
              <c:f>Sheet2!$A$6</c:f>
              <c:strCache>
                <c:ptCount val="1"/>
                <c:pt idx="0">
                  <c:v>MSCI World</c:v>
                </c:pt>
              </c:strCache>
            </c:strRef>
          </c:tx>
          <c:spPr>
            <a:ln w="28575" cap="rnd">
              <a:solidFill>
                <a:schemeClr val="accent2"/>
              </a:solidFill>
              <a:round/>
            </a:ln>
            <a:effectLst/>
          </c:spPr>
          <c:marker>
            <c:symbol val="none"/>
          </c:marker>
          <c:cat>
            <c:numRef>
              <c:f>Sheet2!$B$4:$AM$4</c:f>
              <c:numCache>
                <c:formatCode>m/d/yyyy</c:formatCode>
                <c:ptCount val="38"/>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numCache>
            </c:numRef>
          </c:cat>
          <c:val>
            <c:numRef>
              <c:f>Sheet2!$B$6:$AM$6</c:f>
              <c:numCache>
                <c:formatCode>General</c:formatCode>
                <c:ptCount val="38"/>
                <c:pt idx="0">
                  <c:v>3.64502020701826</c:v>
                </c:pt>
                <c:pt idx="1">
                  <c:v>3.66012221568334</c:v>
                </c:pt>
                <c:pt idx="2">
                  <c:v>3.6145707474212498</c:v>
                </c:pt>
                <c:pt idx="3">
                  <c:v>3.6112359515409702</c:v>
                </c:pt>
                <c:pt idx="4">
                  <c:v>3.7798628963927001</c:v>
                </c:pt>
                <c:pt idx="5">
                  <c:v>3.9915405248678302</c:v>
                </c:pt>
                <c:pt idx="6">
                  <c:v>3.9665182494751199</c:v>
                </c:pt>
                <c:pt idx="7">
                  <c:v>4.1671555271169902</c:v>
                </c:pt>
                <c:pt idx="8">
                  <c:v>4.4460345273352297</c:v>
                </c:pt>
                <c:pt idx="9">
                  <c:v>4.4944023139769804</c:v>
                </c:pt>
                <c:pt idx="10">
                  <c:v>4.5094002327001999</c:v>
                </c:pt>
                <c:pt idx="11">
                  <c:v>4.5617578129421599</c:v>
                </c:pt>
                <c:pt idx="12">
                  <c:v>4.5314083619293202</c:v>
                </c:pt>
                <c:pt idx="13">
                  <c:v>4.5160700222390799</c:v>
                </c:pt>
                <c:pt idx="14">
                  <c:v>4.5494730727870998</c:v>
                </c:pt>
                <c:pt idx="15">
                  <c:v>4.5677884561863502</c:v>
                </c:pt>
                <c:pt idx="16">
                  <c:v>4.3492068192101803</c:v>
                </c:pt>
                <c:pt idx="17">
                  <c:v>4.0706942289041503</c:v>
                </c:pt>
                <c:pt idx="18">
                  <c:v>4.0565971951953399</c:v>
                </c:pt>
                <c:pt idx="19">
                  <c:v>3.7743205194855798</c:v>
                </c:pt>
                <c:pt idx="20">
                  <c:v>3.5908734353901401</c:v>
                </c:pt>
                <c:pt idx="21">
                  <c:v>3.5849090404699302</c:v>
                </c:pt>
                <c:pt idx="22">
                  <c:v>3.49960625370991</c:v>
                </c:pt>
                <c:pt idx="23">
                  <c:v>3.44029677503441</c:v>
                </c:pt>
                <c:pt idx="24">
                  <c:v>3.4154410615755499</c:v>
                </c:pt>
                <c:pt idx="25">
                  <c:v>3.3806875929303701</c:v>
                </c:pt>
                <c:pt idx="26">
                  <c:v>3.24261031535148</c:v>
                </c:pt>
                <c:pt idx="27">
                  <c:v>3.2349644970028999</c:v>
                </c:pt>
                <c:pt idx="28">
                  <c:v>3.2348683594401901</c:v>
                </c:pt>
                <c:pt idx="29">
                  <c:v>3.21754728693718</c:v>
                </c:pt>
                <c:pt idx="30">
                  <c:v>3.1646509994894299</c:v>
                </c:pt>
                <c:pt idx="31">
                  <c:v>3.1187400541036099</c:v>
                </c:pt>
                <c:pt idx="32">
                  <c:v>3.1446094031495999</c:v>
                </c:pt>
                <c:pt idx="33">
                  <c:v>3.15859867673539</c:v>
                </c:pt>
                <c:pt idx="34">
                  <c:v>3.1273342158694999</c:v>
                </c:pt>
                <c:pt idx="35">
                  <c:v>3.0624584295756998</c:v>
                </c:pt>
                <c:pt idx="36">
                  <c:v>3.0404283148380502</c:v>
                </c:pt>
                <c:pt idx="37">
                  <c:v>3.0547627258992098</c:v>
                </c:pt>
              </c:numCache>
            </c:numRef>
          </c:val>
          <c:smooth val="0"/>
          <c:extLst>
            <c:ext xmlns:c16="http://schemas.microsoft.com/office/drawing/2014/chart" uri="{C3380CC4-5D6E-409C-BE32-E72D297353CC}">
              <c16:uniqueId val="{00000001-1048-4F7E-B925-F7C6E6DFE645}"/>
            </c:ext>
          </c:extLst>
        </c:ser>
        <c:ser>
          <c:idx val="2"/>
          <c:order val="2"/>
          <c:tx>
            <c:strRef>
              <c:f>Sheet2!$A$7</c:f>
              <c:strCache>
                <c:ptCount val="1"/>
                <c:pt idx="0">
                  <c:v>Interest rates</c:v>
                </c:pt>
              </c:strCache>
            </c:strRef>
          </c:tx>
          <c:spPr>
            <a:ln w="28575" cap="rnd">
              <a:solidFill>
                <a:schemeClr val="bg1">
                  <a:lumMod val="75000"/>
                </a:schemeClr>
              </a:solidFill>
              <a:round/>
            </a:ln>
            <a:effectLst/>
          </c:spPr>
          <c:marker>
            <c:symbol val="none"/>
          </c:marker>
          <c:cat>
            <c:numRef>
              <c:f>Sheet2!$B$4:$AM$4</c:f>
              <c:numCache>
                <c:formatCode>m/d/yyyy</c:formatCode>
                <c:ptCount val="38"/>
                <c:pt idx="0">
                  <c:v>43830</c:v>
                </c:pt>
                <c:pt idx="1">
                  <c:v>43861</c:v>
                </c:pt>
                <c:pt idx="2">
                  <c:v>43890</c:v>
                </c:pt>
                <c:pt idx="3">
                  <c:v>43921</c:v>
                </c:pt>
                <c:pt idx="4">
                  <c:v>43951</c:v>
                </c:pt>
                <c:pt idx="5">
                  <c:v>43982</c:v>
                </c:pt>
                <c:pt idx="6">
                  <c:v>44012</c:v>
                </c:pt>
                <c:pt idx="7">
                  <c:v>44043</c:v>
                </c:pt>
                <c:pt idx="8">
                  <c:v>44074</c:v>
                </c:pt>
                <c:pt idx="9">
                  <c:v>44104</c:v>
                </c:pt>
                <c:pt idx="10">
                  <c:v>44135</c:v>
                </c:pt>
                <c:pt idx="11">
                  <c:v>44165</c:v>
                </c:pt>
                <c:pt idx="12">
                  <c:v>44196</c:v>
                </c:pt>
                <c:pt idx="13">
                  <c:v>44227</c:v>
                </c:pt>
                <c:pt idx="14">
                  <c:v>44255</c:v>
                </c:pt>
                <c:pt idx="15">
                  <c:v>44286</c:v>
                </c:pt>
                <c:pt idx="16">
                  <c:v>44316</c:v>
                </c:pt>
                <c:pt idx="17">
                  <c:v>44347</c:v>
                </c:pt>
                <c:pt idx="18">
                  <c:v>44377</c:v>
                </c:pt>
                <c:pt idx="19">
                  <c:v>44408</c:v>
                </c:pt>
                <c:pt idx="20">
                  <c:v>44439</c:v>
                </c:pt>
                <c:pt idx="21">
                  <c:v>44469</c:v>
                </c:pt>
                <c:pt idx="22">
                  <c:v>44500</c:v>
                </c:pt>
                <c:pt idx="23">
                  <c:v>44530</c:v>
                </c:pt>
                <c:pt idx="24">
                  <c:v>44561</c:v>
                </c:pt>
                <c:pt idx="25">
                  <c:v>44592</c:v>
                </c:pt>
                <c:pt idx="26">
                  <c:v>44620</c:v>
                </c:pt>
                <c:pt idx="27">
                  <c:v>44651</c:v>
                </c:pt>
                <c:pt idx="28">
                  <c:v>44681</c:v>
                </c:pt>
                <c:pt idx="29">
                  <c:v>44712</c:v>
                </c:pt>
                <c:pt idx="30">
                  <c:v>44742</c:v>
                </c:pt>
                <c:pt idx="31">
                  <c:v>44773</c:v>
                </c:pt>
                <c:pt idx="32">
                  <c:v>44804</c:v>
                </c:pt>
                <c:pt idx="33">
                  <c:v>44834</c:v>
                </c:pt>
                <c:pt idx="34">
                  <c:v>44865</c:v>
                </c:pt>
                <c:pt idx="35">
                  <c:v>44895</c:v>
                </c:pt>
                <c:pt idx="36">
                  <c:v>44926</c:v>
                </c:pt>
                <c:pt idx="37">
                  <c:v>44957</c:v>
                </c:pt>
              </c:numCache>
            </c:numRef>
          </c:cat>
          <c:val>
            <c:numRef>
              <c:f>Sheet2!$B$7:$AM$7</c:f>
              <c:numCache>
                <c:formatCode>General</c:formatCode>
                <c:ptCount val="38"/>
                <c:pt idx="0">
                  <c:v>1.8189</c:v>
                </c:pt>
                <c:pt idx="1">
                  <c:v>1.8771</c:v>
                </c:pt>
                <c:pt idx="2">
                  <c:v>1.5271999999999999</c:v>
                </c:pt>
                <c:pt idx="3">
                  <c:v>1.1632</c:v>
                </c:pt>
                <c:pt idx="4">
                  <c:v>0.58320000000000005</c:v>
                </c:pt>
                <c:pt idx="5">
                  <c:v>0.61180000000000001</c:v>
                </c:pt>
                <c:pt idx="6">
                  <c:v>0.65910000000000002</c:v>
                </c:pt>
                <c:pt idx="7">
                  <c:v>0.67579999999999996</c:v>
                </c:pt>
                <c:pt idx="8">
                  <c:v>0.55430000000000001</c:v>
                </c:pt>
                <c:pt idx="9">
                  <c:v>0.66890000000000005</c:v>
                </c:pt>
                <c:pt idx="10">
                  <c:v>0.6774</c:v>
                </c:pt>
                <c:pt idx="11">
                  <c:v>0.84340000000000004</c:v>
                </c:pt>
                <c:pt idx="12">
                  <c:v>0.92600000000000005</c:v>
                </c:pt>
                <c:pt idx="13">
                  <c:v>0.91320000000000001</c:v>
                </c:pt>
                <c:pt idx="14">
                  <c:v>1.0791999999999999</c:v>
                </c:pt>
                <c:pt idx="15">
                  <c:v>1.417</c:v>
                </c:pt>
                <c:pt idx="16">
                  <c:v>1.6698999999999999</c:v>
                </c:pt>
                <c:pt idx="17">
                  <c:v>1.5975999999999999</c:v>
                </c:pt>
                <c:pt idx="18">
                  <c:v>1.6062000000000001</c:v>
                </c:pt>
                <c:pt idx="19">
                  <c:v>1.4578</c:v>
                </c:pt>
                <c:pt idx="20">
                  <c:v>1.1773</c:v>
                </c:pt>
                <c:pt idx="21">
                  <c:v>1.2936000000000001</c:v>
                </c:pt>
                <c:pt idx="22">
                  <c:v>1.4616</c:v>
                </c:pt>
                <c:pt idx="23">
                  <c:v>1.5557000000000001</c:v>
                </c:pt>
                <c:pt idx="24">
                  <c:v>1.4036999999999999</c:v>
                </c:pt>
                <c:pt idx="25">
                  <c:v>1.6279999999999999</c:v>
                </c:pt>
                <c:pt idx="26">
                  <c:v>1.7875000000000001</c:v>
                </c:pt>
                <c:pt idx="27">
                  <c:v>1.7275</c:v>
                </c:pt>
                <c:pt idx="28">
                  <c:v>2.3822000000000001</c:v>
                </c:pt>
                <c:pt idx="29">
                  <c:v>2.9807000000000001</c:v>
                </c:pt>
                <c:pt idx="30">
                  <c:v>2.9058000000000002</c:v>
                </c:pt>
                <c:pt idx="31">
                  <c:v>2.8803000000000001</c:v>
                </c:pt>
                <c:pt idx="32">
                  <c:v>2.5731999999999999</c:v>
                </c:pt>
                <c:pt idx="33">
                  <c:v>3.2532999999999999</c:v>
                </c:pt>
                <c:pt idx="34">
                  <c:v>3.6387</c:v>
                </c:pt>
                <c:pt idx="35">
                  <c:v>4.0419</c:v>
                </c:pt>
                <c:pt idx="36">
                  <c:v>3.5047999999999999</c:v>
                </c:pt>
                <c:pt idx="37">
                  <c:v>3.7389000000000001</c:v>
                </c:pt>
              </c:numCache>
            </c:numRef>
          </c:val>
          <c:smooth val="0"/>
          <c:extLst>
            <c:ext xmlns:c16="http://schemas.microsoft.com/office/drawing/2014/chart" uri="{C3380CC4-5D6E-409C-BE32-E72D297353CC}">
              <c16:uniqueId val="{00000002-1048-4F7E-B925-F7C6E6DFE645}"/>
            </c:ext>
          </c:extLst>
        </c:ser>
        <c:dLbls>
          <c:showLegendKey val="0"/>
          <c:showVal val="0"/>
          <c:showCatName val="0"/>
          <c:showSerName val="0"/>
          <c:showPercent val="0"/>
          <c:showBubbleSize val="0"/>
        </c:dLbls>
        <c:smooth val="0"/>
        <c:axId val="1068462304"/>
        <c:axId val="1068463968"/>
      </c:lineChart>
      <c:dateAx>
        <c:axId val="1068462304"/>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1" i="0" u="none" strike="noStrike" kern="1200" baseline="0">
                <a:solidFill>
                  <a:schemeClr val="tx1"/>
                </a:solidFill>
                <a:latin typeface="+mn-lt"/>
                <a:ea typeface="+mn-ea"/>
                <a:cs typeface="+mn-cs"/>
              </a:defRPr>
            </a:pPr>
            <a:endParaRPr lang="en-US"/>
          </a:p>
        </c:txPr>
        <c:crossAx val="1068463968"/>
        <c:crosses val="autoZero"/>
        <c:auto val="1"/>
        <c:lblOffset val="100"/>
        <c:baseTimeUnit val="months"/>
      </c:dateAx>
      <c:valAx>
        <c:axId val="1068463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06846230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bg1">
                    <a:lumMod val="7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691911314088418E-2"/>
          <c:y val="0.10653391326098134"/>
          <c:w val="0.95166590537887008"/>
          <c:h val="0.4616490640421686"/>
        </c:manualLayout>
      </c:layout>
      <c:barChart>
        <c:barDir val="col"/>
        <c:grouping val="clustered"/>
        <c:varyColors val="0"/>
        <c:ser>
          <c:idx val="0"/>
          <c:order val="0"/>
          <c:tx>
            <c:strRef>
              <c:f>Worksheet!$C$3</c:f>
              <c:strCache>
                <c:ptCount val="1"/>
                <c:pt idx="0">
                  <c:v>Div Yield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Pt>
            <c:idx val="0"/>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A7D6-435B-8646-65B6687E87E2}"/>
              </c:ext>
            </c:extLst>
          </c:dPt>
          <c:dPt>
            <c:idx val="1"/>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3-A7D6-435B-8646-65B6687E87E2}"/>
              </c:ext>
            </c:extLst>
          </c:dPt>
          <c:dPt>
            <c:idx val="2"/>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5-A7D6-435B-8646-65B6687E87E2}"/>
              </c:ext>
            </c:extLst>
          </c:dPt>
          <c:dPt>
            <c:idx val="3"/>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7-A7D6-435B-8646-65B6687E87E2}"/>
              </c:ext>
            </c:extLst>
          </c:dPt>
          <c:dPt>
            <c:idx val="4"/>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9-A7D6-435B-8646-65B6687E87E2}"/>
              </c:ext>
            </c:extLst>
          </c:dPt>
          <c:dPt>
            <c:idx val="5"/>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B-A7D6-435B-8646-65B6687E87E2}"/>
              </c:ext>
            </c:extLst>
          </c:dPt>
          <c:dPt>
            <c:idx val="6"/>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D-A7D6-435B-8646-65B6687E87E2}"/>
              </c:ext>
            </c:extLst>
          </c:dPt>
          <c:dPt>
            <c:idx val="7"/>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F-A7D6-435B-8646-65B6687E87E2}"/>
              </c:ext>
            </c:extLst>
          </c:dPt>
          <c:dPt>
            <c:idx val="8"/>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1-A7D6-435B-8646-65B6687E87E2}"/>
              </c:ext>
            </c:extLst>
          </c:dPt>
          <c:dPt>
            <c:idx val="9"/>
            <c:invertIfNegative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13-A7D6-435B-8646-65B6687E87E2}"/>
              </c:ext>
            </c:extLst>
          </c:dPt>
          <c:cat>
            <c:strRef>
              <c:f>Worksheet!$E$4:$E$56</c:f>
              <c:strCache>
                <c:ptCount val="53"/>
                <c:pt idx="0">
                  <c:v>APPLE INC</c:v>
                </c:pt>
                <c:pt idx="1">
                  <c:v>MICROSOFT CORP</c:v>
                </c:pt>
                <c:pt idx="2">
                  <c:v>DEERE &amp; CO</c:v>
                </c:pt>
                <c:pt idx="3">
                  <c:v>GRAPHIC PACKAGIN</c:v>
                </c:pt>
                <c:pt idx="4">
                  <c:v>WASTE MANAGEMENT</c:v>
                </c:pt>
                <c:pt idx="5">
                  <c:v>TJX COS INC</c:v>
                </c:pt>
                <c:pt idx="6">
                  <c:v>SCHNEIDER ELECTR</c:v>
                </c:pt>
                <c:pt idx="7">
                  <c:v>TSMC</c:v>
                </c:pt>
                <c:pt idx="8">
                  <c:v>ROCHE HLDG-GENUS</c:v>
                </c:pt>
                <c:pt idx="9">
                  <c:v>TOYOTA MOTOR</c:v>
                </c:pt>
                <c:pt idx="10">
                  <c:v>BRISTOL-MYER SQB</c:v>
                </c:pt>
                <c:pt idx="11">
                  <c:v>MERCK &amp; CO</c:v>
                </c:pt>
                <c:pt idx="12">
                  <c:v>TEXAS INSTRUMENT</c:v>
                </c:pt>
                <c:pt idx="13">
                  <c:v>KDDI CORP</c:v>
                </c:pt>
                <c:pt idx="14">
                  <c:v>COCA-COLA CO/THE</c:v>
                </c:pt>
                <c:pt idx="15">
                  <c:v>DTE ENERGY CO</c:v>
                </c:pt>
                <c:pt idx="16">
                  <c:v>BRIDGESTONE CORP</c:v>
                </c:pt>
                <c:pt idx="17">
                  <c:v>JPMORGAN CHASE</c:v>
                </c:pt>
                <c:pt idx="18">
                  <c:v>AMERICAN ELECTRI</c:v>
                </c:pt>
                <c:pt idx="19">
                  <c:v>CISCO SYSTEMS</c:v>
                </c:pt>
                <c:pt idx="20">
                  <c:v>PFIZER INC</c:v>
                </c:pt>
                <c:pt idx="21">
                  <c:v>BROADCOM INC</c:v>
                </c:pt>
                <c:pt idx="22">
                  <c:v>PNC FINANCIAL SE</c:v>
                </c:pt>
                <c:pt idx="23">
                  <c:v>KONINKLIJKE AHOL</c:v>
                </c:pt>
                <c:pt idx="24">
                  <c:v>SHELL PLC</c:v>
                </c:pt>
                <c:pt idx="25">
                  <c:v>SIEMENS AG-REG</c:v>
                </c:pt>
                <c:pt idx="26">
                  <c:v>DEUTSCHE TELEKOM</c:v>
                </c:pt>
                <c:pt idx="27">
                  <c:v>ABBVIE INC</c:v>
                </c:pt>
                <c:pt idx="28">
                  <c:v>KIMBERLY-CLARK</c:v>
                </c:pt>
                <c:pt idx="29">
                  <c:v>SEKISUI HOUSE</c:v>
                </c:pt>
                <c:pt idx="30">
                  <c:v>VINCI SA</c:v>
                </c:pt>
                <c:pt idx="31">
                  <c:v>SANOFI</c:v>
                </c:pt>
                <c:pt idx="32">
                  <c:v>MUENCHENER RUE-R</c:v>
                </c:pt>
                <c:pt idx="33">
                  <c:v>TAKEDA PHARMACEU</c:v>
                </c:pt>
                <c:pt idx="34">
                  <c:v>IBERDROLA SA</c:v>
                </c:pt>
                <c:pt idx="35">
                  <c:v>REPSOL SA</c:v>
                </c:pt>
                <c:pt idx="36">
                  <c:v>PUBLICIS GROUPE</c:v>
                </c:pt>
                <c:pt idx="37">
                  <c:v>KPN (KONIN) NV</c:v>
                </c:pt>
                <c:pt idx="38">
                  <c:v>IBM</c:v>
                </c:pt>
                <c:pt idx="39">
                  <c:v>DEUTSCHE POST-RG</c:v>
                </c:pt>
                <c:pt idx="40">
                  <c:v>TOTALENERGIES SE</c:v>
                </c:pt>
                <c:pt idx="41">
                  <c:v>ALLIANZ SE-REG</c:v>
                </c:pt>
                <c:pt idx="42">
                  <c:v>AXA</c:v>
                </c:pt>
                <c:pt idx="43">
                  <c:v>NORDEA BANK ABP</c:v>
                </c:pt>
                <c:pt idx="44">
                  <c:v>ANGLO AMER PLC</c:v>
                </c:pt>
                <c:pt idx="45">
                  <c:v>BASF SE</c:v>
                </c:pt>
                <c:pt idx="46">
                  <c:v>ING GROEP NV</c:v>
                </c:pt>
                <c:pt idx="47">
                  <c:v>ENGIE</c:v>
                </c:pt>
                <c:pt idx="48">
                  <c:v>ENEL SPA</c:v>
                </c:pt>
                <c:pt idx="49">
                  <c:v>STELLANTIS NV</c:v>
                </c:pt>
                <c:pt idx="50">
                  <c:v>TAYLOR WIMPEY PL</c:v>
                </c:pt>
                <c:pt idx="51">
                  <c:v>YARA INTL ASA</c:v>
                </c:pt>
                <c:pt idx="52">
                  <c:v>RIO TINTO PLC</c:v>
                </c:pt>
              </c:strCache>
            </c:strRef>
          </c:cat>
          <c:val>
            <c:numRef>
              <c:f>Worksheet!$C$4:$C$56</c:f>
              <c:numCache>
                <c:formatCode>0.00%</c:formatCode>
                <c:ptCount val="53"/>
                <c:pt idx="0">
                  <c:v>9.7000000000000003E-3</c:v>
                </c:pt>
                <c:pt idx="1">
                  <c:v>1.1104533152909334E-2</c:v>
                </c:pt>
                <c:pt idx="2">
                  <c:v>1.1461811914251859E-2</c:v>
                </c:pt>
                <c:pt idx="3">
                  <c:v>1.4461247637051039E-2</c:v>
                </c:pt>
                <c:pt idx="4">
                  <c:v>1.6148606811145511E-2</c:v>
                </c:pt>
                <c:pt idx="5">
                  <c:v>1.7670196671709534E-2</c:v>
                </c:pt>
                <c:pt idx="6">
                  <c:v>0.02</c:v>
                </c:pt>
                <c:pt idx="7">
                  <c:v>2.1999999999999999E-2</c:v>
                </c:pt>
                <c:pt idx="8">
                  <c:v>2.4E-2</c:v>
                </c:pt>
                <c:pt idx="9">
                  <c:v>2.7E-2</c:v>
                </c:pt>
                <c:pt idx="10">
                  <c:v>3.0137756536407087E-2</c:v>
                </c:pt>
                <c:pt idx="11">
                  <c:v>3.0259489598970613E-2</c:v>
                </c:pt>
                <c:pt idx="12">
                  <c:v>3.0750081886668848E-2</c:v>
                </c:pt>
                <c:pt idx="13">
                  <c:v>3.1241090146750521E-2</c:v>
                </c:pt>
                <c:pt idx="14">
                  <c:v>3.1325947105075053E-2</c:v>
                </c:pt>
                <c:pt idx="15">
                  <c:v>3.2679738562091505E-2</c:v>
                </c:pt>
                <c:pt idx="16">
                  <c:v>3.3444816053511704E-2</c:v>
                </c:pt>
                <c:pt idx="17">
                  <c:v>3.4340399965668185E-2</c:v>
                </c:pt>
                <c:pt idx="18">
                  <c:v>3.6821885913853318E-2</c:v>
                </c:pt>
                <c:pt idx="19">
                  <c:v>3.6843361986628458E-2</c:v>
                </c:pt>
                <c:pt idx="20">
                  <c:v>3.7230340988169797E-2</c:v>
                </c:pt>
                <c:pt idx="21">
                  <c:v>3.7319090282563749E-2</c:v>
                </c:pt>
                <c:pt idx="22">
                  <c:v>3.790375741595254E-2</c:v>
                </c:pt>
                <c:pt idx="23">
                  <c:v>3.7957261861644338E-2</c:v>
                </c:pt>
                <c:pt idx="24">
                  <c:v>3.8369188655179853E-2</c:v>
                </c:pt>
                <c:pt idx="25">
                  <c:v>3.8737900223380493E-2</c:v>
                </c:pt>
                <c:pt idx="26">
                  <c:v>3.878314446033667E-2</c:v>
                </c:pt>
                <c:pt idx="27">
                  <c:v>3.9761056382309791E-2</c:v>
                </c:pt>
                <c:pt idx="28">
                  <c:v>4.0099182182008003E-2</c:v>
                </c:pt>
                <c:pt idx="29">
                  <c:v>4.1427986906710318E-2</c:v>
                </c:pt>
                <c:pt idx="30">
                  <c:v>4.3163135347921731E-2</c:v>
                </c:pt>
                <c:pt idx="31">
                  <c:v>4.3680709534368069E-2</c:v>
                </c:pt>
                <c:pt idx="32">
                  <c:v>4.6309047237790224E-2</c:v>
                </c:pt>
                <c:pt idx="33">
                  <c:v>4.7770700636942678E-2</c:v>
                </c:pt>
                <c:pt idx="34">
                  <c:v>4.8447593248593455E-2</c:v>
                </c:pt>
                <c:pt idx="35">
                  <c:v>4.8870481927710853E-2</c:v>
                </c:pt>
                <c:pt idx="36">
                  <c:v>5.0035373187124171E-2</c:v>
                </c:pt>
                <c:pt idx="37">
                  <c:v>5.0578034682080934E-2</c:v>
                </c:pt>
                <c:pt idx="38">
                  <c:v>5.421598236878622E-2</c:v>
                </c:pt>
                <c:pt idx="39">
                  <c:v>5.6090735012520251E-2</c:v>
                </c:pt>
                <c:pt idx="40">
                  <c:v>6.2221768216258681E-2</c:v>
                </c:pt>
                <c:pt idx="41">
                  <c:v>6.5824329034506801E-2</c:v>
                </c:pt>
                <c:pt idx="42">
                  <c:v>6.8009040476679675E-2</c:v>
                </c:pt>
                <c:pt idx="43">
                  <c:v>7.1711344661540916E-2</c:v>
                </c:pt>
                <c:pt idx="44">
                  <c:v>7.5416614095269646E-2</c:v>
                </c:pt>
                <c:pt idx="45">
                  <c:v>7.5803235098604038E-2</c:v>
                </c:pt>
                <c:pt idx="46">
                  <c:v>7.6208372481469874E-2</c:v>
                </c:pt>
                <c:pt idx="47">
                  <c:v>7.7231431821875501E-2</c:v>
                </c:pt>
                <c:pt idx="48">
                  <c:v>7.9596192503251742E-2</c:v>
                </c:pt>
                <c:pt idx="49">
                  <c:v>8.0100000000000005E-2</c:v>
                </c:pt>
                <c:pt idx="50">
                  <c:v>8.1000000000000003E-2</c:v>
                </c:pt>
                <c:pt idx="51">
                  <c:v>8.1199999999999994E-2</c:v>
                </c:pt>
                <c:pt idx="52">
                  <c:v>8.2000000000000003E-2</c:v>
                </c:pt>
              </c:numCache>
            </c:numRef>
          </c:val>
          <c:extLst>
            <c:ext xmlns:c16="http://schemas.microsoft.com/office/drawing/2014/chart" uri="{C3380CC4-5D6E-409C-BE32-E72D297353CC}">
              <c16:uniqueId val="{00000014-A7D6-435B-8646-65B6687E87E2}"/>
            </c:ext>
          </c:extLst>
        </c:ser>
        <c:dLbls>
          <c:showLegendKey val="0"/>
          <c:showVal val="0"/>
          <c:showCatName val="0"/>
          <c:showSerName val="0"/>
          <c:showPercent val="0"/>
          <c:showBubbleSize val="0"/>
        </c:dLbls>
        <c:gapWidth val="28"/>
        <c:overlap val="-24"/>
        <c:axId val="807037160"/>
        <c:axId val="807043064"/>
      </c:barChart>
      <c:lineChart>
        <c:grouping val="standard"/>
        <c:varyColors val="0"/>
        <c:ser>
          <c:idx val="1"/>
          <c:order val="1"/>
          <c:tx>
            <c:strRef>
              <c:f>Worksheet!$D$3</c:f>
              <c:strCache>
                <c:ptCount val="1"/>
                <c:pt idx="0">
                  <c:v>Weighted Average Yield</c:v>
                </c:pt>
              </c:strCache>
            </c:strRef>
          </c:tx>
          <c:spPr>
            <a:ln w="31750" cap="rnd">
              <a:solidFill>
                <a:schemeClr val="accent2"/>
              </a:solidFill>
              <a:round/>
            </a:ln>
            <a:effectLst/>
          </c:spPr>
          <c:marker>
            <c:symbol val="none"/>
          </c:marker>
          <c:cat>
            <c:strRef>
              <c:f>Worksheet!$A$4:$A$56</c:f>
              <c:strCache>
                <c:ptCount val="53"/>
                <c:pt idx="0">
                  <c:v>AAPL UW Equity</c:v>
                </c:pt>
                <c:pt idx="1">
                  <c:v>MSFT UW Equity</c:v>
                </c:pt>
                <c:pt idx="2">
                  <c:v>DE UN Equity</c:v>
                </c:pt>
                <c:pt idx="3">
                  <c:v>GPK UN Equity</c:v>
                </c:pt>
                <c:pt idx="4">
                  <c:v>WM UN Equity</c:v>
                </c:pt>
                <c:pt idx="5">
                  <c:v>TJX UN Equity</c:v>
                </c:pt>
                <c:pt idx="6">
                  <c:v>SU FP Equity</c:v>
                </c:pt>
                <c:pt idx="7">
                  <c:v>2330 TT Equity</c:v>
                </c:pt>
                <c:pt idx="8">
                  <c:v>ROG SE Equity</c:v>
                </c:pt>
                <c:pt idx="9">
                  <c:v>7203 JT Equity</c:v>
                </c:pt>
                <c:pt idx="10">
                  <c:v>BMY UN Equity</c:v>
                </c:pt>
                <c:pt idx="11">
                  <c:v>MRK UN Equity</c:v>
                </c:pt>
                <c:pt idx="12">
                  <c:v>TXN UW Equity</c:v>
                </c:pt>
                <c:pt idx="13">
                  <c:v>9433 JT Equity</c:v>
                </c:pt>
                <c:pt idx="14">
                  <c:v>KO UN Equity</c:v>
                </c:pt>
                <c:pt idx="15">
                  <c:v>DTE UN Equity</c:v>
                </c:pt>
                <c:pt idx="16">
                  <c:v>5108 JT Equity</c:v>
                </c:pt>
                <c:pt idx="17">
                  <c:v>JPM UN Equity</c:v>
                </c:pt>
                <c:pt idx="18">
                  <c:v>AEP UW Equity</c:v>
                </c:pt>
                <c:pt idx="19">
                  <c:v>CSCO UW Equity</c:v>
                </c:pt>
                <c:pt idx="20">
                  <c:v>PFE UN Equity</c:v>
                </c:pt>
                <c:pt idx="21">
                  <c:v>AVGO UW Equity</c:v>
                </c:pt>
                <c:pt idx="22">
                  <c:v>PNC UN Equity</c:v>
                </c:pt>
                <c:pt idx="23">
                  <c:v>AD NA Equity</c:v>
                </c:pt>
                <c:pt idx="24">
                  <c:v>SHEL LN Equity</c:v>
                </c:pt>
                <c:pt idx="25">
                  <c:v>SIE GY Equity</c:v>
                </c:pt>
                <c:pt idx="26">
                  <c:v>DTE GY Equity</c:v>
                </c:pt>
                <c:pt idx="27">
                  <c:v>ABBV UN Equity</c:v>
                </c:pt>
                <c:pt idx="28">
                  <c:v>KMB UN Equity</c:v>
                </c:pt>
                <c:pt idx="29">
                  <c:v>1928 JT Equity</c:v>
                </c:pt>
                <c:pt idx="30">
                  <c:v>DG FP Equity</c:v>
                </c:pt>
                <c:pt idx="31">
                  <c:v>SAN FP Equity</c:v>
                </c:pt>
                <c:pt idx="32">
                  <c:v>MUV2 GY Equity</c:v>
                </c:pt>
                <c:pt idx="33">
                  <c:v>4502 JT Equity</c:v>
                </c:pt>
                <c:pt idx="34">
                  <c:v>IBE SM Equity</c:v>
                </c:pt>
                <c:pt idx="35">
                  <c:v>REP SM Equity</c:v>
                </c:pt>
                <c:pt idx="36">
                  <c:v>PUB FP Equity</c:v>
                </c:pt>
                <c:pt idx="37">
                  <c:v>KPN NA Equity</c:v>
                </c:pt>
                <c:pt idx="38">
                  <c:v>IBM UN Equity</c:v>
                </c:pt>
                <c:pt idx="39">
                  <c:v>DPW GY Equity</c:v>
                </c:pt>
                <c:pt idx="40">
                  <c:v>TTE FP Equity</c:v>
                </c:pt>
                <c:pt idx="41">
                  <c:v>ALV GY Equity</c:v>
                </c:pt>
                <c:pt idx="42">
                  <c:v>CS FP Equity</c:v>
                </c:pt>
                <c:pt idx="43">
                  <c:v>NDA SS Equity</c:v>
                </c:pt>
                <c:pt idx="44">
                  <c:v>AAL LN Equity</c:v>
                </c:pt>
                <c:pt idx="45">
                  <c:v>BAS GY Equity</c:v>
                </c:pt>
                <c:pt idx="46">
                  <c:v>INGA NA Equity</c:v>
                </c:pt>
                <c:pt idx="47">
                  <c:v>ENGI FP Equity</c:v>
                </c:pt>
                <c:pt idx="48">
                  <c:v>ENEL IM Equity</c:v>
                </c:pt>
                <c:pt idx="49">
                  <c:v>STLA FP Equity</c:v>
                </c:pt>
                <c:pt idx="50">
                  <c:v>TW/ LN Equity</c:v>
                </c:pt>
                <c:pt idx="51">
                  <c:v>YAR NO Equity</c:v>
                </c:pt>
                <c:pt idx="52">
                  <c:v>RIO LN Equity</c:v>
                </c:pt>
              </c:strCache>
            </c:strRef>
          </c:cat>
          <c:val>
            <c:numRef>
              <c:f>Worksheet!$D$4:$D$56</c:f>
              <c:numCache>
                <c:formatCode>0.00%</c:formatCode>
                <c:ptCount val="53"/>
                <c:pt idx="0">
                  <c:v>9.7000000000000003E-3</c:v>
                </c:pt>
                <c:pt idx="1">
                  <c:v>1.0371735488400972E-2</c:v>
                </c:pt>
                <c:pt idx="2">
                  <c:v>1.0476321157887573E-2</c:v>
                </c:pt>
                <c:pt idx="3">
                  <c:v>1.1213480775177597E-2</c:v>
                </c:pt>
                <c:pt idx="4">
                  <c:v>1.1757518734246086E-2</c:v>
                </c:pt>
                <c:pt idx="5">
                  <c:v>1.2302158809901532E-2</c:v>
                </c:pt>
                <c:pt idx="6">
                  <c:v>1.3103924567755429E-2</c:v>
                </c:pt>
                <c:pt idx="7">
                  <c:v>1.3693250829562261E-2</c:v>
                </c:pt>
                <c:pt idx="8">
                  <c:v>1.465151872830966E-2</c:v>
                </c:pt>
                <c:pt idx="9">
                  <c:v>1.561417300040454E-2</c:v>
                </c:pt>
                <c:pt idx="10">
                  <c:v>1.6967812967446368E-2</c:v>
                </c:pt>
                <c:pt idx="11">
                  <c:v>1.8227123336327936E-2</c:v>
                </c:pt>
                <c:pt idx="12">
                  <c:v>1.875244686675287E-2</c:v>
                </c:pt>
                <c:pt idx="13">
                  <c:v>1.9376419128926948E-2</c:v>
                </c:pt>
                <c:pt idx="14">
                  <c:v>2.0229617292381472E-2</c:v>
                </c:pt>
                <c:pt idx="15">
                  <c:v>2.0817567307064681E-2</c:v>
                </c:pt>
                <c:pt idx="16">
                  <c:v>2.1366282906991361E-2</c:v>
                </c:pt>
                <c:pt idx="17">
                  <c:v>2.2208692024622712E-2</c:v>
                </c:pt>
                <c:pt idx="18">
                  <c:v>2.2749855746759896E-2</c:v>
                </c:pt>
                <c:pt idx="19">
                  <c:v>2.3466539023558879E-2</c:v>
                </c:pt>
                <c:pt idx="20">
                  <c:v>2.4104849821524679E-2</c:v>
                </c:pt>
                <c:pt idx="21">
                  <c:v>2.4485833869110851E-2</c:v>
                </c:pt>
                <c:pt idx="22">
                  <c:v>2.5250518067123164E-2</c:v>
                </c:pt>
                <c:pt idx="23">
                  <c:v>2.5690464650008685E-2</c:v>
                </c:pt>
                <c:pt idx="24">
                  <c:v>2.6121930430027914E-2</c:v>
                </c:pt>
                <c:pt idx="25">
                  <c:v>2.654029173159194E-2</c:v>
                </c:pt>
                <c:pt idx="26">
                  <c:v>2.6952192080744859E-2</c:v>
                </c:pt>
                <c:pt idx="27">
                  <c:v>2.7406758975683281E-2</c:v>
                </c:pt>
                <c:pt idx="28">
                  <c:v>2.7719106047601735E-2</c:v>
                </c:pt>
                <c:pt idx="29">
                  <c:v>2.8016104395019982E-2</c:v>
                </c:pt>
                <c:pt idx="30">
                  <c:v>2.8389553218618458E-2</c:v>
                </c:pt>
                <c:pt idx="31">
                  <c:v>2.880375411307198E-2</c:v>
                </c:pt>
                <c:pt idx="32">
                  <c:v>2.9229087532047421E-2</c:v>
                </c:pt>
                <c:pt idx="33">
                  <c:v>2.9613717196242974E-2</c:v>
                </c:pt>
                <c:pt idx="34">
                  <c:v>3.0038409080801593E-2</c:v>
                </c:pt>
                <c:pt idx="35">
                  <c:v>3.0426810630626865E-2</c:v>
                </c:pt>
                <c:pt idx="36">
                  <c:v>3.0848720376126917E-2</c:v>
                </c:pt>
                <c:pt idx="37">
                  <c:v>3.12690939386479E-2</c:v>
                </c:pt>
                <c:pt idx="38">
                  <c:v>3.1933837556493795E-2</c:v>
                </c:pt>
                <c:pt idx="39">
                  <c:v>3.2381912114286024E-2</c:v>
                </c:pt>
                <c:pt idx="40">
                  <c:v>3.3090117739841912E-2</c:v>
                </c:pt>
                <c:pt idx="41">
                  <c:v>3.3598930798810711E-2</c:v>
                </c:pt>
                <c:pt idx="42">
                  <c:v>3.4438828482046109E-2</c:v>
                </c:pt>
                <c:pt idx="43">
                  <c:v>3.5117362787766247E-2</c:v>
                </c:pt>
                <c:pt idx="44">
                  <c:v>3.5621199307119503E-2</c:v>
                </c:pt>
                <c:pt idx="45">
                  <c:v>3.6256977517340507E-2</c:v>
                </c:pt>
                <c:pt idx="46">
                  <c:v>3.6925446911638647E-2</c:v>
                </c:pt>
                <c:pt idx="47">
                  <c:v>3.7290797939198601E-2</c:v>
                </c:pt>
                <c:pt idx="48">
                  <c:v>3.7755246366805155E-2</c:v>
                </c:pt>
                <c:pt idx="49">
                  <c:v>3.8589928682038553E-2</c:v>
                </c:pt>
                <c:pt idx="50">
                  <c:v>3.8878821940564572E-2</c:v>
                </c:pt>
                <c:pt idx="51">
                  <c:v>3.9245848356449425E-2</c:v>
                </c:pt>
                <c:pt idx="52">
                  <c:v>3.9723596509776346E-2</c:v>
                </c:pt>
              </c:numCache>
            </c:numRef>
          </c:val>
          <c:smooth val="0"/>
          <c:extLst>
            <c:ext xmlns:c16="http://schemas.microsoft.com/office/drawing/2014/chart" uri="{C3380CC4-5D6E-409C-BE32-E72D297353CC}">
              <c16:uniqueId val="{00000015-A7D6-435B-8646-65B6687E87E2}"/>
            </c:ext>
          </c:extLst>
        </c:ser>
        <c:dLbls>
          <c:showLegendKey val="0"/>
          <c:showVal val="0"/>
          <c:showCatName val="0"/>
          <c:showSerName val="0"/>
          <c:showPercent val="0"/>
          <c:showBubbleSize val="0"/>
        </c:dLbls>
        <c:marker val="1"/>
        <c:smooth val="0"/>
        <c:axId val="807037160"/>
        <c:axId val="807043064"/>
      </c:lineChart>
      <c:catAx>
        <c:axId val="807037160"/>
        <c:scaling>
          <c:orientation val="minMax"/>
        </c:scaling>
        <c:delete val="0"/>
        <c:axPos val="b"/>
        <c:numFmt formatCode="General" sourceLinked="1"/>
        <c:majorTickMark val="out"/>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07043064"/>
        <c:crosses val="autoZero"/>
        <c:auto val="1"/>
        <c:lblAlgn val="ctr"/>
        <c:lblOffset val="100"/>
        <c:noMultiLvlLbl val="0"/>
      </c:catAx>
      <c:valAx>
        <c:axId val="80704306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0"/>
        <c:majorTickMark val="out"/>
        <c:minorTickMark val="none"/>
        <c:tickLblPos val="nextTo"/>
        <c:spPr>
          <a:noFill/>
          <a:ln w="19050">
            <a:solidFill>
              <a:schemeClr val="tx1"/>
            </a:solid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07037160"/>
        <c:crosses val="autoZero"/>
        <c:crossBetween val="between"/>
      </c:valAx>
      <c:spPr>
        <a:noFill/>
        <a:ln>
          <a:noFill/>
        </a:ln>
        <a:effectLst/>
      </c:spPr>
    </c:plotArea>
    <c:legend>
      <c:legendPos val="b"/>
      <c:layout>
        <c:manualLayout>
          <c:xMode val="edge"/>
          <c:yMode val="edge"/>
          <c:x val="0.2755318661308282"/>
          <c:y val="0.94622664397458944"/>
          <c:w val="0.45830029196830924"/>
          <c:h val="5.3773417291822584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tx1"/>
              </a:solidFill>
              <a:round/>
            </a:ln>
            <a:effectLst/>
          </c:spPr>
          <c:marker>
            <c:symbol val="none"/>
          </c:marker>
          <c:cat>
            <c:numRef>
              <c:f>Sheet1!$A$2:$A$252</c:f>
              <c:numCache>
                <c:formatCode>m/d/yyyy</c:formatCode>
                <c:ptCount val="251"/>
                <c:pt idx="0">
                  <c:v>44561</c:v>
                </c:pt>
                <c:pt idx="1">
                  <c:v>44564</c:v>
                </c:pt>
                <c:pt idx="2">
                  <c:v>44565</c:v>
                </c:pt>
                <c:pt idx="3">
                  <c:v>44566</c:v>
                </c:pt>
                <c:pt idx="4">
                  <c:v>44567</c:v>
                </c:pt>
                <c:pt idx="5">
                  <c:v>44568</c:v>
                </c:pt>
                <c:pt idx="6">
                  <c:v>44571</c:v>
                </c:pt>
                <c:pt idx="7">
                  <c:v>44572</c:v>
                </c:pt>
                <c:pt idx="8">
                  <c:v>44573</c:v>
                </c:pt>
                <c:pt idx="9">
                  <c:v>44574</c:v>
                </c:pt>
                <c:pt idx="10">
                  <c:v>44575</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44614</c:v>
                </c:pt>
                <c:pt idx="36">
                  <c:v>44615</c:v>
                </c:pt>
                <c:pt idx="37">
                  <c:v>44616</c:v>
                </c:pt>
                <c:pt idx="38">
                  <c:v>44617</c:v>
                </c:pt>
                <c:pt idx="39">
                  <c:v>44620</c:v>
                </c:pt>
                <c:pt idx="40">
                  <c:v>44621</c:v>
                </c:pt>
                <c:pt idx="41">
                  <c:v>44622</c:v>
                </c:pt>
                <c:pt idx="42">
                  <c:v>44623</c:v>
                </c:pt>
                <c:pt idx="43">
                  <c:v>44624</c:v>
                </c:pt>
                <c:pt idx="44">
                  <c:v>44627</c:v>
                </c:pt>
                <c:pt idx="45">
                  <c:v>44628</c:v>
                </c:pt>
                <c:pt idx="46">
                  <c:v>44629</c:v>
                </c:pt>
                <c:pt idx="47">
                  <c:v>44630</c:v>
                </c:pt>
                <c:pt idx="48">
                  <c:v>44631</c:v>
                </c:pt>
                <c:pt idx="49">
                  <c:v>44634</c:v>
                </c:pt>
                <c:pt idx="50">
                  <c:v>44635</c:v>
                </c:pt>
                <c:pt idx="51">
                  <c:v>44636</c:v>
                </c:pt>
                <c:pt idx="52">
                  <c:v>44637</c:v>
                </c:pt>
                <c:pt idx="53">
                  <c:v>44638</c:v>
                </c:pt>
                <c:pt idx="54">
                  <c:v>44641</c:v>
                </c:pt>
                <c:pt idx="55">
                  <c:v>44642</c:v>
                </c:pt>
                <c:pt idx="56">
                  <c:v>44643</c:v>
                </c:pt>
                <c:pt idx="57">
                  <c:v>44644</c:v>
                </c:pt>
                <c:pt idx="58">
                  <c:v>44645</c:v>
                </c:pt>
                <c:pt idx="59">
                  <c:v>44648</c:v>
                </c:pt>
                <c:pt idx="60">
                  <c:v>44649</c:v>
                </c:pt>
                <c:pt idx="61">
                  <c:v>44650</c:v>
                </c:pt>
                <c:pt idx="62">
                  <c:v>44651</c:v>
                </c:pt>
                <c:pt idx="63">
                  <c:v>44652</c:v>
                </c:pt>
                <c:pt idx="64">
                  <c:v>44655</c:v>
                </c:pt>
                <c:pt idx="65">
                  <c:v>44656</c:v>
                </c:pt>
                <c:pt idx="66">
                  <c:v>44657</c:v>
                </c:pt>
                <c:pt idx="67">
                  <c:v>44658</c:v>
                </c:pt>
                <c:pt idx="68">
                  <c:v>44659</c:v>
                </c:pt>
                <c:pt idx="69">
                  <c:v>44662</c:v>
                </c:pt>
                <c:pt idx="70">
                  <c:v>44663</c:v>
                </c:pt>
                <c:pt idx="71">
                  <c:v>44664</c:v>
                </c:pt>
                <c:pt idx="72">
                  <c:v>44665</c:v>
                </c:pt>
                <c:pt idx="73">
                  <c:v>44669</c:v>
                </c:pt>
                <c:pt idx="74">
                  <c:v>44670</c:v>
                </c:pt>
                <c:pt idx="75">
                  <c:v>44671</c:v>
                </c:pt>
                <c:pt idx="76">
                  <c:v>44672</c:v>
                </c:pt>
                <c:pt idx="77">
                  <c:v>44673</c:v>
                </c:pt>
                <c:pt idx="78">
                  <c:v>44676</c:v>
                </c:pt>
                <c:pt idx="79">
                  <c:v>44677</c:v>
                </c:pt>
                <c:pt idx="80">
                  <c:v>44678</c:v>
                </c:pt>
                <c:pt idx="81">
                  <c:v>44679</c:v>
                </c:pt>
                <c:pt idx="82">
                  <c:v>44680</c:v>
                </c:pt>
                <c:pt idx="83">
                  <c:v>44683</c:v>
                </c:pt>
                <c:pt idx="84">
                  <c:v>44684</c:v>
                </c:pt>
                <c:pt idx="85">
                  <c:v>44685</c:v>
                </c:pt>
                <c:pt idx="86">
                  <c:v>44686</c:v>
                </c:pt>
                <c:pt idx="87">
                  <c:v>44687</c:v>
                </c:pt>
                <c:pt idx="88">
                  <c:v>44690</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44707</c:v>
                </c:pt>
                <c:pt idx="102">
                  <c:v>44708</c:v>
                </c:pt>
                <c:pt idx="103">
                  <c:v>44712</c:v>
                </c:pt>
                <c:pt idx="104">
                  <c:v>44713</c:v>
                </c:pt>
                <c:pt idx="105">
                  <c:v>44714</c:v>
                </c:pt>
                <c:pt idx="106">
                  <c:v>44715</c:v>
                </c:pt>
                <c:pt idx="107">
                  <c:v>44718</c:v>
                </c:pt>
                <c:pt idx="108">
                  <c:v>44719</c:v>
                </c:pt>
                <c:pt idx="109">
                  <c:v>44720</c:v>
                </c:pt>
                <c:pt idx="110">
                  <c:v>44721</c:v>
                </c:pt>
                <c:pt idx="111">
                  <c:v>44722</c:v>
                </c:pt>
                <c:pt idx="112">
                  <c:v>44725</c:v>
                </c:pt>
                <c:pt idx="113">
                  <c:v>44726</c:v>
                </c:pt>
                <c:pt idx="114">
                  <c:v>44727</c:v>
                </c:pt>
                <c:pt idx="115">
                  <c:v>44728</c:v>
                </c:pt>
                <c:pt idx="116">
                  <c:v>44729</c:v>
                </c:pt>
                <c:pt idx="117">
                  <c:v>44733</c:v>
                </c:pt>
                <c:pt idx="118">
                  <c:v>44734</c:v>
                </c:pt>
                <c:pt idx="119">
                  <c:v>44735</c:v>
                </c:pt>
                <c:pt idx="120">
                  <c:v>44736</c:v>
                </c:pt>
                <c:pt idx="121">
                  <c:v>44739</c:v>
                </c:pt>
                <c:pt idx="122">
                  <c:v>44740</c:v>
                </c:pt>
                <c:pt idx="123">
                  <c:v>44741</c:v>
                </c:pt>
                <c:pt idx="124">
                  <c:v>44742</c:v>
                </c:pt>
                <c:pt idx="125">
                  <c:v>44743</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44788</c:v>
                </c:pt>
                <c:pt idx="156">
                  <c:v>44789</c:v>
                </c:pt>
                <c:pt idx="157">
                  <c:v>44790</c:v>
                </c:pt>
                <c:pt idx="158">
                  <c:v>44791</c:v>
                </c:pt>
                <c:pt idx="159">
                  <c:v>44792</c:v>
                </c:pt>
                <c:pt idx="160">
                  <c:v>44795</c:v>
                </c:pt>
                <c:pt idx="161">
                  <c:v>44796</c:v>
                </c:pt>
                <c:pt idx="162">
                  <c:v>44797</c:v>
                </c:pt>
                <c:pt idx="163">
                  <c:v>44798</c:v>
                </c:pt>
                <c:pt idx="164">
                  <c:v>44799</c:v>
                </c:pt>
                <c:pt idx="165">
                  <c:v>44802</c:v>
                </c:pt>
                <c:pt idx="166">
                  <c:v>44803</c:v>
                </c:pt>
                <c:pt idx="167">
                  <c:v>44804</c:v>
                </c:pt>
                <c:pt idx="168">
                  <c:v>44805</c:v>
                </c:pt>
                <c:pt idx="169">
                  <c:v>44806</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44866</c:v>
                </c:pt>
                <c:pt idx="211">
                  <c:v>44867</c:v>
                </c:pt>
                <c:pt idx="212">
                  <c:v>44868</c:v>
                </c:pt>
                <c:pt idx="213">
                  <c:v>44869</c:v>
                </c:pt>
                <c:pt idx="214">
                  <c:v>44872</c:v>
                </c:pt>
                <c:pt idx="215">
                  <c:v>44873</c:v>
                </c:pt>
                <c:pt idx="216">
                  <c:v>44874</c:v>
                </c:pt>
                <c:pt idx="217">
                  <c:v>44875</c:v>
                </c:pt>
                <c:pt idx="218">
                  <c:v>44876</c:v>
                </c:pt>
                <c:pt idx="219">
                  <c:v>44879</c:v>
                </c:pt>
                <c:pt idx="220">
                  <c:v>44880</c:v>
                </c:pt>
                <c:pt idx="221">
                  <c:v>44881</c:v>
                </c:pt>
                <c:pt idx="222">
                  <c:v>44882</c:v>
                </c:pt>
                <c:pt idx="223">
                  <c:v>44883</c:v>
                </c:pt>
                <c:pt idx="224">
                  <c:v>44886</c:v>
                </c:pt>
                <c:pt idx="225">
                  <c:v>44887</c:v>
                </c:pt>
                <c:pt idx="226">
                  <c:v>44888</c:v>
                </c:pt>
                <c:pt idx="227">
                  <c:v>44890</c:v>
                </c:pt>
                <c:pt idx="228">
                  <c:v>44893</c:v>
                </c:pt>
                <c:pt idx="229">
                  <c:v>44894</c:v>
                </c:pt>
                <c:pt idx="230">
                  <c:v>44895</c:v>
                </c:pt>
                <c:pt idx="231">
                  <c:v>44896</c:v>
                </c:pt>
                <c:pt idx="232">
                  <c:v>44897</c:v>
                </c:pt>
                <c:pt idx="233">
                  <c:v>44900</c:v>
                </c:pt>
                <c:pt idx="234">
                  <c:v>44901</c:v>
                </c:pt>
                <c:pt idx="235">
                  <c:v>44902</c:v>
                </c:pt>
                <c:pt idx="236">
                  <c:v>44903</c:v>
                </c:pt>
                <c:pt idx="237">
                  <c:v>44904</c:v>
                </c:pt>
                <c:pt idx="238">
                  <c:v>44907</c:v>
                </c:pt>
                <c:pt idx="239">
                  <c:v>44908</c:v>
                </c:pt>
                <c:pt idx="240">
                  <c:v>44909</c:v>
                </c:pt>
                <c:pt idx="241">
                  <c:v>44910</c:v>
                </c:pt>
                <c:pt idx="242">
                  <c:v>44911</c:v>
                </c:pt>
                <c:pt idx="243">
                  <c:v>44914</c:v>
                </c:pt>
                <c:pt idx="244">
                  <c:v>44915</c:v>
                </c:pt>
                <c:pt idx="245">
                  <c:v>44916</c:v>
                </c:pt>
                <c:pt idx="246">
                  <c:v>44917</c:v>
                </c:pt>
                <c:pt idx="247">
                  <c:v>44918</c:v>
                </c:pt>
                <c:pt idx="248">
                  <c:v>44922</c:v>
                </c:pt>
                <c:pt idx="249">
                  <c:v>44923</c:v>
                </c:pt>
                <c:pt idx="250">
                  <c:v>44924</c:v>
                </c:pt>
              </c:numCache>
            </c:numRef>
          </c:cat>
          <c:val>
            <c:numRef>
              <c:f>Sheet1!$B$2:$B$252</c:f>
              <c:numCache>
                <c:formatCode>General</c:formatCode>
                <c:ptCount val="251"/>
                <c:pt idx="0">
                  <c:v>188.47</c:v>
                </c:pt>
                <c:pt idx="1">
                  <c:v>190.6</c:v>
                </c:pt>
                <c:pt idx="2">
                  <c:v>190.8</c:v>
                </c:pt>
                <c:pt idx="3">
                  <c:v>186.82</c:v>
                </c:pt>
                <c:pt idx="4">
                  <c:v>186.76</c:v>
                </c:pt>
                <c:pt idx="5">
                  <c:v>179.44</c:v>
                </c:pt>
                <c:pt idx="6">
                  <c:v>182.96</c:v>
                </c:pt>
                <c:pt idx="7">
                  <c:v>184.64</c:v>
                </c:pt>
                <c:pt idx="8">
                  <c:v>186.03</c:v>
                </c:pt>
                <c:pt idx="9">
                  <c:v>184.15</c:v>
                </c:pt>
                <c:pt idx="10">
                  <c:v>187.01</c:v>
                </c:pt>
                <c:pt idx="11">
                  <c:v>182.28</c:v>
                </c:pt>
                <c:pt idx="12">
                  <c:v>178.3</c:v>
                </c:pt>
                <c:pt idx="13">
                  <c:v>173.45</c:v>
                </c:pt>
                <c:pt idx="14">
                  <c:v>175.64</c:v>
                </c:pt>
                <c:pt idx="15">
                  <c:v>178.34</c:v>
                </c:pt>
                <c:pt idx="16">
                  <c:v>173.96</c:v>
                </c:pt>
                <c:pt idx="17">
                  <c:v>178.33</c:v>
                </c:pt>
                <c:pt idx="18">
                  <c:v>174.81</c:v>
                </c:pt>
                <c:pt idx="19">
                  <c:v>177.29</c:v>
                </c:pt>
                <c:pt idx="20">
                  <c:v>179.49</c:v>
                </c:pt>
                <c:pt idx="21">
                  <c:v>181.29</c:v>
                </c:pt>
                <c:pt idx="22">
                  <c:v>187.84</c:v>
                </c:pt>
                <c:pt idx="23">
                  <c:v>175.59</c:v>
                </c:pt>
                <c:pt idx="24">
                  <c:v>171.42</c:v>
                </c:pt>
                <c:pt idx="25">
                  <c:v>169.95</c:v>
                </c:pt>
                <c:pt idx="26">
                  <c:v>172.63</c:v>
                </c:pt>
                <c:pt idx="27">
                  <c:v>176.71</c:v>
                </c:pt>
                <c:pt idx="28">
                  <c:v>170.66</c:v>
                </c:pt>
                <c:pt idx="29">
                  <c:v>164.4</c:v>
                </c:pt>
                <c:pt idx="30">
                  <c:v>162.47</c:v>
                </c:pt>
                <c:pt idx="31">
                  <c:v>166.17</c:v>
                </c:pt>
                <c:pt idx="32">
                  <c:v>168.24</c:v>
                </c:pt>
                <c:pt idx="33">
                  <c:v>164.65</c:v>
                </c:pt>
                <c:pt idx="34">
                  <c:v>166.74</c:v>
                </c:pt>
                <c:pt idx="35">
                  <c:v>166.69</c:v>
                </c:pt>
                <c:pt idx="36">
                  <c:v>165.64</c:v>
                </c:pt>
                <c:pt idx="37">
                  <c:v>169.59</c:v>
                </c:pt>
                <c:pt idx="38">
                  <c:v>170.82</c:v>
                </c:pt>
                <c:pt idx="39">
                  <c:v>169.99</c:v>
                </c:pt>
                <c:pt idx="40">
                  <c:v>167.29</c:v>
                </c:pt>
                <c:pt idx="41">
                  <c:v>170.1</c:v>
                </c:pt>
                <c:pt idx="42">
                  <c:v>171</c:v>
                </c:pt>
                <c:pt idx="43">
                  <c:v>169.98</c:v>
                </c:pt>
                <c:pt idx="44">
                  <c:v>164.89</c:v>
                </c:pt>
                <c:pt idx="45">
                  <c:v>167.34</c:v>
                </c:pt>
                <c:pt idx="46">
                  <c:v>172.46</c:v>
                </c:pt>
                <c:pt idx="47">
                  <c:v>172.75</c:v>
                </c:pt>
                <c:pt idx="48">
                  <c:v>170.36</c:v>
                </c:pt>
                <c:pt idx="49">
                  <c:v>166.72</c:v>
                </c:pt>
                <c:pt idx="50">
                  <c:v>172.32</c:v>
                </c:pt>
                <c:pt idx="51">
                  <c:v>176.33</c:v>
                </c:pt>
                <c:pt idx="52">
                  <c:v>178.47</c:v>
                </c:pt>
                <c:pt idx="53">
                  <c:v>180.1</c:v>
                </c:pt>
                <c:pt idx="54">
                  <c:v>180.46</c:v>
                </c:pt>
                <c:pt idx="55">
                  <c:v>182.35</c:v>
                </c:pt>
                <c:pt idx="56">
                  <c:v>179.08</c:v>
                </c:pt>
                <c:pt idx="57">
                  <c:v>184.21</c:v>
                </c:pt>
                <c:pt idx="58">
                  <c:v>184.9</c:v>
                </c:pt>
                <c:pt idx="59">
                  <c:v>185.68</c:v>
                </c:pt>
                <c:pt idx="60">
                  <c:v>191.01</c:v>
                </c:pt>
                <c:pt idx="61">
                  <c:v>187.45</c:v>
                </c:pt>
                <c:pt idx="62">
                  <c:v>183.48</c:v>
                </c:pt>
                <c:pt idx="63">
                  <c:v>182.08</c:v>
                </c:pt>
                <c:pt idx="64">
                  <c:v>182.71</c:v>
                </c:pt>
                <c:pt idx="65">
                  <c:v>177.18</c:v>
                </c:pt>
                <c:pt idx="66">
                  <c:v>177.25</c:v>
                </c:pt>
                <c:pt idx="67">
                  <c:v>177.6</c:v>
                </c:pt>
                <c:pt idx="68">
                  <c:v>174.11</c:v>
                </c:pt>
                <c:pt idx="69">
                  <c:v>171.94</c:v>
                </c:pt>
                <c:pt idx="70">
                  <c:v>173</c:v>
                </c:pt>
                <c:pt idx="71">
                  <c:v>175.11</c:v>
                </c:pt>
                <c:pt idx="72">
                  <c:v>173.66</c:v>
                </c:pt>
                <c:pt idx="73">
                  <c:v>176.56</c:v>
                </c:pt>
                <c:pt idx="74">
                  <c:v>179.06</c:v>
                </c:pt>
                <c:pt idx="75">
                  <c:v>179.42</c:v>
                </c:pt>
                <c:pt idx="76">
                  <c:v>177.23</c:v>
                </c:pt>
                <c:pt idx="77">
                  <c:v>173.31</c:v>
                </c:pt>
                <c:pt idx="78">
                  <c:v>173.91</c:v>
                </c:pt>
                <c:pt idx="79">
                  <c:v>168.44</c:v>
                </c:pt>
                <c:pt idx="80">
                  <c:v>169.39</c:v>
                </c:pt>
                <c:pt idx="81">
                  <c:v>175.85</c:v>
                </c:pt>
                <c:pt idx="82">
                  <c:v>170.25</c:v>
                </c:pt>
                <c:pt idx="83">
                  <c:v>174</c:v>
                </c:pt>
                <c:pt idx="84">
                  <c:v>172.54</c:v>
                </c:pt>
                <c:pt idx="85">
                  <c:v>176.23</c:v>
                </c:pt>
                <c:pt idx="86">
                  <c:v>170.28</c:v>
                </c:pt>
                <c:pt idx="87">
                  <c:v>167.45</c:v>
                </c:pt>
                <c:pt idx="88">
                  <c:v>164.94</c:v>
                </c:pt>
                <c:pt idx="89">
                  <c:v>168.24</c:v>
                </c:pt>
                <c:pt idx="90">
                  <c:v>164.69</c:v>
                </c:pt>
                <c:pt idx="91">
                  <c:v>165.9</c:v>
                </c:pt>
                <c:pt idx="92">
                  <c:v>169.74</c:v>
                </c:pt>
                <c:pt idx="93">
                  <c:v>168.5</c:v>
                </c:pt>
                <c:pt idx="94">
                  <c:v>174.98</c:v>
                </c:pt>
                <c:pt idx="95">
                  <c:v>170.3</c:v>
                </c:pt>
                <c:pt idx="96">
                  <c:v>167.62</c:v>
                </c:pt>
                <c:pt idx="97">
                  <c:v>169.81</c:v>
                </c:pt>
                <c:pt idx="98">
                  <c:v>169.93</c:v>
                </c:pt>
                <c:pt idx="99">
                  <c:v>167.86</c:v>
                </c:pt>
                <c:pt idx="100">
                  <c:v>170.01</c:v>
                </c:pt>
                <c:pt idx="101">
                  <c:v>174.13</c:v>
                </c:pt>
                <c:pt idx="102">
                  <c:v>177.97</c:v>
                </c:pt>
                <c:pt idx="103">
                  <c:v>176.76</c:v>
                </c:pt>
                <c:pt idx="104">
                  <c:v>174.42</c:v>
                </c:pt>
                <c:pt idx="105">
                  <c:v>176.72</c:v>
                </c:pt>
                <c:pt idx="106">
                  <c:v>172.33</c:v>
                </c:pt>
                <c:pt idx="107">
                  <c:v>167.76</c:v>
                </c:pt>
                <c:pt idx="108">
                  <c:v>169.85</c:v>
                </c:pt>
                <c:pt idx="109">
                  <c:v>165.37</c:v>
                </c:pt>
                <c:pt idx="110">
                  <c:v>161.58000000000001</c:v>
                </c:pt>
                <c:pt idx="111">
                  <c:v>157.78</c:v>
                </c:pt>
                <c:pt idx="112">
                  <c:v>153.53</c:v>
                </c:pt>
                <c:pt idx="113">
                  <c:v>154.08000000000001</c:v>
                </c:pt>
                <c:pt idx="114">
                  <c:v>155.91999999999999</c:v>
                </c:pt>
                <c:pt idx="115">
                  <c:v>151.37</c:v>
                </c:pt>
                <c:pt idx="116">
                  <c:v>150.19999999999999</c:v>
                </c:pt>
                <c:pt idx="117">
                  <c:v>153.46</c:v>
                </c:pt>
                <c:pt idx="118">
                  <c:v>152.6</c:v>
                </c:pt>
                <c:pt idx="119">
                  <c:v>151.13999999999999</c:v>
                </c:pt>
                <c:pt idx="120">
                  <c:v>155.94999999999999</c:v>
                </c:pt>
                <c:pt idx="121">
                  <c:v>155.62</c:v>
                </c:pt>
                <c:pt idx="122">
                  <c:v>154.16</c:v>
                </c:pt>
                <c:pt idx="123">
                  <c:v>152.78</c:v>
                </c:pt>
                <c:pt idx="124">
                  <c:v>153.65</c:v>
                </c:pt>
                <c:pt idx="125">
                  <c:v>148.54</c:v>
                </c:pt>
                <c:pt idx="126">
                  <c:v>149.1</c:v>
                </c:pt>
                <c:pt idx="127">
                  <c:v>150.81</c:v>
                </c:pt>
                <c:pt idx="128">
                  <c:v>154.69</c:v>
                </c:pt>
                <c:pt idx="129">
                  <c:v>155.53</c:v>
                </c:pt>
                <c:pt idx="130">
                  <c:v>153.56</c:v>
                </c:pt>
                <c:pt idx="131">
                  <c:v>154.46</c:v>
                </c:pt>
                <c:pt idx="132">
                  <c:v>154.29</c:v>
                </c:pt>
                <c:pt idx="133">
                  <c:v>157.85</c:v>
                </c:pt>
                <c:pt idx="134">
                  <c:v>160.54</c:v>
                </c:pt>
                <c:pt idx="135">
                  <c:v>159.66999999999999</c:v>
                </c:pt>
                <c:pt idx="136">
                  <c:v>164.64</c:v>
                </c:pt>
                <c:pt idx="137">
                  <c:v>165.33</c:v>
                </c:pt>
                <c:pt idx="138">
                  <c:v>166.54</c:v>
                </c:pt>
                <c:pt idx="139">
                  <c:v>163.9</c:v>
                </c:pt>
                <c:pt idx="140">
                  <c:v>163.19999999999999</c:v>
                </c:pt>
                <c:pt idx="141">
                  <c:v>160.84</c:v>
                </c:pt>
                <c:pt idx="142">
                  <c:v>171.54</c:v>
                </c:pt>
                <c:pt idx="143">
                  <c:v>175.75</c:v>
                </c:pt>
                <c:pt idx="144">
                  <c:v>178.89</c:v>
                </c:pt>
                <c:pt idx="145">
                  <c:v>178.8</c:v>
                </c:pt>
                <c:pt idx="146">
                  <c:v>177.22</c:v>
                </c:pt>
                <c:pt idx="147">
                  <c:v>183.47</c:v>
                </c:pt>
                <c:pt idx="148">
                  <c:v>184.91</c:v>
                </c:pt>
                <c:pt idx="149">
                  <c:v>184.3</c:v>
                </c:pt>
                <c:pt idx="150">
                  <c:v>182.8</c:v>
                </c:pt>
                <c:pt idx="151">
                  <c:v>177.71</c:v>
                </c:pt>
                <c:pt idx="152">
                  <c:v>183.12</c:v>
                </c:pt>
                <c:pt idx="153">
                  <c:v>182.06</c:v>
                </c:pt>
                <c:pt idx="154">
                  <c:v>185.38</c:v>
                </c:pt>
                <c:pt idx="155">
                  <c:v>185.4</c:v>
                </c:pt>
                <c:pt idx="156">
                  <c:v>183.36</c:v>
                </c:pt>
                <c:pt idx="157">
                  <c:v>176.71</c:v>
                </c:pt>
                <c:pt idx="158">
                  <c:v>178.46</c:v>
                </c:pt>
                <c:pt idx="159">
                  <c:v>176.45</c:v>
                </c:pt>
                <c:pt idx="160">
                  <c:v>171.44</c:v>
                </c:pt>
                <c:pt idx="161">
                  <c:v>172.52</c:v>
                </c:pt>
                <c:pt idx="162">
                  <c:v>172.19</c:v>
                </c:pt>
                <c:pt idx="163">
                  <c:v>177.31</c:v>
                </c:pt>
                <c:pt idx="164">
                  <c:v>169.49</c:v>
                </c:pt>
                <c:pt idx="165">
                  <c:v>167.94</c:v>
                </c:pt>
                <c:pt idx="166">
                  <c:v>166.74</c:v>
                </c:pt>
                <c:pt idx="167">
                  <c:v>165.21</c:v>
                </c:pt>
                <c:pt idx="168">
                  <c:v>166.16</c:v>
                </c:pt>
                <c:pt idx="169">
                  <c:v>163</c:v>
                </c:pt>
                <c:pt idx="170">
                  <c:v>163.1</c:v>
                </c:pt>
                <c:pt idx="171">
                  <c:v>165.82</c:v>
                </c:pt>
                <c:pt idx="172">
                  <c:v>168.41</c:v>
                </c:pt>
                <c:pt idx="173">
                  <c:v>170.74</c:v>
                </c:pt>
                <c:pt idx="174">
                  <c:v>170.58</c:v>
                </c:pt>
                <c:pt idx="175">
                  <c:v>162.65</c:v>
                </c:pt>
                <c:pt idx="176">
                  <c:v>165.26</c:v>
                </c:pt>
                <c:pt idx="177">
                  <c:v>162.66999999999999</c:v>
                </c:pt>
                <c:pt idx="178">
                  <c:v>165.26</c:v>
                </c:pt>
                <c:pt idx="179">
                  <c:v>166.25</c:v>
                </c:pt>
                <c:pt idx="180">
                  <c:v>166.06</c:v>
                </c:pt>
                <c:pt idx="181">
                  <c:v>163.30000000000001</c:v>
                </c:pt>
                <c:pt idx="182">
                  <c:v>162.62</c:v>
                </c:pt>
                <c:pt idx="183">
                  <c:v>161.29</c:v>
                </c:pt>
                <c:pt idx="184">
                  <c:v>160.46</c:v>
                </c:pt>
                <c:pt idx="185">
                  <c:v>160.71</c:v>
                </c:pt>
                <c:pt idx="186">
                  <c:v>162.80000000000001</c:v>
                </c:pt>
                <c:pt idx="187">
                  <c:v>158.44999999999999</c:v>
                </c:pt>
                <c:pt idx="188">
                  <c:v>154.78</c:v>
                </c:pt>
                <c:pt idx="189">
                  <c:v>159.84</c:v>
                </c:pt>
                <c:pt idx="190">
                  <c:v>165.15</c:v>
                </c:pt>
                <c:pt idx="191">
                  <c:v>167.8</c:v>
                </c:pt>
                <c:pt idx="192">
                  <c:v>166.54</c:v>
                </c:pt>
                <c:pt idx="193">
                  <c:v>159.28</c:v>
                </c:pt>
                <c:pt idx="194">
                  <c:v>156.79</c:v>
                </c:pt>
                <c:pt idx="195">
                  <c:v>153.44999999999999</c:v>
                </c:pt>
                <c:pt idx="196">
                  <c:v>151.55000000000001</c:v>
                </c:pt>
                <c:pt idx="197">
                  <c:v>154.34</c:v>
                </c:pt>
                <c:pt idx="198">
                  <c:v>148.34</c:v>
                </c:pt>
                <c:pt idx="199">
                  <c:v>150.99</c:v>
                </c:pt>
                <c:pt idx="200">
                  <c:v>151.51</c:v>
                </c:pt>
                <c:pt idx="201">
                  <c:v>152.65</c:v>
                </c:pt>
                <c:pt idx="202">
                  <c:v>153.72</c:v>
                </c:pt>
                <c:pt idx="203">
                  <c:v>159.72</c:v>
                </c:pt>
                <c:pt idx="204">
                  <c:v>161.65</c:v>
                </c:pt>
                <c:pt idx="205">
                  <c:v>162.16</c:v>
                </c:pt>
                <c:pt idx="206">
                  <c:v>157.87</c:v>
                </c:pt>
                <c:pt idx="207">
                  <c:v>156.76</c:v>
                </c:pt>
                <c:pt idx="208">
                  <c:v>161.36000000000001</c:v>
                </c:pt>
                <c:pt idx="209">
                  <c:v>160.63</c:v>
                </c:pt>
                <c:pt idx="210">
                  <c:v>162.9</c:v>
                </c:pt>
                <c:pt idx="211">
                  <c:v>158.49</c:v>
                </c:pt>
                <c:pt idx="212">
                  <c:v>156.52000000000001</c:v>
                </c:pt>
                <c:pt idx="213">
                  <c:v>162.65</c:v>
                </c:pt>
                <c:pt idx="214">
                  <c:v>165.69</c:v>
                </c:pt>
                <c:pt idx="215">
                  <c:v>168.11</c:v>
                </c:pt>
                <c:pt idx="216">
                  <c:v>164.99</c:v>
                </c:pt>
                <c:pt idx="217">
                  <c:v>174.69</c:v>
                </c:pt>
                <c:pt idx="218">
                  <c:v>179.49</c:v>
                </c:pt>
                <c:pt idx="219">
                  <c:v>177.44</c:v>
                </c:pt>
                <c:pt idx="220">
                  <c:v>177.57</c:v>
                </c:pt>
                <c:pt idx="221">
                  <c:v>173.46</c:v>
                </c:pt>
                <c:pt idx="222">
                  <c:v>175.36</c:v>
                </c:pt>
                <c:pt idx="223">
                  <c:v>175.18</c:v>
                </c:pt>
                <c:pt idx="224">
                  <c:v>172.4</c:v>
                </c:pt>
                <c:pt idx="225">
                  <c:v>177.22</c:v>
                </c:pt>
                <c:pt idx="226">
                  <c:v>178.98</c:v>
                </c:pt>
                <c:pt idx="227">
                  <c:v>177.07</c:v>
                </c:pt>
                <c:pt idx="228">
                  <c:v>173</c:v>
                </c:pt>
                <c:pt idx="229">
                  <c:v>172.98</c:v>
                </c:pt>
                <c:pt idx="230">
                  <c:v>180.46</c:v>
                </c:pt>
                <c:pt idx="231">
                  <c:v>177.5</c:v>
                </c:pt>
                <c:pt idx="232">
                  <c:v>177.66</c:v>
                </c:pt>
                <c:pt idx="233">
                  <c:v>177.39</c:v>
                </c:pt>
                <c:pt idx="234">
                  <c:v>174.34</c:v>
                </c:pt>
                <c:pt idx="235">
                  <c:v>173.75</c:v>
                </c:pt>
                <c:pt idx="236">
                  <c:v>176.36</c:v>
                </c:pt>
                <c:pt idx="237">
                  <c:v>174.26</c:v>
                </c:pt>
                <c:pt idx="238">
                  <c:v>177.48</c:v>
                </c:pt>
                <c:pt idx="239">
                  <c:v>177.5</c:v>
                </c:pt>
                <c:pt idx="240">
                  <c:v>175.82</c:v>
                </c:pt>
                <c:pt idx="241">
                  <c:v>170.01</c:v>
                </c:pt>
                <c:pt idx="242">
                  <c:v>169.55</c:v>
                </c:pt>
                <c:pt idx="243">
                  <c:v>167.61</c:v>
                </c:pt>
                <c:pt idx="244">
                  <c:v>166.09</c:v>
                </c:pt>
                <c:pt idx="245">
                  <c:v>168.73</c:v>
                </c:pt>
                <c:pt idx="246">
                  <c:v>164.7</c:v>
                </c:pt>
                <c:pt idx="247">
                  <c:v>164.38</c:v>
                </c:pt>
                <c:pt idx="248">
                  <c:v>163.78</c:v>
                </c:pt>
                <c:pt idx="249">
                  <c:v>161.19</c:v>
                </c:pt>
                <c:pt idx="250">
                  <c:v>165.02</c:v>
                </c:pt>
              </c:numCache>
            </c:numRef>
          </c:val>
          <c:smooth val="0"/>
          <c:extLst>
            <c:ext xmlns:c16="http://schemas.microsoft.com/office/drawing/2014/chart" uri="{C3380CC4-5D6E-409C-BE32-E72D297353CC}">
              <c16:uniqueId val="{00000000-BD40-4BE2-B370-15F770C7A055}"/>
            </c:ext>
          </c:extLst>
        </c:ser>
        <c:dLbls>
          <c:showLegendKey val="0"/>
          <c:showVal val="0"/>
          <c:showCatName val="0"/>
          <c:showSerName val="0"/>
          <c:showPercent val="0"/>
          <c:showBubbleSize val="0"/>
        </c:dLbls>
        <c:smooth val="0"/>
        <c:axId val="689159936"/>
        <c:axId val="689157968"/>
      </c:lineChart>
      <c:dateAx>
        <c:axId val="689159936"/>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5483"/>
                </a:solidFill>
                <a:latin typeface="+mn-lt"/>
                <a:ea typeface="+mn-ea"/>
                <a:cs typeface="+mn-cs"/>
              </a:defRPr>
            </a:pPr>
            <a:endParaRPr lang="en-US"/>
          </a:p>
        </c:txPr>
        <c:crossAx val="689157968"/>
        <c:crosses val="autoZero"/>
        <c:auto val="1"/>
        <c:lblOffset val="100"/>
        <c:baseTimeUnit val="days"/>
      </c:dateAx>
      <c:valAx>
        <c:axId val="689157968"/>
        <c:scaling>
          <c:orientation val="minMax"/>
          <c:min val="14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5483"/>
                </a:solidFill>
                <a:latin typeface="+mn-lt"/>
                <a:ea typeface="+mn-ea"/>
                <a:cs typeface="+mn-cs"/>
              </a:defRPr>
            </a:pPr>
            <a:endParaRPr lang="en-US"/>
          </a:p>
        </c:txPr>
        <c:crossAx val="68915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Sheet1!$C$1</c:f>
              <c:strCache>
                <c:ptCount val="1"/>
                <c:pt idx="0">
                  <c:v>MSCI World (bmk)</c:v>
                </c:pt>
              </c:strCache>
            </c:strRef>
          </c:tx>
          <c:spPr>
            <a:ln w="28575" cap="rnd">
              <a:solidFill>
                <a:schemeClr val="accent2"/>
              </a:solidFill>
              <a:round/>
            </a:ln>
            <a:effectLst/>
          </c:spPr>
          <c:marker>
            <c:symbol val="none"/>
          </c:marker>
          <c:cat>
            <c:numRef>
              <c:f>Sheet1!$A$2:$A$263</c:f>
              <c:numCache>
                <c:formatCode>m/d/yyyy</c:formatCode>
                <c:ptCount val="262"/>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44708</c:v>
                </c:pt>
                <c:pt idx="102">
                  <c:v>44711</c:v>
                </c:pt>
                <c:pt idx="103">
                  <c:v>44712</c:v>
                </c:pt>
                <c:pt idx="104">
                  <c:v>44713</c:v>
                </c:pt>
                <c:pt idx="105">
                  <c:v>44714</c:v>
                </c:pt>
                <c:pt idx="106">
                  <c:v>44715</c:v>
                </c:pt>
                <c:pt idx="107">
                  <c:v>44719</c:v>
                </c:pt>
                <c:pt idx="108">
                  <c:v>44720</c:v>
                </c:pt>
                <c:pt idx="109">
                  <c:v>44721</c:v>
                </c:pt>
                <c:pt idx="110">
                  <c:v>44722</c:v>
                </c:pt>
                <c:pt idx="111">
                  <c:v>44725</c:v>
                </c:pt>
                <c:pt idx="112">
                  <c:v>44726</c:v>
                </c:pt>
                <c:pt idx="113">
                  <c:v>44727</c:v>
                </c:pt>
                <c:pt idx="114">
                  <c:v>44728</c:v>
                </c:pt>
                <c:pt idx="115">
                  <c:v>44729</c:v>
                </c:pt>
                <c:pt idx="116">
                  <c:v>44732</c:v>
                </c:pt>
                <c:pt idx="117">
                  <c:v>44733</c:v>
                </c:pt>
                <c:pt idx="118">
                  <c:v>44734</c:v>
                </c:pt>
                <c:pt idx="119">
                  <c:v>44736</c:v>
                </c:pt>
                <c:pt idx="120">
                  <c:v>44739</c:v>
                </c:pt>
                <c:pt idx="121">
                  <c:v>44740</c:v>
                </c:pt>
                <c:pt idx="122">
                  <c:v>44741</c:v>
                </c:pt>
                <c:pt idx="123">
                  <c:v>44742</c:v>
                </c:pt>
                <c:pt idx="124">
                  <c:v>44743</c:v>
                </c:pt>
                <c:pt idx="125">
                  <c:v>44746</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44809</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44867</c:v>
                </c:pt>
                <c:pt idx="211">
                  <c:v>44868</c:v>
                </c:pt>
                <c:pt idx="212">
                  <c:v>44869</c:v>
                </c:pt>
                <c:pt idx="213">
                  <c:v>44872</c:v>
                </c:pt>
                <c:pt idx="214">
                  <c:v>44873</c:v>
                </c:pt>
                <c:pt idx="215">
                  <c:v>44874</c:v>
                </c:pt>
                <c:pt idx="216">
                  <c:v>44875</c:v>
                </c:pt>
                <c:pt idx="217">
                  <c:v>44876</c:v>
                </c:pt>
                <c:pt idx="218">
                  <c:v>44879</c:v>
                </c:pt>
                <c:pt idx="219">
                  <c:v>44880</c:v>
                </c:pt>
                <c:pt idx="220">
                  <c:v>44881</c:v>
                </c:pt>
                <c:pt idx="221">
                  <c:v>44882</c:v>
                </c:pt>
                <c:pt idx="222">
                  <c:v>44883</c:v>
                </c:pt>
                <c:pt idx="223">
                  <c:v>44886</c:v>
                </c:pt>
                <c:pt idx="224">
                  <c:v>44887</c:v>
                </c:pt>
                <c:pt idx="225">
                  <c:v>44888</c:v>
                </c:pt>
                <c:pt idx="226">
                  <c:v>44889</c:v>
                </c:pt>
                <c:pt idx="227">
                  <c:v>44890</c:v>
                </c:pt>
                <c:pt idx="228">
                  <c:v>44893</c:v>
                </c:pt>
                <c:pt idx="229">
                  <c:v>44894</c:v>
                </c:pt>
                <c:pt idx="230">
                  <c:v>44895</c:v>
                </c:pt>
                <c:pt idx="231">
                  <c:v>44896</c:v>
                </c:pt>
                <c:pt idx="232">
                  <c:v>44897</c:v>
                </c:pt>
                <c:pt idx="233">
                  <c:v>44900</c:v>
                </c:pt>
                <c:pt idx="234">
                  <c:v>44901</c:v>
                </c:pt>
                <c:pt idx="235">
                  <c:v>44902</c:v>
                </c:pt>
                <c:pt idx="236">
                  <c:v>44903</c:v>
                </c:pt>
                <c:pt idx="237">
                  <c:v>44904</c:v>
                </c:pt>
                <c:pt idx="238">
                  <c:v>44907</c:v>
                </c:pt>
                <c:pt idx="239">
                  <c:v>44908</c:v>
                </c:pt>
                <c:pt idx="240">
                  <c:v>44909</c:v>
                </c:pt>
                <c:pt idx="241">
                  <c:v>44910</c:v>
                </c:pt>
                <c:pt idx="242">
                  <c:v>44911</c:v>
                </c:pt>
                <c:pt idx="243">
                  <c:v>44914</c:v>
                </c:pt>
                <c:pt idx="244">
                  <c:v>44915</c:v>
                </c:pt>
                <c:pt idx="245">
                  <c:v>44916</c:v>
                </c:pt>
                <c:pt idx="246">
                  <c:v>44917</c:v>
                </c:pt>
                <c:pt idx="247">
                  <c:v>44918</c:v>
                </c:pt>
                <c:pt idx="248">
                  <c:v>44922</c:v>
                </c:pt>
                <c:pt idx="249">
                  <c:v>44923</c:v>
                </c:pt>
                <c:pt idx="250">
                  <c:v>44924</c:v>
                </c:pt>
                <c:pt idx="251">
                  <c:v>44925</c:v>
                </c:pt>
                <c:pt idx="252">
                  <c:v>44928</c:v>
                </c:pt>
                <c:pt idx="253">
                  <c:v>44929</c:v>
                </c:pt>
                <c:pt idx="254">
                  <c:v>44930</c:v>
                </c:pt>
                <c:pt idx="255">
                  <c:v>44931</c:v>
                </c:pt>
                <c:pt idx="256">
                  <c:v>44932</c:v>
                </c:pt>
                <c:pt idx="257">
                  <c:v>44935</c:v>
                </c:pt>
                <c:pt idx="258">
                  <c:v>44936</c:v>
                </c:pt>
                <c:pt idx="259">
                  <c:v>44937</c:v>
                </c:pt>
                <c:pt idx="260">
                  <c:v>44938</c:v>
                </c:pt>
                <c:pt idx="261">
                  <c:v>44939</c:v>
                </c:pt>
              </c:numCache>
            </c:numRef>
          </c:cat>
          <c:val>
            <c:numRef>
              <c:f>Sheet1!$C$2:$C$263</c:f>
              <c:numCache>
                <c:formatCode>#,##0.00_);[Red]\(#,##0.00\)</c:formatCode>
                <c:ptCount val="262"/>
                <c:pt idx="0">
                  <c:v>100</c:v>
                </c:pt>
                <c:pt idx="1">
                  <c:v>100.30276368640658</c:v>
                </c:pt>
                <c:pt idx="2">
                  <c:v>100.51306855204484</c:v>
                </c:pt>
                <c:pt idx="3">
                  <c:v>99.121490521474314</c:v>
                </c:pt>
                <c:pt idx="4">
                  <c:v>98.55565278879584</c:v>
                </c:pt>
                <c:pt idx="5">
                  <c:v>98.34669585385943</c:v>
                </c:pt>
                <c:pt idx="6">
                  <c:v>97.993915225552755</c:v>
                </c:pt>
                <c:pt idx="7">
                  <c:v>98.837409257100134</c:v>
                </c:pt>
                <c:pt idx="8">
                  <c:v>99.483221819658453</c:v>
                </c:pt>
                <c:pt idx="9">
                  <c:v>98.495987123171858</c:v>
                </c:pt>
                <c:pt idx="10">
                  <c:v>98.218398477098631</c:v>
                </c:pt>
                <c:pt idx="11">
                  <c:v>98.313454755204276</c:v>
                </c:pt>
                <c:pt idx="12">
                  <c:v>96.705094616329902</c:v>
                </c:pt>
                <c:pt idx="13">
                  <c:v>95.913623534578903</c:v>
                </c:pt>
                <c:pt idx="14">
                  <c:v>95.411378404801155</c:v>
                </c:pt>
                <c:pt idx="15">
                  <c:v>93.642616562486793</c:v>
                </c:pt>
                <c:pt idx="16">
                  <c:v>93.039341207736044</c:v>
                </c:pt>
                <c:pt idx="17">
                  <c:v>92.111465689208131</c:v>
                </c:pt>
                <c:pt idx="18">
                  <c:v>92.24242920114429</c:v>
                </c:pt>
                <c:pt idx="19">
                  <c:v>91.491114153801291</c:v>
                </c:pt>
                <c:pt idx="20">
                  <c:v>93.053420164534856</c:v>
                </c:pt>
                <c:pt idx="21">
                  <c:v>94.708909700984464</c:v>
                </c:pt>
                <c:pt idx="22">
                  <c:v>95.562649030908517</c:v>
                </c:pt>
                <c:pt idx="23">
                  <c:v>96.405884751781457</c:v>
                </c:pt>
                <c:pt idx="24">
                  <c:v>94.508774280588341</c:v>
                </c:pt>
                <c:pt idx="25">
                  <c:v>94.795030684848015</c:v>
                </c:pt>
                <c:pt idx="26">
                  <c:v>94.733306734167485</c:v>
                </c:pt>
                <c:pt idx="27">
                  <c:v>95.281730022211406</c:v>
                </c:pt>
                <c:pt idx="28">
                  <c:v>96.767128129802799</c:v>
                </c:pt>
                <c:pt idx="29">
                  <c:v>95.62902257372879</c:v>
                </c:pt>
                <c:pt idx="30">
                  <c:v>94.123859599374029</c:v>
                </c:pt>
                <c:pt idx="31">
                  <c:v>93.271114560538024</c:v>
                </c:pt>
                <c:pt idx="32">
                  <c:v>94.602317596172284</c:v>
                </c:pt>
                <c:pt idx="33">
                  <c:v>94.798616283019228</c:v>
                </c:pt>
                <c:pt idx="34">
                  <c:v>93.224315226602357</c:v>
                </c:pt>
                <c:pt idx="35">
                  <c:v>92.44080052364076</c:v>
                </c:pt>
                <c:pt idx="36">
                  <c:v>92.203654923835998</c:v>
                </c:pt>
                <c:pt idx="37">
                  <c:v>91.392307245704544</c:v>
                </c:pt>
                <c:pt idx="38">
                  <c:v>90.14385382961558</c:v>
                </c:pt>
                <c:pt idx="39">
                  <c:v>90.067668581336378</c:v>
                </c:pt>
                <c:pt idx="40">
                  <c:v>92.376673873671095</c:v>
                </c:pt>
                <c:pt idx="41">
                  <c:v>92.313606092458087</c:v>
                </c:pt>
                <c:pt idx="42">
                  <c:v>90.852924831265653</c:v>
                </c:pt>
                <c:pt idx="43">
                  <c:v>91.893754892527113</c:v>
                </c:pt>
                <c:pt idx="44">
                  <c:v>91.227014040128125</c:v>
                </c:pt>
                <c:pt idx="45">
                  <c:v>89.806816826898483</c:v>
                </c:pt>
                <c:pt idx="46">
                  <c:v>87.422262837589457</c:v>
                </c:pt>
                <c:pt idx="47">
                  <c:v>86.753985446694557</c:v>
                </c:pt>
                <c:pt idx="48">
                  <c:v>89.369802317710949</c:v>
                </c:pt>
                <c:pt idx="49">
                  <c:v>89.075484980341272</c:v>
                </c:pt>
                <c:pt idx="50">
                  <c:v>88.102149858240708</c:v>
                </c:pt>
                <c:pt idx="51">
                  <c:v>87.692048861227093</c:v>
                </c:pt>
                <c:pt idx="52">
                  <c:v>88.915974038711127</c:v>
                </c:pt>
                <c:pt idx="53">
                  <c:v>91.107347520028853</c:v>
                </c:pt>
                <c:pt idx="54">
                  <c:v>92.521245847963371</c:v>
                </c:pt>
                <c:pt idx="55">
                  <c:v>93.430803859538656</c:v>
                </c:pt>
                <c:pt idx="56">
                  <c:v>93.417579788067101</c:v>
                </c:pt>
                <c:pt idx="57">
                  <c:v>94.359917629236065</c:v>
                </c:pt>
                <c:pt idx="58">
                  <c:v>93.508186357292999</c:v>
                </c:pt>
                <c:pt idx="59">
                  <c:v>94.408089494890248</c:v>
                </c:pt>
                <c:pt idx="60">
                  <c:v>94.652175656506813</c:v>
                </c:pt>
                <c:pt idx="61">
                  <c:v>95.043357446703098</c:v>
                </c:pt>
                <c:pt idx="62">
                  <c:v>96.570991399648548</c:v>
                </c:pt>
                <c:pt idx="63">
                  <c:v>96.19412637607833</c:v>
                </c:pt>
                <c:pt idx="64">
                  <c:v>94.847001357484046</c:v>
                </c:pt>
                <c:pt idx="65">
                  <c:v>94.972260508693211</c:v>
                </c:pt>
                <c:pt idx="66">
                  <c:v>95.729203038586306</c:v>
                </c:pt>
                <c:pt idx="67">
                  <c:v>94.74296980848429</c:v>
                </c:pt>
                <c:pt idx="68">
                  <c:v>93.591073332514313</c:v>
                </c:pt>
                <c:pt idx="69">
                  <c:v>93.663567403259279</c:v>
                </c:pt>
                <c:pt idx="70">
                  <c:v>93.614204438384121</c:v>
                </c:pt>
                <c:pt idx="71">
                  <c:v>92.387084203867545</c:v>
                </c:pt>
                <c:pt idx="72">
                  <c:v>91.998477320076674</c:v>
                </c:pt>
                <c:pt idx="73">
                  <c:v>92.792737542086087</c:v>
                </c:pt>
                <c:pt idx="74">
                  <c:v>92.035591028763577</c:v>
                </c:pt>
                <c:pt idx="75">
                  <c:v>92.795511306709145</c:v>
                </c:pt>
                <c:pt idx="76">
                  <c:v>93.105214529885131</c:v>
                </c:pt>
                <c:pt idx="77">
                  <c:v>92.035035455805058</c:v>
                </c:pt>
                <c:pt idx="78">
                  <c:v>89.630284031857201</c:v>
                </c:pt>
                <c:pt idx="79">
                  <c:v>89.487020011614831</c:v>
                </c:pt>
                <c:pt idx="80">
                  <c:v>87.420460813122531</c:v>
                </c:pt>
                <c:pt idx="81">
                  <c:v>87.318932417563104</c:v>
                </c:pt>
                <c:pt idx="82">
                  <c:v>89.009951972255166</c:v>
                </c:pt>
                <c:pt idx="83">
                  <c:v>86.967743680039717</c:v>
                </c:pt>
                <c:pt idx="84">
                  <c:v>87.005838354264014</c:v>
                </c:pt>
                <c:pt idx="85">
                  <c:v>87.43042935006234</c:v>
                </c:pt>
                <c:pt idx="86">
                  <c:v>89.131500470125303</c:v>
                </c:pt>
                <c:pt idx="87">
                  <c:v>86.644905564077391</c:v>
                </c:pt>
                <c:pt idx="88">
                  <c:v>85.979563894498227</c:v>
                </c:pt>
                <c:pt idx="89">
                  <c:v>83.348784480169684</c:v>
                </c:pt>
                <c:pt idx="90">
                  <c:v>82.589792890601245</c:v>
                </c:pt>
                <c:pt idx="91">
                  <c:v>82.214065664049357</c:v>
                </c:pt>
                <c:pt idx="92">
                  <c:v>84.142414301128412</c:v>
                </c:pt>
                <c:pt idx="93">
                  <c:v>83.920773492043608</c:v>
                </c:pt>
                <c:pt idx="94">
                  <c:v>85.57403253632036</c:v>
                </c:pt>
                <c:pt idx="95">
                  <c:v>83.036478674444581</c:v>
                </c:pt>
                <c:pt idx="96">
                  <c:v>82.6352750451058</c:v>
                </c:pt>
                <c:pt idx="97">
                  <c:v>82.773555309399455</c:v>
                </c:pt>
                <c:pt idx="98">
                  <c:v>84.236449637044615</c:v>
                </c:pt>
                <c:pt idx="99">
                  <c:v>83.563195665497517</c:v>
                </c:pt>
                <c:pt idx="100">
                  <c:v>84.177734185687299</c:v>
                </c:pt>
                <c:pt idx="101">
                  <c:v>87.38494309538828</c:v>
                </c:pt>
                <c:pt idx="102">
                  <c:v>87.768786607337574</c:v>
                </c:pt>
                <c:pt idx="103">
                  <c:v>87.033609826892317</c:v>
                </c:pt>
                <c:pt idx="104">
                  <c:v>86.402359016083835</c:v>
                </c:pt>
                <c:pt idx="105">
                  <c:v>87.769862901814406</c:v>
                </c:pt>
                <c:pt idx="106">
                  <c:v>86.684754085777683</c:v>
                </c:pt>
                <c:pt idx="107">
                  <c:v>87.509512393089992</c:v>
                </c:pt>
                <c:pt idx="108">
                  <c:v>86.82467544288788</c:v>
                </c:pt>
                <c:pt idx="109">
                  <c:v>84.914050813235676</c:v>
                </c:pt>
                <c:pt idx="110">
                  <c:v>82.415356307183913</c:v>
                </c:pt>
                <c:pt idx="111">
                  <c:v>79.400363340614561</c:v>
                </c:pt>
                <c:pt idx="112">
                  <c:v>78.816102521620479</c:v>
                </c:pt>
                <c:pt idx="113">
                  <c:v>79.778743376791184</c:v>
                </c:pt>
                <c:pt idx="114">
                  <c:v>77.721857503039345</c:v>
                </c:pt>
                <c:pt idx="115">
                  <c:v>77.574748548908929</c:v>
                </c:pt>
                <c:pt idx="116">
                  <c:v>77.863806393935306</c:v>
                </c:pt>
                <c:pt idx="117">
                  <c:v>79.37752847198648</c:v>
                </c:pt>
                <c:pt idx="118">
                  <c:v>79.187804406829216</c:v>
                </c:pt>
                <c:pt idx="119">
                  <c:v>81.758327731135068</c:v>
                </c:pt>
                <c:pt idx="120">
                  <c:v>81.876321382104706</c:v>
                </c:pt>
                <c:pt idx="121">
                  <c:v>80.660878430140173</c:v>
                </c:pt>
                <c:pt idx="122">
                  <c:v>80.370302497380322</c:v>
                </c:pt>
                <c:pt idx="123">
                  <c:v>79.494584209197768</c:v>
                </c:pt>
                <c:pt idx="124">
                  <c:v>79.924989245255489</c:v>
                </c:pt>
                <c:pt idx="125">
                  <c:v>80.174637286711146</c:v>
                </c:pt>
                <c:pt idx="126">
                  <c:v>79.749261108465959</c:v>
                </c:pt>
                <c:pt idx="127">
                  <c:v>79.976555026159829</c:v>
                </c:pt>
                <c:pt idx="128">
                  <c:v>81.260492333585105</c:v>
                </c:pt>
                <c:pt idx="129">
                  <c:v>81.313100582568381</c:v>
                </c:pt>
                <c:pt idx="130">
                  <c:v>80.336651381781593</c:v>
                </c:pt>
                <c:pt idx="131">
                  <c:v>79.770556363471073</c:v>
                </c:pt>
                <c:pt idx="132">
                  <c:v>79.47444622701579</c:v>
                </c:pt>
                <c:pt idx="133">
                  <c:v>78.737481772696668</c:v>
                </c:pt>
                <c:pt idx="134">
                  <c:v>80.22799279157401</c:v>
                </c:pt>
                <c:pt idx="135">
                  <c:v>80.199993759542025</c:v>
                </c:pt>
                <c:pt idx="136">
                  <c:v>82.096255495662021</c:v>
                </c:pt>
                <c:pt idx="137">
                  <c:v>82.58408852987435</c:v>
                </c:pt>
                <c:pt idx="138">
                  <c:v>83.209286465553845</c:v>
                </c:pt>
                <c:pt idx="139">
                  <c:v>82.803166733062028</c:v>
                </c:pt>
                <c:pt idx="140">
                  <c:v>82.817582928796895</c:v>
                </c:pt>
                <c:pt idx="141">
                  <c:v>81.982970889288978</c:v>
                </c:pt>
                <c:pt idx="142">
                  <c:v>83.56384041714135</c:v>
                </c:pt>
                <c:pt idx="143">
                  <c:v>84.655598682959919</c:v>
                </c:pt>
                <c:pt idx="144">
                  <c:v>85.806161578821033</c:v>
                </c:pt>
                <c:pt idx="145">
                  <c:v>85.896977256688118</c:v>
                </c:pt>
                <c:pt idx="146">
                  <c:v>85.242423132893478</c:v>
                </c:pt>
                <c:pt idx="147">
                  <c:v>86.085613751902613</c:v>
                </c:pt>
                <c:pt idx="148">
                  <c:v>86.296529542786743</c:v>
                </c:pt>
                <c:pt idx="149">
                  <c:v>86.0023618616015</c:v>
                </c:pt>
                <c:pt idx="150">
                  <c:v>86.21374097163185</c:v>
                </c:pt>
                <c:pt idx="151">
                  <c:v>85.744401751657904</c:v>
                </c:pt>
                <c:pt idx="152">
                  <c:v>87.61369257323183</c:v>
                </c:pt>
                <c:pt idx="153">
                  <c:v>87.605412281057042</c:v>
                </c:pt>
                <c:pt idx="154">
                  <c:v>88.625274075825857</c:v>
                </c:pt>
                <c:pt idx="155">
                  <c:v>88.940816965320252</c:v>
                </c:pt>
                <c:pt idx="156">
                  <c:v>88.278805658364973</c:v>
                </c:pt>
                <c:pt idx="157">
                  <c:v>88.407984571554394</c:v>
                </c:pt>
                <c:pt idx="158">
                  <c:v>87.198651897090983</c:v>
                </c:pt>
                <c:pt idx="159">
                  <c:v>85.591802670653536</c:v>
                </c:pt>
                <c:pt idx="160">
                  <c:v>85.413655433897134</c:v>
                </c:pt>
                <c:pt idx="161">
                  <c:v>85.592111208403551</c:v>
                </c:pt>
                <c:pt idx="162">
                  <c:v>86.612651581213939</c:v>
                </c:pt>
                <c:pt idx="163">
                  <c:v>84.304041955229764</c:v>
                </c:pt>
                <c:pt idx="164">
                  <c:v>83.498669249008046</c:v>
                </c:pt>
                <c:pt idx="165">
                  <c:v>82.772966935085634</c:v>
                </c:pt>
                <c:pt idx="166">
                  <c:v>82.218794184450886</c:v>
                </c:pt>
                <c:pt idx="167">
                  <c:v>81.711969165413791</c:v>
                </c:pt>
                <c:pt idx="168">
                  <c:v>81.558408594676777</c:v>
                </c:pt>
                <c:pt idx="169">
                  <c:v>81.295192067517021</c:v>
                </c:pt>
                <c:pt idx="170">
                  <c:v>80.931805325923307</c:v>
                </c:pt>
                <c:pt idx="171">
                  <c:v>81.846469073488009</c:v>
                </c:pt>
                <c:pt idx="172">
                  <c:v>82.546560704074551</c:v>
                </c:pt>
                <c:pt idx="173">
                  <c:v>84.014179451951676</c:v>
                </c:pt>
                <c:pt idx="174">
                  <c:v>85.145148663123351</c:v>
                </c:pt>
                <c:pt idx="175">
                  <c:v>82.030188440507104</c:v>
                </c:pt>
                <c:pt idx="176">
                  <c:v>81.989713617925503</c:v>
                </c:pt>
                <c:pt idx="177">
                  <c:v>81.187693825259586</c:v>
                </c:pt>
                <c:pt idx="178">
                  <c:v>80.477532178539718</c:v>
                </c:pt>
                <c:pt idx="179">
                  <c:v>80.831340924332338</c:v>
                </c:pt>
                <c:pt idx="180">
                  <c:v>80.001062763917631</c:v>
                </c:pt>
                <c:pt idx="181">
                  <c:v>78.835331291230247</c:v>
                </c:pt>
                <c:pt idx="182">
                  <c:v>77.984342149954969</c:v>
                </c:pt>
                <c:pt idx="183">
                  <c:v>76.39226275886621</c:v>
                </c:pt>
                <c:pt idx="184">
                  <c:v>75.450689599296965</c:v>
                </c:pt>
                <c:pt idx="185">
                  <c:v>75.310714939984138</c:v>
                </c:pt>
                <c:pt idx="186">
                  <c:v>76.408077112378535</c:v>
                </c:pt>
                <c:pt idx="187">
                  <c:v>75.284985351734619</c:v>
                </c:pt>
                <c:pt idx="188">
                  <c:v>74.575743168010618</c:v>
                </c:pt>
                <c:pt idx="189">
                  <c:v>76.184477447345984</c:v>
                </c:pt>
                <c:pt idx="190">
                  <c:v>78.752828706893425</c:v>
                </c:pt>
                <c:pt idx="191">
                  <c:v>78.391430547475878</c:v>
                </c:pt>
                <c:pt idx="192">
                  <c:v>77.723700529200599</c:v>
                </c:pt>
                <c:pt idx="193">
                  <c:v>75.822372008700825</c:v>
                </c:pt>
                <c:pt idx="194">
                  <c:v>75.129301918272418</c:v>
                </c:pt>
                <c:pt idx="195">
                  <c:v>74.523836048000788</c:v>
                </c:pt>
                <c:pt idx="196">
                  <c:v>74.255148869771844</c:v>
                </c:pt>
                <c:pt idx="197">
                  <c:v>75.641151694952583</c:v>
                </c:pt>
                <c:pt idx="198">
                  <c:v>74.543487135062307</c:v>
                </c:pt>
                <c:pt idx="199">
                  <c:v>76.27466272416234</c:v>
                </c:pt>
                <c:pt idx="200">
                  <c:v>77.091710662851355</c:v>
                </c:pt>
                <c:pt idx="201">
                  <c:v>76.509743888656374</c:v>
                </c:pt>
                <c:pt idx="202">
                  <c:v>76.199862308109957</c:v>
                </c:pt>
                <c:pt idx="203">
                  <c:v>77.241078810340682</c:v>
                </c:pt>
                <c:pt idx="204">
                  <c:v>78.20250704040086</c:v>
                </c:pt>
                <c:pt idx="205">
                  <c:v>79.599391715263152</c:v>
                </c:pt>
                <c:pt idx="206">
                  <c:v>79.542737624089483</c:v>
                </c:pt>
                <c:pt idx="207">
                  <c:v>79.164866008922857</c:v>
                </c:pt>
                <c:pt idx="208">
                  <c:v>80.34464158696882</c:v>
                </c:pt>
                <c:pt idx="209">
                  <c:v>79.931245078771525</c:v>
                </c:pt>
                <c:pt idx="210">
                  <c:v>78.428531955654421</c:v>
                </c:pt>
                <c:pt idx="211">
                  <c:v>77.433261952116794</c:v>
                </c:pt>
                <c:pt idx="212">
                  <c:v>78.675863401379075</c:v>
                </c:pt>
                <c:pt idx="213">
                  <c:v>79.510126926484986</c:v>
                </c:pt>
                <c:pt idx="214">
                  <c:v>80.1780599031473</c:v>
                </c:pt>
                <c:pt idx="215">
                  <c:v>78.770360006356782</c:v>
                </c:pt>
                <c:pt idx="216">
                  <c:v>82.757815783979311</c:v>
                </c:pt>
                <c:pt idx="217">
                  <c:v>83.937583161686433</c:v>
                </c:pt>
                <c:pt idx="218">
                  <c:v>83.316762156879236</c:v>
                </c:pt>
                <c:pt idx="219">
                  <c:v>84.08560542855858</c:v>
                </c:pt>
                <c:pt idx="220">
                  <c:v>83.446700626456533</c:v>
                </c:pt>
                <c:pt idx="221">
                  <c:v>82.982887409839208</c:v>
                </c:pt>
                <c:pt idx="222">
                  <c:v>83.50532074887451</c:v>
                </c:pt>
                <c:pt idx="223">
                  <c:v>82.934801647743171</c:v>
                </c:pt>
                <c:pt idx="224">
                  <c:v>84.036343942876996</c:v>
                </c:pt>
                <c:pt idx="225">
                  <c:v>84.72715689003121</c:v>
                </c:pt>
                <c:pt idx="226">
                  <c:v>85.003113668669116</c:v>
                </c:pt>
                <c:pt idx="227">
                  <c:v>84.931613889012226</c:v>
                </c:pt>
                <c:pt idx="228">
                  <c:v>83.825467103602463</c:v>
                </c:pt>
                <c:pt idx="229">
                  <c:v>83.666631664886793</c:v>
                </c:pt>
                <c:pt idx="230">
                  <c:v>85.48889866824841</c:v>
                </c:pt>
                <c:pt idx="231">
                  <c:v>86.133676963066662</c:v>
                </c:pt>
                <c:pt idx="232">
                  <c:v>85.88447584007946</c:v>
                </c:pt>
                <c:pt idx="233">
                  <c:v>84.731477443573738</c:v>
                </c:pt>
                <c:pt idx="234">
                  <c:v>83.661022633099165</c:v>
                </c:pt>
                <c:pt idx="235">
                  <c:v>83.419948045932941</c:v>
                </c:pt>
                <c:pt idx="236">
                  <c:v>83.926642884590436</c:v>
                </c:pt>
                <c:pt idx="237">
                  <c:v>83.695411779196235</c:v>
                </c:pt>
                <c:pt idx="238">
                  <c:v>84.346501259817927</c:v>
                </c:pt>
                <c:pt idx="239">
                  <c:v>85.352879647398439</c:v>
                </c:pt>
                <c:pt idx="240">
                  <c:v>85.041507655262222</c:v>
                </c:pt>
                <c:pt idx="241">
                  <c:v>82.896085797849395</c:v>
                </c:pt>
                <c:pt idx="242">
                  <c:v>81.927507897336241</c:v>
                </c:pt>
                <c:pt idx="243">
                  <c:v>81.29594342356593</c:v>
                </c:pt>
                <c:pt idx="244">
                  <c:v>81.516699621095029</c:v>
                </c:pt>
                <c:pt idx="245">
                  <c:v>82.592700935773394</c:v>
                </c:pt>
                <c:pt idx="246">
                  <c:v>81.599830556397833</c:v>
                </c:pt>
                <c:pt idx="247">
                  <c:v>81.914485759209427</c:v>
                </c:pt>
                <c:pt idx="248">
                  <c:v>81.784013242563148</c:v>
                </c:pt>
                <c:pt idx="249">
                  <c:v>80.973459972259803</c:v>
                </c:pt>
                <c:pt idx="250">
                  <c:v>82.148486529057237</c:v>
                </c:pt>
                <c:pt idx="251">
                  <c:v>81.858415942180301</c:v>
                </c:pt>
                <c:pt idx="252">
                  <c:v>82.00421181704904</c:v>
                </c:pt>
                <c:pt idx="253">
                  <c:v>81.807292979574981</c:v>
                </c:pt>
                <c:pt idx="254">
                  <c:v>82.546600680726428</c:v>
                </c:pt>
                <c:pt idx="255">
                  <c:v>81.6214404994071</c:v>
                </c:pt>
                <c:pt idx="256">
                  <c:v>83.354759452079506</c:v>
                </c:pt>
                <c:pt idx="257">
                  <c:v>83.78586766719539</c:v>
                </c:pt>
                <c:pt idx="258">
                  <c:v>84.03855803437213</c:v>
                </c:pt>
                <c:pt idx="259">
                  <c:v>84.969129414303836</c:v>
                </c:pt>
                <c:pt idx="260">
                  <c:v>85.583273293185485</c:v>
                </c:pt>
                <c:pt idx="261">
                  <c:v>86.076415021774281</c:v>
                </c:pt>
              </c:numCache>
            </c:numRef>
          </c:val>
          <c:smooth val="0"/>
          <c:extLst>
            <c:ext xmlns:c16="http://schemas.microsoft.com/office/drawing/2014/chart" uri="{C3380CC4-5D6E-409C-BE32-E72D297353CC}">
              <c16:uniqueId val="{00000002-8B72-40B7-B3E9-2742A3222286}"/>
            </c:ext>
          </c:extLst>
        </c:ser>
        <c:dLbls>
          <c:showLegendKey val="0"/>
          <c:showVal val="0"/>
          <c:showCatName val="0"/>
          <c:showSerName val="0"/>
          <c:showPercent val="0"/>
          <c:showBubbleSize val="0"/>
        </c:dLbls>
        <c:smooth val="0"/>
        <c:axId val="707354304"/>
        <c:axId val="707358896"/>
      </c:lineChart>
      <c:dateAx>
        <c:axId val="707354304"/>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07358896"/>
        <c:crosses val="autoZero"/>
        <c:auto val="1"/>
        <c:lblOffset val="100"/>
        <c:baseTimeUnit val="days"/>
      </c:dateAx>
      <c:valAx>
        <c:axId val="707358896"/>
        <c:scaling>
          <c:orientation val="minMax"/>
          <c:max val="110"/>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07354304"/>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2"/>
          <c:order val="2"/>
          <c:tx>
            <c:strRef>
              <c:f>Sheet1!$D$1</c:f>
              <c:strCache>
                <c:ptCount val="1"/>
                <c:pt idx="0">
                  <c:v>Delta</c:v>
                </c:pt>
              </c:strCache>
            </c:strRef>
          </c:tx>
          <c:spPr>
            <a:solidFill>
              <a:schemeClr val="bg2"/>
            </a:solidFill>
            <a:ln>
              <a:noFill/>
            </a:ln>
            <a:effectLst/>
          </c:spPr>
          <c:cat>
            <c:numRef>
              <c:f>Sheet1!$A$2:$A$263</c:f>
              <c:numCache>
                <c:formatCode>m/d/yyyy</c:formatCode>
                <c:ptCount val="262"/>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44708</c:v>
                </c:pt>
                <c:pt idx="102">
                  <c:v>44711</c:v>
                </c:pt>
                <c:pt idx="103">
                  <c:v>44712</c:v>
                </c:pt>
                <c:pt idx="104">
                  <c:v>44713</c:v>
                </c:pt>
                <c:pt idx="105">
                  <c:v>44714</c:v>
                </c:pt>
                <c:pt idx="106">
                  <c:v>44715</c:v>
                </c:pt>
                <c:pt idx="107">
                  <c:v>44719</c:v>
                </c:pt>
                <c:pt idx="108">
                  <c:v>44720</c:v>
                </c:pt>
                <c:pt idx="109">
                  <c:v>44721</c:v>
                </c:pt>
                <c:pt idx="110">
                  <c:v>44722</c:v>
                </c:pt>
                <c:pt idx="111">
                  <c:v>44725</c:v>
                </c:pt>
                <c:pt idx="112">
                  <c:v>44726</c:v>
                </c:pt>
                <c:pt idx="113">
                  <c:v>44727</c:v>
                </c:pt>
                <c:pt idx="114">
                  <c:v>44728</c:v>
                </c:pt>
                <c:pt idx="115">
                  <c:v>44729</c:v>
                </c:pt>
                <c:pt idx="116">
                  <c:v>44732</c:v>
                </c:pt>
                <c:pt idx="117">
                  <c:v>44733</c:v>
                </c:pt>
                <c:pt idx="118">
                  <c:v>44734</c:v>
                </c:pt>
                <c:pt idx="119">
                  <c:v>44736</c:v>
                </c:pt>
                <c:pt idx="120">
                  <c:v>44739</c:v>
                </c:pt>
                <c:pt idx="121">
                  <c:v>44740</c:v>
                </c:pt>
                <c:pt idx="122">
                  <c:v>44741</c:v>
                </c:pt>
                <c:pt idx="123">
                  <c:v>44742</c:v>
                </c:pt>
                <c:pt idx="124">
                  <c:v>44743</c:v>
                </c:pt>
                <c:pt idx="125">
                  <c:v>44746</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44809</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44867</c:v>
                </c:pt>
                <c:pt idx="211">
                  <c:v>44868</c:v>
                </c:pt>
                <c:pt idx="212">
                  <c:v>44869</c:v>
                </c:pt>
                <c:pt idx="213">
                  <c:v>44872</c:v>
                </c:pt>
                <c:pt idx="214">
                  <c:v>44873</c:v>
                </c:pt>
                <c:pt idx="215">
                  <c:v>44874</c:v>
                </c:pt>
                <c:pt idx="216">
                  <c:v>44875</c:v>
                </c:pt>
                <c:pt idx="217">
                  <c:v>44876</c:v>
                </c:pt>
                <c:pt idx="218">
                  <c:v>44879</c:v>
                </c:pt>
                <c:pt idx="219">
                  <c:v>44880</c:v>
                </c:pt>
                <c:pt idx="220">
                  <c:v>44881</c:v>
                </c:pt>
                <c:pt idx="221">
                  <c:v>44882</c:v>
                </c:pt>
                <c:pt idx="222">
                  <c:v>44883</c:v>
                </c:pt>
                <c:pt idx="223">
                  <c:v>44886</c:v>
                </c:pt>
                <c:pt idx="224">
                  <c:v>44887</c:v>
                </c:pt>
                <c:pt idx="225">
                  <c:v>44888</c:v>
                </c:pt>
                <c:pt idx="226">
                  <c:v>44889</c:v>
                </c:pt>
                <c:pt idx="227">
                  <c:v>44890</c:v>
                </c:pt>
                <c:pt idx="228">
                  <c:v>44893</c:v>
                </c:pt>
                <c:pt idx="229">
                  <c:v>44894</c:v>
                </c:pt>
                <c:pt idx="230">
                  <c:v>44895</c:v>
                </c:pt>
                <c:pt idx="231">
                  <c:v>44896</c:v>
                </c:pt>
                <c:pt idx="232">
                  <c:v>44897</c:v>
                </c:pt>
                <c:pt idx="233">
                  <c:v>44900</c:v>
                </c:pt>
                <c:pt idx="234">
                  <c:v>44901</c:v>
                </c:pt>
                <c:pt idx="235">
                  <c:v>44902</c:v>
                </c:pt>
                <c:pt idx="236">
                  <c:v>44903</c:v>
                </c:pt>
                <c:pt idx="237">
                  <c:v>44904</c:v>
                </c:pt>
                <c:pt idx="238">
                  <c:v>44907</c:v>
                </c:pt>
                <c:pt idx="239">
                  <c:v>44908</c:v>
                </c:pt>
                <c:pt idx="240">
                  <c:v>44909</c:v>
                </c:pt>
                <c:pt idx="241">
                  <c:v>44910</c:v>
                </c:pt>
                <c:pt idx="242">
                  <c:v>44911</c:v>
                </c:pt>
                <c:pt idx="243">
                  <c:v>44914</c:v>
                </c:pt>
                <c:pt idx="244">
                  <c:v>44915</c:v>
                </c:pt>
                <c:pt idx="245">
                  <c:v>44916</c:v>
                </c:pt>
                <c:pt idx="246">
                  <c:v>44917</c:v>
                </c:pt>
                <c:pt idx="247">
                  <c:v>44918</c:v>
                </c:pt>
                <c:pt idx="248">
                  <c:v>44922</c:v>
                </c:pt>
                <c:pt idx="249">
                  <c:v>44923</c:v>
                </c:pt>
                <c:pt idx="250">
                  <c:v>44924</c:v>
                </c:pt>
                <c:pt idx="251">
                  <c:v>44925</c:v>
                </c:pt>
                <c:pt idx="252">
                  <c:v>44928</c:v>
                </c:pt>
                <c:pt idx="253">
                  <c:v>44929</c:v>
                </c:pt>
                <c:pt idx="254">
                  <c:v>44930</c:v>
                </c:pt>
                <c:pt idx="255">
                  <c:v>44931</c:v>
                </c:pt>
                <c:pt idx="256">
                  <c:v>44932</c:v>
                </c:pt>
                <c:pt idx="257">
                  <c:v>44935</c:v>
                </c:pt>
                <c:pt idx="258">
                  <c:v>44936</c:v>
                </c:pt>
                <c:pt idx="259">
                  <c:v>44937</c:v>
                </c:pt>
                <c:pt idx="260">
                  <c:v>44938</c:v>
                </c:pt>
                <c:pt idx="261">
                  <c:v>44939</c:v>
                </c:pt>
              </c:numCache>
            </c:numRef>
          </c:cat>
          <c:val>
            <c:numRef>
              <c:f>Sheet1!$D$2:$D$263</c:f>
              <c:numCache>
                <c:formatCode>#,##0.00_ ;[Red]\-#,##0.00\ </c:formatCode>
                <c:ptCount val="262"/>
                <c:pt idx="0">
                  <c:v>0</c:v>
                </c:pt>
                <c:pt idx="1">
                  <c:v>0.23819278832169744</c:v>
                </c:pt>
                <c:pt idx="2">
                  <c:v>0.81627145452226557</c:v>
                </c:pt>
                <c:pt idx="3">
                  <c:v>1.5425161384926014</c:v>
                </c:pt>
                <c:pt idx="4">
                  <c:v>1.9680567596995502</c:v>
                </c:pt>
                <c:pt idx="5">
                  <c:v>2.4751865154702415</c:v>
                </c:pt>
                <c:pt idx="6">
                  <c:v>2.8359272635767354</c:v>
                </c:pt>
                <c:pt idx="7">
                  <c:v>2.8663880517160436</c:v>
                </c:pt>
                <c:pt idx="8">
                  <c:v>2.8527416699254218</c:v>
                </c:pt>
                <c:pt idx="9">
                  <c:v>3.4817709754208721</c:v>
                </c:pt>
                <c:pt idx="10">
                  <c:v>3.5122642360418723</c:v>
                </c:pt>
                <c:pt idx="11">
                  <c:v>3.4473900788438243</c:v>
                </c:pt>
                <c:pt idx="12">
                  <c:v>3.6614025661193779</c:v>
                </c:pt>
                <c:pt idx="13">
                  <c:v>3.8452511698187664</c:v>
                </c:pt>
                <c:pt idx="14">
                  <c:v>3.845345408892257</c:v>
                </c:pt>
                <c:pt idx="15">
                  <c:v>4.1789639856338141</c:v>
                </c:pt>
                <c:pt idx="16">
                  <c:v>3.9394616565804341</c:v>
                </c:pt>
                <c:pt idx="17">
                  <c:v>4.5369922034165029</c:v>
                </c:pt>
                <c:pt idx="18">
                  <c:v>4.7974012483039985</c:v>
                </c:pt>
                <c:pt idx="19">
                  <c:v>5.5205242046893517</c:v>
                </c:pt>
                <c:pt idx="20">
                  <c:v>5.2895482304728461</c:v>
                </c:pt>
                <c:pt idx="21">
                  <c:v>4.3464894161055838</c:v>
                </c:pt>
                <c:pt idx="22">
                  <c:v>3.9076713307462398</c:v>
                </c:pt>
                <c:pt idx="23">
                  <c:v>3.8143452293464151</c:v>
                </c:pt>
                <c:pt idx="24">
                  <c:v>4.9409824382502592</c:v>
                </c:pt>
                <c:pt idx="25">
                  <c:v>4.8059683101868416</c:v>
                </c:pt>
                <c:pt idx="26">
                  <c:v>4.8540937228760583</c:v>
                </c:pt>
                <c:pt idx="27">
                  <c:v>5.0396598147056295</c:v>
                </c:pt>
                <c:pt idx="28">
                  <c:v>4.5429749205814431</c:v>
                </c:pt>
                <c:pt idx="29">
                  <c:v>4.7537265199784002</c:v>
                </c:pt>
                <c:pt idx="30">
                  <c:v>5.3361789408726708</c:v>
                </c:pt>
                <c:pt idx="31">
                  <c:v>5.1823004966919228</c:v>
                </c:pt>
                <c:pt idx="32">
                  <c:v>4.8381523162332343</c:v>
                </c:pt>
                <c:pt idx="33">
                  <c:v>4.9814854075112152</c:v>
                </c:pt>
                <c:pt idx="34">
                  <c:v>5.5826618184021726</c:v>
                </c:pt>
                <c:pt idx="35">
                  <c:v>5.7940429107529496</c:v>
                </c:pt>
                <c:pt idx="36">
                  <c:v>5.8096318427965201</c:v>
                </c:pt>
                <c:pt idx="37">
                  <c:v>5.9858282952353647</c:v>
                </c:pt>
                <c:pt idx="38">
                  <c:v>6.4259978799859994</c:v>
                </c:pt>
                <c:pt idx="39">
                  <c:v>5.3705194300598578</c:v>
                </c:pt>
                <c:pt idx="40">
                  <c:v>5.3357866988605451</c:v>
                </c:pt>
                <c:pt idx="41">
                  <c:v>5.047945865565552</c:v>
                </c:pt>
                <c:pt idx="42">
                  <c:v>5.0137829626866619</c:v>
                </c:pt>
                <c:pt idx="43">
                  <c:v>4.5775903345518998</c:v>
                </c:pt>
                <c:pt idx="44">
                  <c:v>4.8028762097201678</c:v>
                </c:pt>
                <c:pt idx="45">
                  <c:v>4.8645463104500948</c:v>
                </c:pt>
                <c:pt idx="46">
                  <c:v>5.2564169765417716</c:v>
                </c:pt>
                <c:pt idx="47">
                  <c:v>5.1532260901724527</c:v>
                </c:pt>
                <c:pt idx="48">
                  <c:v>4.946008801913095</c:v>
                </c:pt>
                <c:pt idx="49">
                  <c:v>4.8419884776342741</c:v>
                </c:pt>
                <c:pt idx="50">
                  <c:v>5.1383817450932838</c:v>
                </c:pt>
                <c:pt idx="51">
                  <c:v>5.7405206322771392</c:v>
                </c:pt>
                <c:pt idx="52">
                  <c:v>5.8157533404526163</c:v>
                </c:pt>
                <c:pt idx="53">
                  <c:v>4.7981658579475095</c:v>
                </c:pt>
                <c:pt idx="54">
                  <c:v>4.5388165726427445</c:v>
                </c:pt>
                <c:pt idx="55">
                  <c:v>3.8183114063127874</c:v>
                </c:pt>
                <c:pt idx="56">
                  <c:v>4.1787957040507422</c:v>
                </c:pt>
                <c:pt idx="57">
                  <c:v>3.7027882144868869</c:v>
                </c:pt>
                <c:pt idx="58">
                  <c:v>4.0039445336102517</c:v>
                </c:pt>
                <c:pt idx="59">
                  <c:v>3.7620779661300503</c:v>
                </c:pt>
                <c:pt idx="60">
                  <c:v>3.9458482437529057</c:v>
                </c:pt>
                <c:pt idx="61">
                  <c:v>3.4674368074171014</c:v>
                </c:pt>
                <c:pt idx="62">
                  <c:v>3.1494093923833759</c:v>
                </c:pt>
                <c:pt idx="63">
                  <c:v>3.914661927852336</c:v>
                </c:pt>
                <c:pt idx="64">
                  <c:v>4.0604721999930149</c:v>
                </c:pt>
                <c:pt idx="65">
                  <c:v>4.1342160437789062</c:v>
                </c:pt>
                <c:pt idx="66">
                  <c:v>3.6028102415468908</c:v>
                </c:pt>
                <c:pt idx="67">
                  <c:v>4.1591970024595497</c:v>
                </c:pt>
                <c:pt idx="68">
                  <c:v>4.7353114795771205</c:v>
                </c:pt>
                <c:pt idx="69">
                  <c:v>4.8618204038272239</c:v>
                </c:pt>
                <c:pt idx="70">
                  <c:v>5.3881272133739202</c:v>
                </c:pt>
                <c:pt idx="71">
                  <c:v>5.8308439759515949</c:v>
                </c:pt>
                <c:pt idx="72">
                  <c:v>5.7862876739698379</c:v>
                </c:pt>
                <c:pt idx="73">
                  <c:v>5.3565346044597533</c:v>
                </c:pt>
                <c:pt idx="74">
                  <c:v>5.6178319885862038</c:v>
                </c:pt>
                <c:pt idx="75">
                  <c:v>5.001525538695418</c:v>
                </c:pt>
                <c:pt idx="76">
                  <c:v>5.7584783686930194</c:v>
                </c:pt>
                <c:pt idx="77">
                  <c:v>6.0538724489256026</c:v>
                </c:pt>
                <c:pt idx="78">
                  <c:v>6.194964804804485</c:v>
                </c:pt>
                <c:pt idx="79">
                  <c:v>6.0655947219035937</c:v>
                </c:pt>
                <c:pt idx="80">
                  <c:v>6.9477544285168733</c:v>
                </c:pt>
                <c:pt idx="81">
                  <c:v>7.1554177547403413</c:v>
                </c:pt>
                <c:pt idx="82">
                  <c:v>6.7924115199820818</c:v>
                </c:pt>
                <c:pt idx="83">
                  <c:v>7.0462462305084728</c:v>
                </c:pt>
                <c:pt idx="84">
                  <c:v>6.8134602928473242</c:v>
                </c:pt>
                <c:pt idx="85">
                  <c:v>6.8880351428283291</c:v>
                </c:pt>
                <c:pt idx="86">
                  <c:v>6.7464841602101018</c:v>
                </c:pt>
                <c:pt idx="87">
                  <c:v>7.4573090075852946</c:v>
                </c:pt>
                <c:pt idx="88">
                  <c:v>8.0005955069008081</c:v>
                </c:pt>
                <c:pt idx="89">
                  <c:v>8.8519564743150454</c:v>
                </c:pt>
                <c:pt idx="90">
                  <c:v>9.1028270833293874</c:v>
                </c:pt>
                <c:pt idx="91">
                  <c:v>8.7760737375486713</c:v>
                </c:pt>
                <c:pt idx="92">
                  <c:v>7.9986257548577839</c:v>
                </c:pt>
                <c:pt idx="93">
                  <c:v>8.5154543398519706</c:v>
                </c:pt>
                <c:pt idx="94">
                  <c:v>8.4114336116118693</c:v>
                </c:pt>
                <c:pt idx="95">
                  <c:v>8.940052239012374</c:v>
                </c:pt>
                <c:pt idx="96">
                  <c:v>8.5379471118877035</c:v>
                </c:pt>
                <c:pt idx="97">
                  <c:v>8.8062963007006374</c:v>
                </c:pt>
                <c:pt idx="98">
                  <c:v>9.0475309535299573</c:v>
                </c:pt>
                <c:pt idx="99">
                  <c:v>9.7111664469856436</c:v>
                </c:pt>
                <c:pt idx="100">
                  <c:v>9.6030905490583223</c:v>
                </c:pt>
                <c:pt idx="101">
                  <c:v>8.4767896236891858</c:v>
                </c:pt>
                <c:pt idx="102">
                  <c:v>8.2763605387936678</c:v>
                </c:pt>
                <c:pt idx="103">
                  <c:v>8.2334356088081933</c:v>
                </c:pt>
                <c:pt idx="104">
                  <c:v>8.3207448999634579</c:v>
                </c:pt>
                <c:pt idx="105">
                  <c:v>7.6159209875664828</c:v>
                </c:pt>
                <c:pt idx="106">
                  <c:v>7.945481765938581</c:v>
                </c:pt>
                <c:pt idx="107">
                  <c:v>7.9608477691637916</c:v>
                </c:pt>
                <c:pt idx="108">
                  <c:v>7.902408533059301</c:v>
                </c:pt>
                <c:pt idx="109">
                  <c:v>8.0661185383130629</c:v>
                </c:pt>
                <c:pt idx="110">
                  <c:v>8.1860639108570297</c:v>
                </c:pt>
                <c:pt idx="111">
                  <c:v>8.704564305213168</c:v>
                </c:pt>
                <c:pt idx="112">
                  <c:v>8.6079032096657642</c:v>
                </c:pt>
                <c:pt idx="113">
                  <c:v>8.3643265097439183</c:v>
                </c:pt>
                <c:pt idx="114">
                  <c:v>8.8673306642425587</c:v>
                </c:pt>
                <c:pt idx="115">
                  <c:v>8.3666848696639988</c:v>
                </c:pt>
                <c:pt idx="116">
                  <c:v>8.5422990179511231</c:v>
                </c:pt>
                <c:pt idx="117">
                  <c:v>8.4434882343149269</c:v>
                </c:pt>
                <c:pt idx="118">
                  <c:v>8.458421335534851</c:v>
                </c:pt>
                <c:pt idx="119">
                  <c:v>7.8829030360546284</c:v>
                </c:pt>
                <c:pt idx="120">
                  <c:v>7.9343936024891377</c:v>
                </c:pt>
                <c:pt idx="121">
                  <c:v>8.4652662516705988</c:v>
                </c:pt>
                <c:pt idx="122">
                  <c:v>8.51571190380308</c:v>
                </c:pt>
                <c:pt idx="123">
                  <c:v>8.4644079069669118</c:v>
                </c:pt>
                <c:pt idx="124">
                  <c:v>8.4426223539657457</c:v>
                </c:pt>
                <c:pt idx="125">
                  <c:v>8.403917487204879</c:v>
                </c:pt>
                <c:pt idx="126">
                  <c:v>7.3261577099206079</c:v>
                </c:pt>
                <c:pt idx="127">
                  <c:v>7.3320289680293058</c:v>
                </c:pt>
                <c:pt idx="128">
                  <c:v>7.2487430637409886</c:v>
                </c:pt>
                <c:pt idx="129">
                  <c:v>7.3314568513543747</c:v>
                </c:pt>
                <c:pt idx="130">
                  <c:v>7.6332858991078609</c:v>
                </c:pt>
                <c:pt idx="131">
                  <c:v>7.6896015785726632</c:v>
                </c:pt>
                <c:pt idx="132">
                  <c:v>7.5800772768963185</c:v>
                </c:pt>
                <c:pt idx="133">
                  <c:v>7.3797376247886461</c:v>
                </c:pt>
                <c:pt idx="134">
                  <c:v>7.3475868875668766</c:v>
                </c:pt>
                <c:pt idx="135">
                  <c:v>7.2366154947606418</c:v>
                </c:pt>
                <c:pt idx="136">
                  <c:v>6.6763271983742527</c:v>
                </c:pt>
                <c:pt idx="137">
                  <c:v>6.1088929661638929</c:v>
                </c:pt>
                <c:pt idx="138">
                  <c:v>5.7656159400607407</c:v>
                </c:pt>
                <c:pt idx="139">
                  <c:v>5.966430916049319</c:v>
                </c:pt>
                <c:pt idx="140">
                  <c:v>6.2001051207416538</c:v>
                </c:pt>
                <c:pt idx="141">
                  <c:v>6.682813530766623</c:v>
                </c:pt>
                <c:pt idx="142">
                  <c:v>6.1957971320705099</c:v>
                </c:pt>
                <c:pt idx="143">
                  <c:v>5.9726869394054347</c:v>
                </c:pt>
                <c:pt idx="144">
                  <c:v>5.6075225304582261</c:v>
                </c:pt>
                <c:pt idx="145">
                  <c:v>5.4162103401186243</c:v>
                </c:pt>
                <c:pt idx="146">
                  <c:v>5.2787325438328594</c:v>
                </c:pt>
                <c:pt idx="147">
                  <c:v>5.0448227611669836</c:v>
                </c:pt>
                <c:pt idx="148">
                  <c:v>4.7078717401193018</c:v>
                </c:pt>
                <c:pt idx="149">
                  <c:v>5.1131494268434636</c:v>
                </c:pt>
                <c:pt idx="150">
                  <c:v>5.3067414116280816</c:v>
                </c:pt>
                <c:pt idx="151">
                  <c:v>5.8984674735240219</c:v>
                </c:pt>
                <c:pt idx="152">
                  <c:v>5.4155641837491117</c:v>
                </c:pt>
                <c:pt idx="153">
                  <c:v>5.4298145657737393</c:v>
                </c:pt>
                <c:pt idx="154">
                  <c:v>5.1777726600275997</c:v>
                </c:pt>
                <c:pt idx="155">
                  <c:v>5.3162882707802908</c:v>
                </c:pt>
                <c:pt idx="156">
                  <c:v>5.5030140913556806</c:v>
                </c:pt>
                <c:pt idx="157">
                  <c:v>5.5413293656204416</c:v>
                </c:pt>
                <c:pt idx="158">
                  <c:v>5.8684154289390307</c:v>
                </c:pt>
                <c:pt idx="159">
                  <c:v>6.0557099577449236</c:v>
                </c:pt>
                <c:pt idx="160">
                  <c:v>6.1164454274542379</c:v>
                </c:pt>
                <c:pt idx="161">
                  <c:v>5.6371634588469419</c:v>
                </c:pt>
                <c:pt idx="162">
                  <c:v>5.3794679001843377</c:v>
                </c:pt>
                <c:pt idx="163">
                  <c:v>5.9116441241791478</c:v>
                </c:pt>
                <c:pt idx="164">
                  <c:v>5.9316183434869743</c:v>
                </c:pt>
                <c:pt idx="165">
                  <c:v>6.0254861483000326</c:v>
                </c:pt>
                <c:pt idx="166">
                  <c:v>5.966729674349935</c:v>
                </c:pt>
                <c:pt idx="167">
                  <c:v>6.417833854788384</c:v>
                </c:pt>
                <c:pt idx="168">
                  <c:v>6.5100351687352571</c:v>
                </c:pt>
                <c:pt idx="169">
                  <c:v>6.3871858856045804</c:v>
                </c:pt>
                <c:pt idx="170">
                  <c:v>6.528020944462142</c:v>
                </c:pt>
                <c:pt idx="171">
                  <c:v>6.3085409927468987</c:v>
                </c:pt>
                <c:pt idx="172">
                  <c:v>6.1842313610127775</c:v>
                </c:pt>
                <c:pt idx="173">
                  <c:v>6.1126186230260942</c:v>
                </c:pt>
                <c:pt idx="174">
                  <c:v>6.3806404666697887</c:v>
                </c:pt>
                <c:pt idx="175">
                  <c:v>6.8389107061017569</c:v>
                </c:pt>
                <c:pt idx="176">
                  <c:v>6.5991229773986504</c:v>
                </c:pt>
                <c:pt idx="177">
                  <c:v>6.8681464151360956</c:v>
                </c:pt>
                <c:pt idx="178">
                  <c:v>6.9657105089294618</c:v>
                </c:pt>
                <c:pt idx="179">
                  <c:v>6.7243384553090522</c:v>
                </c:pt>
                <c:pt idx="180">
                  <c:v>6.7416893811688965</c:v>
                </c:pt>
                <c:pt idx="181">
                  <c:v>6.6510486121207038</c:v>
                </c:pt>
                <c:pt idx="182">
                  <c:v>7.336865267550067</c:v>
                </c:pt>
                <c:pt idx="183">
                  <c:v>7.1651147796658137</c:v>
                </c:pt>
                <c:pt idx="184">
                  <c:v>6.8751910718738856</c:v>
                </c:pt>
                <c:pt idx="185">
                  <c:v>6.7262797167855268</c:v>
                </c:pt>
                <c:pt idx="186">
                  <c:v>6.3509667445649285</c:v>
                </c:pt>
                <c:pt idx="187">
                  <c:v>6.5662731763729738</c:v>
                </c:pt>
                <c:pt idx="188">
                  <c:v>6.4728699469501692</c:v>
                </c:pt>
                <c:pt idx="189">
                  <c:v>6.4906534800412032</c:v>
                </c:pt>
                <c:pt idx="190">
                  <c:v>6.4838024377387171</c:v>
                </c:pt>
                <c:pt idx="191">
                  <c:v>6.2508449854376238</c:v>
                </c:pt>
                <c:pt idx="192">
                  <c:v>5.6283722528281857</c:v>
                </c:pt>
                <c:pt idx="193">
                  <c:v>5.9496169930670533</c:v>
                </c:pt>
                <c:pt idx="194">
                  <c:v>6.3468359642694736</c:v>
                </c:pt>
                <c:pt idx="195">
                  <c:v>6.4312456593123244</c:v>
                </c:pt>
                <c:pt idx="196">
                  <c:v>6.2525077704606673</c:v>
                </c:pt>
                <c:pt idx="197">
                  <c:v>6.7712952790411123</c:v>
                </c:pt>
                <c:pt idx="198">
                  <c:v>7.1747710580568906</c:v>
                </c:pt>
                <c:pt idx="199">
                  <c:v>7.170278122197459</c:v>
                </c:pt>
                <c:pt idx="200">
                  <c:v>7.0855612050903289</c:v>
                </c:pt>
                <c:pt idx="201">
                  <c:v>7.1278981911903259</c:v>
                </c:pt>
                <c:pt idx="202">
                  <c:v>7.1721107734183107</c:v>
                </c:pt>
                <c:pt idx="203">
                  <c:v>7.5524389987690768</c:v>
                </c:pt>
                <c:pt idx="204">
                  <c:v>7.98801179357433</c:v>
                </c:pt>
                <c:pt idx="205">
                  <c:v>7.7615964009414142</c:v>
                </c:pt>
                <c:pt idx="206">
                  <c:v>7.8507543146309473</c:v>
                </c:pt>
                <c:pt idx="207">
                  <c:v>8.0083959486696727</c:v>
                </c:pt>
                <c:pt idx="208">
                  <c:v>8.1208131514583926</c:v>
                </c:pt>
                <c:pt idx="209">
                  <c:v>8.0184602309601161</c:v>
                </c:pt>
                <c:pt idx="210">
                  <c:v>8.3692776847140635</c:v>
                </c:pt>
                <c:pt idx="211">
                  <c:v>8.5784858580211392</c:v>
                </c:pt>
                <c:pt idx="212">
                  <c:v>8.5743463809448599</c:v>
                </c:pt>
                <c:pt idx="213">
                  <c:v>8.6143693471839811</c:v>
                </c:pt>
                <c:pt idx="214">
                  <c:v>8.6966776616530836</c:v>
                </c:pt>
                <c:pt idx="215">
                  <c:v>9.0489983416530464</c:v>
                </c:pt>
                <c:pt idx="216">
                  <c:v>8.223368482843938</c:v>
                </c:pt>
                <c:pt idx="217">
                  <c:v>7.9039573868321895</c:v>
                </c:pt>
                <c:pt idx="218">
                  <c:v>8.137385894715635</c:v>
                </c:pt>
                <c:pt idx="219">
                  <c:v>7.9924170123458538</c:v>
                </c:pt>
                <c:pt idx="220">
                  <c:v>8.2906950213480002</c:v>
                </c:pt>
                <c:pt idx="221">
                  <c:v>8.487512553013616</c:v>
                </c:pt>
                <c:pt idx="222">
                  <c:v>8.9501440392039058</c:v>
                </c:pt>
                <c:pt idx="223">
                  <c:v>8.8805368397677569</c:v>
                </c:pt>
                <c:pt idx="224">
                  <c:v>9.197554227290496</c:v>
                </c:pt>
                <c:pt idx="225">
                  <c:v>9.1717429550781446</c:v>
                </c:pt>
                <c:pt idx="226">
                  <c:v>9.2340912679318592</c:v>
                </c:pt>
                <c:pt idx="227">
                  <c:v>9.3430699449794758</c:v>
                </c:pt>
                <c:pt idx="228">
                  <c:v>9.4747653982300335</c:v>
                </c:pt>
                <c:pt idx="229">
                  <c:v>9.746369200776229</c:v>
                </c:pt>
                <c:pt idx="230">
                  <c:v>9.0633943437614306</c:v>
                </c:pt>
                <c:pt idx="231">
                  <c:v>9.2474635230976503</c:v>
                </c:pt>
                <c:pt idx="232">
                  <c:v>9.1865516455508498</c:v>
                </c:pt>
                <c:pt idx="233">
                  <c:v>9.4951139999608074</c:v>
                </c:pt>
                <c:pt idx="234">
                  <c:v>9.941362749467487</c:v>
                </c:pt>
                <c:pt idx="235">
                  <c:v>9.9038331436406111</c:v>
                </c:pt>
                <c:pt idx="236">
                  <c:v>9.8180296393977073</c:v>
                </c:pt>
                <c:pt idx="237">
                  <c:v>9.8180855989393052</c:v>
                </c:pt>
                <c:pt idx="238">
                  <c:v>9.6097777821816379</c:v>
                </c:pt>
                <c:pt idx="239">
                  <c:v>9.5572870839442174</c:v>
                </c:pt>
                <c:pt idx="240">
                  <c:v>9.610618525903476</c:v>
                </c:pt>
                <c:pt idx="241">
                  <c:v>9.7859107328650623</c:v>
                </c:pt>
                <c:pt idx="242">
                  <c:v>9.6722440122633486</c:v>
                </c:pt>
                <c:pt idx="243">
                  <c:v>9.9618550063004534</c:v>
                </c:pt>
                <c:pt idx="244">
                  <c:v>10.278075223599728</c:v>
                </c:pt>
                <c:pt idx="245">
                  <c:v>10.339707696976532</c:v>
                </c:pt>
                <c:pt idx="246">
                  <c:v>10.725950613275444</c:v>
                </c:pt>
                <c:pt idx="247">
                  <c:v>10.684592856923743</c:v>
                </c:pt>
                <c:pt idx="248">
                  <c:v>10.827337224928073</c:v>
                </c:pt>
                <c:pt idx="249">
                  <c:v>10.829606663893088</c:v>
                </c:pt>
                <c:pt idx="250">
                  <c:v>10.546113524673586</c:v>
                </c:pt>
                <c:pt idx="251">
                  <c:v>10.565540038357227</c:v>
                </c:pt>
                <c:pt idx="252">
                  <c:v>10.675131340398835</c:v>
                </c:pt>
                <c:pt idx="253">
                  <c:v>10.682333989310948</c:v>
                </c:pt>
                <c:pt idx="254">
                  <c:v>10.369887712423932</c:v>
                </c:pt>
                <c:pt idx="255">
                  <c:v>10.546796632561794</c:v>
                </c:pt>
                <c:pt idx="256">
                  <c:v>10.832031392456088</c:v>
                </c:pt>
                <c:pt idx="257">
                  <c:v>10.445035507897444</c:v>
                </c:pt>
                <c:pt idx="258">
                  <c:v>10.165811408054694</c:v>
                </c:pt>
                <c:pt idx="259">
                  <c:v>9.7974234889840659</c:v>
                </c:pt>
                <c:pt idx="260">
                  <c:v>9.9424760360086424</c:v>
                </c:pt>
                <c:pt idx="261">
                  <c:v>9.857622118818071</c:v>
                </c:pt>
              </c:numCache>
            </c:numRef>
          </c:val>
          <c:extLst>
            <c:ext xmlns:c16="http://schemas.microsoft.com/office/drawing/2014/chart" uri="{C3380CC4-5D6E-409C-BE32-E72D297353CC}">
              <c16:uniqueId val="{00000000-0E30-4D37-9BB7-2F31C622E600}"/>
            </c:ext>
          </c:extLst>
        </c:ser>
        <c:dLbls>
          <c:showLegendKey val="0"/>
          <c:showVal val="0"/>
          <c:showCatName val="0"/>
          <c:showSerName val="0"/>
          <c:showPercent val="0"/>
          <c:showBubbleSize val="0"/>
        </c:dLbls>
        <c:axId val="800957120"/>
        <c:axId val="800964992"/>
      </c:areaChart>
      <c:lineChart>
        <c:grouping val="standard"/>
        <c:varyColors val="0"/>
        <c:ser>
          <c:idx val="0"/>
          <c:order val="0"/>
          <c:tx>
            <c:strRef>
              <c:f>Sheet1!$B$1</c:f>
              <c:strCache>
                <c:ptCount val="1"/>
                <c:pt idx="0">
                  <c:v>Portfolio Net</c:v>
                </c:pt>
              </c:strCache>
            </c:strRef>
          </c:tx>
          <c:spPr>
            <a:ln w="28575" cap="rnd">
              <a:solidFill>
                <a:schemeClr val="accent1"/>
              </a:solidFill>
              <a:round/>
            </a:ln>
            <a:effectLst/>
          </c:spPr>
          <c:marker>
            <c:symbol val="none"/>
          </c:marker>
          <c:cat>
            <c:numRef>
              <c:f>Sheet1!$A$2:$A$263</c:f>
              <c:numCache>
                <c:formatCode>m/d/yyyy</c:formatCode>
                <c:ptCount val="262"/>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44708</c:v>
                </c:pt>
                <c:pt idx="102">
                  <c:v>44711</c:v>
                </c:pt>
                <c:pt idx="103">
                  <c:v>44712</c:v>
                </c:pt>
                <c:pt idx="104">
                  <c:v>44713</c:v>
                </c:pt>
                <c:pt idx="105">
                  <c:v>44714</c:v>
                </c:pt>
                <c:pt idx="106">
                  <c:v>44715</c:v>
                </c:pt>
                <c:pt idx="107">
                  <c:v>44719</c:v>
                </c:pt>
                <c:pt idx="108">
                  <c:v>44720</c:v>
                </c:pt>
                <c:pt idx="109">
                  <c:v>44721</c:v>
                </c:pt>
                <c:pt idx="110">
                  <c:v>44722</c:v>
                </c:pt>
                <c:pt idx="111">
                  <c:v>44725</c:v>
                </c:pt>
                <c:pt idx="112">
                  <c:v>44726</c:v>
                </c:pt>
                <c:pt idx="113">
                  <c:v>44727</c:v>
                </c:pt>
                <c:pt idx="114">
                  <c:v>44728</c:v>
                </c:pt>
                <c:pt idx="115">
                  <c:v>44729</c:v>
                </c:pt>
                <c:pt idx="116">
                  <c:v>44732</c:v>
                </c:pt>
                <c:pt idx="117">
                  <c:v>44733</c:v>
                </c:pt>
                <c:pt idx="118">
                  <c:v>44734</c:v>
                </c:pt>
                <c:pt idx="119">
                  <c:v>44736</c:v>
                </c:pt>
                <c:pt idx="120">
                  <c:v>44739</c:v>
                </c:pt>
                <c:pt idx="121">
                  <c:v>44740</c:v>
                </c:pt>
                <c:pt idx="122">
                  <c:v>44741</c:v>
                </c:pt>
                <c:pt idx="123">
                  <c:v>44742</c:v>
                </c:pt>
                <c:pt idx="124">
                  <c:v>44743</c:v>
                </c:pt>
                <c:pt idx="125">
                  <c:v>44746</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44809</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44867</c:v>
                </c:pt>
                <c:pt idx="211">
                  <c:v>44868</c:v>
                </c:pt>
                <c:pt idx="212">
                  <c:v>44869</c:v>
                </c:pt>
                <c:pt idx="213">
                  <c:v>44872</c:v>
                </c:pt>
                <c:pt idx="214">
                  <c:v>44873</c:v>
                </c:pt>
                <c:pt idx="215">
                  <c:v>44874</c:v>
                </c:pt>
                <c:pt idx="216">
                  <c:v>44875</c:v>
                </c:pt>
                <c:pt idx="217">
                  <c:v>44876</c:v>
                </c:pt>
                <c:pt idx="218">
                  <c:v>44879</c:v>
                </c:pt>
                <c:pt idx="219">
                  <c:v>44880</c:v>
                </c:pt>
                <c:pt idx="220">
                  <c:v>44881</c:v>
                </c:pt>
                <c:pt idx="221">
                  <c:v>44882</c:v>
                </c:pt>
                <c:pt idx="222">
                  <c:v>44883</c:v>
                </c:pt>
                <c:pt idx="223">
                  <c:v>44886</c:v>
                </c:pt>
                <c:pt idx="224">
                  <c:v>44887</c:v>
                </c:pt>
                <c:pt idx="225">
                  <c:v>44888</c:v>
                </c:pt>
                <c:pt idx="226">
                  <c:v>44889</c:v>
                </c:pt>
                <c:pt idx="227">
                  <c:v>44890</c:v>
                </c:pt>
                <c:pt idx="228">
                  <c:v>44893</c:v>
                </c:pt>
                <c:pt idx="229">
                  <c:v>44894</c:v>
                </c:pt>
                <c:pt idx="230">
                  <c:v>44895</c:v>
                </c:pt>
                <c:pt idx="231">
                  <c:v>44896</c:v>
                </c:pt>
                <c:pt idx="232">
                  <c:v>44897</c:v>
                </c:pt>
                <c:pt idx="233">
                  <c:v>44900</c:v>
                </c:pt>
                <c:pt idx="234">
                  <c:v>44901</c:v>
                </c:pt>
                <c:pt idx="235">
                  <c:v>44902</c:v>
                </c:pt>
                <c:pt idx="236">
                  <c:v>44903</c:v>
                </c:pt>
                <c:pt idx="237">
                  <c:v>44904</c:v>
                </c:pt>
                <c:pt idx="238">
                  <c:v>44907</c:v>
                </c:pt>
                <c:pt idx="239">
                  <c:v>44908</c:v>
                </c:pt>
                <c:pt idx="240">
                  <c:v>44909</c:v>
                </c:pt>
                <c:pt idx="241">
                  <c:v>44910</c:v>
                </c:pt>
                <c:pt idx="242">
                  <c:v>44911</c:v>
                </c:pt>
                <c:pt idx="243">
                  <c:v>44914</c:v>
                </c:pt>
                <c:pt idx="244">
                  <c:v>44915</c:v>
                </c:pt>
                <c:pt idx="245">
                  <c:v>44916</c:v>
                </c:pt>
                <c:pt idx="246">
                  <c:v>44917</c:v>
                </c:pt>
                <c:pt idx="247">
                  <c:v>44918</c:v>
                </c:pt>
                <c:pt idx="248">
                  <c:v>44922</c:v>
                </c:pt>
                <c:pt idx="249">
                  <c:v>44923</c:v>
                </c:pt>
                <c:pt idx="250">
                  <c:v>44924</c:v>
                </c:pt>
                <c:pt idx="251">
                  <c:v>44925</c:v>
                </c:pt>
                <c:pt idx="252">
                  <c:v>44928</c:v>
                </c:pt>
                <c:pt idx="253">
                  <c:v>44929</c:v>
                </c:pt>
                <c:pt idx="254">
                  <c:v>44930</c:v>
                </c:pt>
                <c:pt idx="255">
                  <c:v>44931</c:v>
                </c:pt>
                <c:pt idx="256">
                  <c:v>44932</c:v>
                </c:pt>
                <c:pt idx="257">
                  <c:v>44935</c:v>
                </c:pt>
                <c:pt idx="258">
                  <c:v>44936</c:v>
                </c:pt>
                <c:pt idx="259">
                  <c:v>44937</c:v>
                </c:pt>
                <c:pt idx="260">
                  <c:v>44938</c:v>
                </c:pt>
                <c:pt idx="261">
                  <c:v>44939</c:v>
                </c:pt>
              </c:numCache>
            </c:numRef>
          </c:cat>
          <c:val>
            <c:numRef>
              <c:f>Sheet1!$B$2:$B$263</c:f>
              <c:numCache>
                <c:formatCode>#,##0.00_);[Red]\(#,##0.00\)</c:formatCode>
                <c:ptCount val="262"/>
                <c:pt idx="0">
                  <c:v>100</c:v>
                </c:pt>
                <c:pt idx="1">
                  <c:v>100.54095647472828</c:v>
                </c:pt>
                <c:pt idx="2">
                  <c:v>101.32934000656711</c:v>
                </c:pt>
                <c:pt idx="3">
                  <c:v>100.66400665996692</c:v>
                </c:pt>
                <c:pt idx="4">
                  <c:v>100.52370954849539</c:v>
                </c:pt>
                <c:pt idx="5">
                  <c:v>100.82188236932967</c:v>
                </c:pt>
                <c:pt idx="6">
                  <c:v>100.82984248912949</c:v>
                </c:pt>
                <c:pt idx="7">
                  <c:v>101.70379730881618</c:v>
                </c:pt>
                <c:pt idx="8">
                  <c:v>102.33596348958388</c:v>
                </c:pt>
                <c:pt idx="9">
                  <c:v>101.97775809859273</c:v>
                </c:pt>
                <c:pt idx="10">
                  <c:v>101.7306627131405</c:v>
                </c:pt>
                <c:pt idx="11">
                  <c:v>101.7608448340481</c:v>
                </c:pt>
                <c:pt idx="12">
                  <c:v>100.36649718244928</c:v>
                </c:pt>
                <c:pt idx="13">
                  <c:v>99.75887470439767</c:v>
                </c:pt>
                <c:pt idx="14">
                  <c:v>99.256723813693412</c:v>
                </c:pt>
                <c:pt idx="15">
                  <c:v>97.821580548120608</c:v>
                </c:pt>
                <c:pt idx="16">
                  <c:v>96.978802864316478</c:v>
                </c:pt>
                <c:pt idx="17">
                  <c:v>96.648457892624634</c:v>
                </c:pt>
                <c:pt idx="18">
                  <c:v>97.039830449448289</c:v>
                </c:pt>
                <c:pt idx="19">
                  <c:v>97.011638358490643</c:v>
                </c:pt>
                <c:pt idx="20">
                  <c:v>98.342968395007702</c:v>
                </c:pt>
                <c:pt idx="21">
                  <c:v>99.055399117090047</c:v>
                </c:pt>
                <c:pt idx="22">
                  <c:v>99.470320361654757</c:v>
                </c:pt>
                <c:pt idx="23">
                  <c:v>100.22022998112787</c:v>
                </c:pt>
                <c:pt idx="24">
                  <c:v>99.4497567188386</c:v>
                </c:pt>
                <c:pt idx="25">
                  <c:v>99.600998995034857</c:v>
                </c:pt>
                <c:pt idx="26">
                  <c:v>99.587400457043543</c:v>
                </c:pt>
                <c:pt idx="27">
                  <c:v>100.32138983691704</c:v>
                </c:pt>
                <c:pt idx="28">
                  <c:v>101.31010305038424</c:v>
                </c:pt>
                <c:pt idx="29">
                  <c:v>100.38274909370719</c:v>
                </c:pt>
                <c:pt idx="30">
                  <c:v>99.4600385402467</c:v>
                </c:pt>
                <c:pt idx="31">
                  <c:v>98.453415057229947</c:v>
                </c:pt>
                <c:pt idx="32">
                  <c:v>99.440469912405518</c:v>
                </c:pt>
                <c:pt idx="33">
                  <c:v>99.780101690530444</c:v>
                </c:pt>
                <c:pt idx="34">
                  <c:v>98.80697704500453</c:v>
                </c:pt>
                <c:pt idx="35">
                  <c:v>98.23484343439371</c:v>
                </c:pt>
                <c:pt idx="36">
                  <c:v>98.013286766632518</c:v>
                </c:pt>
                <c:pt idx="37">
                  <c:v>97.378135540939908</c:v>
                </c:pt>
                <c:pt idx="38">
                  <c:v>96.569851709601579</c:v>
                </c:pt>
                <c:pt idx="39">
                  <c:v>95.438188011396235</c:v>
                </c:pt>
                <c:pt idx="40">
                  <c:v>97.71246057253164</c:v>
                </c:pt>
                <c:pt idx="41">
                  <c:v>97.361551958023639</c:v>
                </c:pt>
                <c:pt idx="42">
                  <c:v>95.866707793952315</c:v>
                </c:pt>
                <c:pt idx="43">
                  <c:v>96.471345227079013</c:v>
                </c:pt>
                <c:pt idx="44">
                  <c:v>96.029890249848293</c:v>
                </c:pt>
                <c:pt idx="45">
                  <c:v>94.671363137348578</c:v>
                </c:pt>
                <c:pt idx="46">
                  <c:v>92.678679814131229</c:v>
                </c:pt>
                <c:pt idx="47">
                  <c:v>91.90721153686701</c:v>
                </c:pt>
                <c:pt idx="48">
                  <c:v>94.315811119624044</c:v>
                </c:pt>
                <c:pt idx="49">
                  <c:v>93.917473457975547</c:v>
                </c:pt>
                <c:pt idx="50">
                  <c:v>93.240531603333991</c:v>
                </c:pt>
                <c:pt idx="51">
                  <c:v>93.432569493504232</c:v>
                </c:pt>
                <c:pt idx="52">
                  <c:v>94.731727379163743</c:v>
                </c:pt>
                <c:pt idx="53">
                  <c:v>95.905513377976362</c:v>
                </c:pt>
                <c:pt idx="54">
                  <c:v>97.060062420606116</c:v>
                </c:pt>
                <c:pt idx="55">
                  <c:v>97.249115265851444</c:v>
                </c:pt>
                <c:pt idx="56">
                  <c:v>97.596375492117843</c:v>
                </c:pt>
                <c:pt idx="57">
                  <c:v>98.062705843722952</c:v>
                </c:pt>
                <c:pt idx="58">
                  <c:v>97.512130890903251</c:v>
                </c:pt>
                <c:pt idx="59">
                  <c:v>98.170167461020299</c:v>
                </c:pt>
                <c:pt idx="60">
                  <c:v>98.598023900259719</c:v>
                </c:pt>
                <c:pt idx="61">
                  <c:v>98.510794254120199</c:v>
                </c:pt>
                <c:pt idx="62">
                  <c:v>99.720400792031924</c:v>
                </c:pt>
                <c:pt idx="63">
                  <c:v>100.10878830393067</c:v>
                </c:pt>
                <c:pt idx="64">
                  <c:v>98.907473557477061</c:v>
                </c:pt>
                <c:pt idx="65">
                  <c:v>99.106476552472117</c:v>
                </c:pt>
                <c:pt idx="66">
                  <c:v>99.332013280133197</c:v>
                </c:pt>
                <c:pt idx="67">
                  <c:v>98.902166810943839</c:v>
                </c:pt>
                <c:pt idx="68">
                  <c:v>98.326384812091433</c:v>
                </c:pt>
                <c:pt idx="69">
                  <c:v>98.525387807086503</c:v>
                </c:pt>
                <c:pt idx="70">
                  <c:v>99.002331651758041</c:v>
                </c:pt>
                <c:pt idx="71">
                  <c:v>98.21792817981914</c:v>
                </c:pt>
                <c:pt idx="72">
                  <c:v>97.784764994046512</c:v>
                </c:pt>
                <c:pt idx="73">
                  <c:v>98.14927214654584</c:v>
                </c:pt>
                <c:pt idx="74">
                  <c:v>97.65342301734978</c:v>
                </c:pt>
                <c:pt idx="75">
                  <c:v>97.797036845404563</c:v>
                </c:pt>
                <c:pt idx="76">
                  <c:v>98.863692898578151</c:v>
                </c:pt>
                <c:pt idx="77">
                  <c:v>98.088907904730661</c:v>
                </c:pt>
                <c:pt idx="78">
                  <c:v>95.825248836661686</c:v>
                </c:pt>
                <c:pt idx="79">
                  <c:v>95.552614733518425</c:v>
                </c:pt>
                <c:pt idx="80">
                  <c:v>94.368215241639405</c:v>
                </c:pt>
                <c:pt idx="81">
                  <c:v>94.474350172303446</c:v>
                </c:pt>
                <c:pt idx="82">
                  <c:v>95.802363492237248</c:v>
                </c:pt>
                <c:pt idx="83">
                  <c:v>94.01398991054819</c:v>
                </c:pt>
                <c:pt idx="84">
                  <c:v>93.819298647111339</c:v>
                </c:pt>
                <c:pt idx="85">
                  <c:v>94.318464492890669</c:v>
                </c:pt>
                <c:pt idx="86">
                  <c:v>95.877984630335405</c:v>
                </c:pt>
                <c:pt idx="87">
                  <c:v>94.102214571662685</c:v>
                </c:pt>
                <c:pt idx="88">
                  <c:v>93.980159401399035</c:v>
                </c:pt>
                <c:pt idx="89">
                  <c:v>92.200740954484729</c:v>
                </c:pt>
                <c:pt idx="90">
                  <c:v>91.692619973930633</c:v>
                </c:pt>
                <c:pt idx="91">
                  <c:v>90.990139401598029</c:v>
                </c:pt>
                <c:pt idx="92">
                  <c:v>92.141040055986196</c:v>
                </c:pt>
                <c:pt idx="93">
                  <c:v>92.436227831895579</c:v>
                </c:pt>
                <c:pt idx="94">
                  <c:v>93.985466147932229</c:v>
                </c:pt>
                <c:pt idx="95">
                  <c:v>91.976530913456955</c:v>
                </c:pt>
                <c:pt idx="96">
                  <c:v>91.173222156993504</c:v>
                </c:pt>
                <c:pt idx="97">
                  <c:v>91.579851610100093</c:v>
                </c:pt>
                <c:pt idx="98">
                  <c:v>93.283980590574572</c:v>
                </c:pt>
                <c:pt idx="99">
                  <c:v>93.274362112483161</c:v>
                </c:pt>
                <c:pt idx="100">
                  <c:v>93.780824734745622</c:v>
                </c:pt>
                <c:pt idx="101">
                  <c:v>95.861732719077466</c:v>
                </c:pt>
                <c:pt idx="102">
                  <c:v>96.045147146131242</c:v>
                </c:pt>
                <c:pt idx="103">
                  <c:v>95.26704543570051</c:v>
                </c:pt>
                <c:pt idx="104">
                  <c:v>94.723103916047293</c:v>
                </c:pt>
                <c:pt idx="105">
                  <c:v>95.385783889380889</c:v>
                </c:pt>
                <c:pt idx="106">
                  <c:v>94.630235851716265</c:v>
                </c:pt>
                <c:pt idx="107">
                  <c:v>95.470360162253783</c:v>
                </c:pt>
                <c:pt idx="108">
                  <c:v>94.727083975947181</c:v>
                </c:pt>
                <c:pt idx="109">
                  <c:v>92.980169351548739</c:v>
                </c:pt>
                <c:pt idx="110">
                  <c:v>90.601420218040943</c:v>
                </c:pt>
                <c:pt idx="111">
                  <c:v>88.104927645827729</c:v>
                </c:pt>
                <c:pt idx="112">
                  <c:v>87.424005731286243</c:v>
                </c:pt>
                <c:pt idx="113">
                  <c:v>88.143069886535102</c:v>
                </c:pt>
                <c:pt idx="114">
                  <c:v>86.589188167281904</c:v>
                </c:pt>
                <c:pt idx="115">
                  <c:v>85.941433418572927</c:v>
                </c:pt>
                <c:pt idx="116">
                  <c:v>86.406105411886429</c:v>
                </c:pt>
                <c:pt idx="117">
                  <c:v>87.821016706301407</c:v>
                </c:pt>
                <c:pt idx="118">
                  <c:v>87.646225742364066</c:v>
                </c:pt>
                <c:pt idx="119">
                  <c:v>89.641230767189697</c:v>
                </c:pt>
                <c:pt idx="120">
                  <c:v>89.810714984593844</c:v>
                </c:pt>
                <c:pt idx="121">
                  <c:v>89.126144681810771</c:v>
                </c:pt>
                <c:pt idx="122">
                  <c:v>88.886014401183402</c:v>
                </c:pt>
                <c:pt idx="123">
                  <c:v>87.95899211616468</c:v>
                </c:pt>
                <c:pt idx="124">
                  <c:v>88.367611599221235</c:v>
                </c:pt>
                <c:pt idx="125">
                  <c:v>88.578554773916025</c:v>
                </c:pt>
                <c:pt idx="126">
                  <c:v>87.075418818386566</c:v>
                </c:pt>
                <c:pt idx="127">
                  <c:v>87.308583994189135</c:v>
                </c:pt>
                <c:pt idx="128">
                  <c:v>88.509235397326094</c:v>
                </c:pt>
                <c:pt idx="129">
                  <c:v>88.644557433922756</c:v>
                </c:pt>
                <c:pt idx="130">
                  <c:v>87.969937280889454</c:v>
                </c:pt>
                <c:pt idx="131">
                  <c:v>87.460157942043736</c:v>
                </c:pt>
                <c:pt idx="132">
                  <c:v>87.054523503912108</c:v>
                </c:pt>
                <c:pt idx="133">
                  <c:v>86.117219397485314</c:v>
                </c:pt>
                <c:pt idx="134">
                  <c:v>87.575579679140887</c:v>
                </c:pt>
                <c:pt idx="135">
                  <c:v>87.436609254302667</c:v>
                </c:pt>
                <c:pt idx="136">
                  <c:v>88.772582694036274</c:v>
                </c:pt>
                <c:pt idx="137">
                  <c:v>88.692981496038243</c:v>
                </c:pt>
                <c:pt idx="138">
                  <c:v>88.974902405614586</c:v>
                </c:pt>
                <c:pt idx="139">
                  <c:v>88.769597649111347</c:v>
                </c:pt>
                <c:pt idx="140">
                  <c:v>89.017688049538549</c:v>
                </c:pt>
                <c:pt idx="141">
                  <c:v>88.665784420055601</c:v>
                </c:pt>
                <c:pt idx="142">
                  <c:v>89.75963754921186</c:v>
                </c:pt>
                <c:pt idx="143">
                  <c:v>90.628285622365354</c:v>
                </c:pt>
                <c:pt idx="144">
                  <c:v>91.413684109279259</c:v>
                </c:pt>
                <c:pt idx="145">
                  <c:v>91.313187596806742</c:v>
                </c:pt>
                <c:pt idx="146">
                  <c:v>90.521155676726337</c:v>
                </c:pt>
                <c:pt idx="147">
                  <c:v>91.130436513069597</c:v>
                </c:pt>
                <c:pt idx="148">
                  <c:v>91.004401282906045</c:v>
                </c:pt>
                <c:pt idx="149">
                  <c:v>91.115511288444964</c:v>
                </c:pt>
                <c:pt idx="150">
                  <c:v>91.520482383259932</c:v>
                </c:pt>
                <c:pt idx="151">
                  <c:v>91.642869225181926</c:v>
                </c:pt>
                <c:pt idx="152">
                  <c:v>93.029256756980942</c:v>
                </c:pt>
                <c:pt idx="153">
                  <c:v>93.035226846830781</c:v>
                </c:pt>
                <c:pt idx="154">
                  <c:v>93.803046735853457</c:v>
                </c:pt>
                <c:pt idx="155">
                  <c:v>94.257105236100543</c:v>
                </c:pt>
                <c:pt idx="156">
                  <c:v>93.781819749720654</c:v>
                </c:pt>
                <c:pt idx="157">
                  <c:v>93.949313937174836</c:v>
                </c:pt>
                <c:pt idx="158">
                  <c:v>93.067067326030013</c:v>
                </c:pt>
                <c:pt idx="159">
                  <c:v>91.647512628398459</c:v>
                </c:pt>
                <c:pt idx="160">
                  <c:v>91.530100861351372</c:v>
                </c:pt>
                <c:pt idx="161">
                  <c:v>91.229274667250493</c:v>
                </c:pt>
                <c:pt idx="162">
                  <c:v>91.992119481398277</c:v>
                </c:pt>
                <c:pt idx="163">
                  <c:v>90.215686079408911</c:v>
                </c:pt>
                <c:pt idx="164">
                  <c:v>89.43028759249502</c:v>
                </c:pt>
                <c:pt idx="165">
                  <c:v>88.798453083385667</c:v>
                </c:pt>
                <c:pt idx="166">
                  <c:v>88.185523858800821</c:v>
                </c:pt>
                <c:pt idx="167">
                  <c:v>88.129803020202175</c:v>
                </c:pt>
                <c:pt idx="168">
                  <c:v>88.068443763412034</c:v>
                </c:pt>
                <c:pt idx="169">
                  <c:v>87.682377953121602</c:v>
                </c:pt>
                <c:pt idx="170">
                  <c:v>87.459826270385449</c:v>
                </c:pt>
                <c:pt idx="171">
                  <c:v>88.155010066234908</c:v>
                </c:pt>
                <c:pt idx="172">
                  <c:v>88.730792065087329</c:v>
                </c:pt>
                <c:pt idx="173">
                  <c:v>90.126798074977771</c:v>
                </c:pt>
                <c:pt idx="174">
                  <c:v>91.525789129793139</c:v>
                </c:pt>
                <c:pt idx="175">
                  <c:v>88.86909914660886</c:v>
                </c:pt>
                <c:pt idx="176">
                  <c:v>88.588836595324153</c:v>
                </c:pt>
                <c:pt idx="177">
                  <c:v>88.055840240395682</c:v>
                </c:pt>
                <c:pt idx="178">
                  <c:v>87.44324268746918</c:v>
                </c:pt>
                <c:pt idx="179">
                  <c:v>87.55567937964139</c:v>
                </c:pt>
                <c:pt idx="180">
                  <c:v>86.742752145086527</c:v>
                </c:pt>
                <c:pt idx="181">
                  <c:v>85.486379903350951</c:v>
                </c:pt>
                <c:pt idx="182">
                  <c:v>85.321207417505036</c:v>
                </c:pt>
                <c:pt idx="183">
                  <c:v>83.557377538532023</c:v>
                </c:pt>
                <c:pt idx="184">
                  <c:v>82.32588067117085</c:v>
                </c:pt>
                <c:pt idx="185">
                  <c:v>82.036994656769664</c:v>
                </c:pt>
                <c:pt idx="186">
                  <c:v>82.759043856943464</c:v>
                </c:pt>
                <c:pt idx="187">
                  <c:v>81.851258528107593</c:v>
                </c:pt>
                <c:pt idx="188">
                  <c:v>81.048613114960787</c:v>
                </c:pt>
                <c:pt idx="189">
                  <c:v>82.675130927387187</c:v>
                </c:pt>
                <c:pt idx="190">
                  <c:v>85.236631144632142</c:v>
                </c:pt>
                <c:pt idx="191">
                  <c:v>84.642275532913501</c:v>
                </c:pt>
                <c:pt idx="192">
                  <c:v>83.352072782028785</c:v>
                </c:pt>
                <c:pt idx="193">
                  <c:v>81.771989001767878</c:v>
                </c:pt>
                <c:pt idx="194">
                  <c:v>81.476137882541892</c:v>
                </c:pt>
                <c:pt idx="195">
                  <c:v>80.955081707313113</c:v>
                </c:pt>
                <c:pt idx="196">
                  <c:v>80.507656640232511</c:v>
                </c:pt>
                <c:pt idx="197">
                  <c:v>82.412446973993696</c:v>
                </c:pt>
                <c:pt idx="198">
                  <c:v>81.718258193119198</c:v>
                </c:pt>
                <c:pt idx="199">
                  <c:v>83.444940846359799</c:v>
                </c:pt>
                <c:pt idx="200">
                  <c:v>84.177271867941684</c:v>
                </c:pt>
                <c:pt idx="201">
                  <c:v>83.6376420798467</c:v>
                </c:pt>
                <c:pt idx="202">
                  <c:v>83.371973081528267</c:v>
                </c:pt>
                <c:pt idx="203">
                  <c:v>84.793517809109758</c:v>
                </c:pt>
                <c:pt idx="204">
                  <c:v>86.19051883397519</c:v>
                </c:pt>
                <c:pt idx="205">
                  <c:v>87.360988116204567</c:v>
                </c:pt>
                <c:pt idx="206">
                  <c:v>87.39349193872043</c:v>
                </c:pt>
                <c:pt idx="207">
                  <c:v>87.17326195759253</c:v>
                </c:pt>
                <c:pt idx="208">
                  <c:v>88.465454738427212</c:v>
                </c:pt>
                <c:pt idx="209">
                  <c:v>87.949705309731641</c:v>
                </c:pt>
                <c:pt idx="210">
                  <c:v>86.797809640368484</c:v>
                </c:pt>
                <c:pt idx="211">
                  <c:v>86.011747810137933</c:v>
                </c:pt>
                <c:pt idx="212">
                  <c:v>87.250209782323935</c:v>
                </c:pt>
                <c:pt idx="213">
                  <c:v>88.124496273668967</c:v>
                </c:pt>
                <c:pt idx="214">
                  <c:v>88.874737564800384</c:v>
                </c:pt>
                <c:pt idx="215">
                  <c:v>87.819358348009828</c:v>
                </c:pt>
                <c:pt idx="216">
                  <c:v>90.981184266823249</c:v>
                </c:pt>
                <c:pt idx="217">
                  <c:v>91.841540548518623</c:v>
                </c:pt>
                <c:pt idx="218">
                  <c:v>91.454148051594871</c:v>
                </c:pt>
                <c:pt idx="219">
                  <c:v>92.078022440904434</c:v>
                </c:pt>
                <c:pt idx="220">
                  <c:v>91.737395647804533</c:v>
                </c:pt>
                <c:pt idx="221">
                  <c:v>91.470399962852824</c:v>
                </c:pt>
                <c:pt idx="222">
                  <c:v>92.455464788078416</c:v>
                </c:pt>
                <c:pt idx="223">
                  <c:v>91.815338487510928</c:v>
                </c:pt>
                <c:pt idx="224">
                  <c:v>93.233898170167492</c:v>
                </c:pt>
                <c:pt idx="225">
                  <c:v>93.898899845109355</c:v>
                </c:pt>
                <c:pt idx="226">
                  <c:v>94.237204936600975</c:v>
                </c:pt>
                <c:pt idx="227">
                  <c:v>94.274683833991702</c:v>
                </c:pt>
                <c:pt idx="228">
                  <c:v>93.300232501832497</c:v>
                </c:pt>
                <c:pt idx="229">
                  <c:v>93.413000865663022</c:v>
                </c:pt>
                <c:pt idx="230">
                  <c:v>94.552293012009841</c:v>
                </c:pt>
                <c:pt idx="231">
                  <c:v>95.381140486164313</c:v>
                </c:pt>
                <c:pt idx="232">
                  <c:v>95.07102748563031</c:v>
                </c:pt>
                <c:pt idx="233">
                  <c:v>94.226591443534545</c:v>
                </c:pt>
                <c:pt idx="234">
                  <c:v>93.602385382566652</c:v>
                </c:pt>
                <c:pt idx="235">
                  <c:v>93.323781189573552</c:v>
                </c:pt>
                <c:pt idx="236">
                  <c:v>93.744672523988143</c:v>
                </c:pt>
                <c:pt idx="237">
                  <c:v>93.51349737813554</c:v>
                </c:pt>
                <c:pt idx="238">
                  <c:v>93.956279041999565</c:v>
                </c:pt>
                <c:pt idx="239">
                  <c:v>94.910166731342656</c:v>
                </c:pt>
                <c:pt idx="240">
                  <c:v>94.652126181165698</c:v>
                </c:pt>
                <c:pt idx="241">
                  <c:v>92.681996530714457</c:v>
                </c:pt>
                <c:pt idx="242">
                  <c:v>91.59975190959959</c:v>
                </c:pt>
                <c:pt idx="243">
                  <c:v>91.257798429866384</c:v>
                </c:pt>
                <c:pt idx="244">
                  <c:v>91.794774844694757</c:v>
                </c:pt>
                <c:pt idx="245">
                  <c:v>92.932408632749926</c:v>
                </c:pt>
                <c:pt idx="246">
                  <c:v>92.325781169673277</c:v>
                </c:pt>
                <c:pt idx="247">
                  <c:v>92.59907861613317</c:v>
                </c:pt>
                <c:pt idx="248">
                  <c:v>92.611350467491221</c:v>
                </c:pt>
                <c:pt idx="249">
                  <c:v>91.803066636152892</c:v>
                </c:pt>
                <c:pt idx="250">
                  <c:v>92.694600053730824</c:v>
                </c:pt>
                <c:pt idx="251">
                  <c:v>92.423955980537528</c:v>
                </c:pt>
                <c:pt idx="252">
                  <c:v>92.679343157447875</c:v>
                </c:pt>
                <c:pt idx="253">
                  <c:v>92.489626968885929</c:v>
                </c:pt>
                <c:pt idx="254">
                  <c:v>92.91648839315036</c:v>
                </c:pt>
                <c:pt idx="255">
                  <c:v>92.168237131968894</c:v>
                </c:pt>
                <c:pt idx="256">
                  <c:v>94.186790844535594</c:v>
                </c:pt>
                <c:pt idx="257">
                  <c:v>94.230903175092834</c:v>
                </c:pt>
                <c:pt idx="258">
                  <c:v>94.204369442426824</c:v>
                </c:pt>
                <c:pt idx="259">
                  <c:v>94.766552903287902</c:v>
                </c:pt>
                <c:pt idx="260">
                  <c:v>95.525749329194127</c:v>
                </c:pt>
                <c:pt idx="261">
                  <c:v>95.934037140592352</c:v>
                </c:pt>
              </c:numCache>
            </c:numRef>
          </c:val>
          <c:smooth val="0"/>
          <c:extLst>
            <c:ext xmlns:c16="http://schemas.microsoft.com/office/drawing/2014/chart" uri="{C3380CC4-5D6E-409C-BE32-E72D297353CC}">
              <c16:uniqueId val="{00000001-0E30-4D37-9BB7-2F31C622E600}"/>
            </c:ext>
          </c:extLst>
        </c:ser>
        <c:ser>
          <c:idx val="1"/>
          <c:order val="1"/>
          <c:tx>
            <c:strRef>
              <c:f>Sheet1!$C$1</c:f>
              <c:strCache>
                <c:ptCount val="1"/>
                <c:pt idx="0">
                  <c:v>MSCI World (bmk)</c:v>
                </c:pt>
              </c:strCache>
            </c:strRef>
          </c:tx>
          <c:spPr>
            <a:ln w="28575" cap="rnd">
              <a:solidFill>
                <a:schemeClr val="accent2"/>
              </a:solidFill>
              <a:round/>
            </a:ln>
            <a:effectLst/>
          </c:spPr>
          <c:marker>
            <c:symbol val="none"/>
          </c:marker>
          <c:cat>
            <c:numRef>
              <c:f>Sheet1!$A$2:$A$263</c:f>
              <c:numCache>
                <c:formatCode>m/d/yyyy</c:formatCode>
                <c:ptCount val="262"/>
                <c:pt idx="0">
                  <c:v>44561</c:v>
                </c:pt>
                <c:pt idx="1">
                  <c:v>44564</c:v>
                </c:pt>
                <c:pt idx="2">
                  <c:v>44565</c:v>
                </c:pt>
                <c:pt idx="3">
                  <c:v>44566</c:v>
                </c:pt>
                <c:pt idx="4">
                  <c:v>44567</c:v>
                </c:pt>
                <c:pt idx="5">
                  <c:v>44568</c:v>
                </c:pt>
                <c:pt idx="6">
                  <c:v>44571</c:v>
                </c:pt>
                <c:pt idx="7">
                  <c:v>44572</c:v>
                </c:pt>
                <c:pt idx="8">
                  <c:v>44573</c:v>
                </c:pt>
                <c:pt idx="9">
                  <c:v>44574</c:v>
                </c:pt>
                <c:pt idx="10">
                  <c:v>44575</c:v>
                </c:pt>
                <c:pt idx="11">
                  <c:v>44578</c:v>
                </c:pt>
                <c:pt idx="12">
                  <c:v>44579</c:v>
                </c:pt>
                <c:pt idx="13">
                  <c:v>44580</c:v>
                </c:pt>
                <c:pt idx="14">
                  <c:v>44581</c:v>
                </c:pt>
                <c:pt idx="15">
                  <c:v>44582</c:v>
                </c:pt>
                <c:pt idx="16">
                  <c:v>44585</c:v>
                </c:pt>
                <c:pt idx="17">
                  <c:v>44586</c:v>
                </c:pt>
                <c:pt idx="18">
                  <c:v>44587</c:v>
                </c:pt>
                <c:pt idx="19">
                  <c:v>44588</c:v>
                </c:pt>
                <c:pt idx="20">
                  <c:v>44589</c:v>
                </c:pt>
                <c:pt idx="21">
                  <c:v>44592</c:v>
                </c:pt>
                <c:pt idx="22">
                  <c:v>44593</c:v>
                </c:pt>
                <c:pt idx="23">
                  <c:v>44594</c:v>
                </c:pt>
                <c:pt idx="24">
                  <c:v>44595</c:v>
                </c:pt>
                <c:pt idx="25">
                  <c:v>44596</c:v>
                </c:pt>
                <c:pt idx="26">
                  <c:v>44599</c:v>
                </c:pt>
                <c:pt idx="27">
                  <c:v>44600</c:v>
                </c:pt>
                <c:pt idx="28">
                  <c:v>44601</c:v>
                </c:pt>
                <c:pt idx="29">
                  <c:v>44602</c:v>
                </c:pt>
                <c:pt idx="30">
                  <c:v>44603</c:v>
                </c:pt>
                <c:pt idx="31">
                  <c:v>44606</c:v>
                </c:pt>
                <c:pt idx="32">
                  <c:v>44607</c:v>
                </c:pt>
                <c:pt idx="33">
                  <c:v>44608</c:v>
                </c:pt>
                <c:pt idx="34">
                  <c:v>44609</c:v>
                </c:pt>
                <c:pt idx="35">
                  <c:v>44610</c:v>
                </c:pt>
                <c:pt idx="36">
                  <c:v>44613</c:v>
                </c:pt>
                <c:pt idx="37">
                  <c:v>44614</c:v>
                </c:pt>
                <c:pt idx="38">
                  <c:v>44615</c:v>
                </c:pt>
                <c:pt idx="39">
                  <c:v>44616</c:v>
                </c:pt>
                <c:pt idx="40">
                  <c:v>44617</c:v>
                </c:pt>
                <c:pt idx="41">
                  <c:v>44620</c:v>
                </c:pt>
                <c:pt idx="42">
                  <c:v>44621</c:v>
                </c:pt>
                <c:pt idx="43">
                  <c:v>44622</c:v>
                </c:pt>
                <c:pt idx="44">
                  <c:v>44623</c:v>
                </c:pt>
                <c:pt idx="45">
                  <c:v>44624</c:v>
                </c:pt>
                <c:pt idx="46">
                  <c:v>44627</c:v>
                </c:pt>
                <c:pt idx="47">
                  <c:v>44628</c:v>
                </c:pt>
                <c:pt idx="48">
                  <c:v>44629</c:v>
                </c:pt>
                <c:pt idx="49">
                  <c:v>44630</c:v>
                </c:pt>
                <c:pt idx="50">
                  <c:v>44631</c:v>
                </c:pt>
                <c:pt idx="51">
                  <c:v>44634</c:v>
                </c:pt>
                <c:pt idx="52">
                  <c:v>44635</c:v>
                </c:pt>
                <c:pt idx="53">
                  <c:v>44636</c:v>
                </c:pt>
                <c:pt idx="54">
                  <c:v>44637</c:v>
                </c:pt>
                <c:pt idx="55">
                  <c:v>44638</c:v>
                </c:pt>
                <c:pt idx="56">
                  <c:v>44641</c:v>
                </c:pt>
                <c:pt idx="57">
                  <c:v>44642</c:v>
                </c:pt>
                <c:pt idx="58">
                  <c:v>44643</c:v>
                </c:pt>
                <c:pt idx="59">
                  <c:v>44644</c:v>
                </c:pt>
                <c:pt idx="60">
                  <c:v>44645</c:v>
                </c:pt>
                <c:pt idx="61">
                  <c:v>44648</c:v>
                </c:pt>
                <c:pt idx="62">
                  <c:v>44649</c:v>
                </c:pt>
                <c:pt idx="63">
                  <c:v>44650</c:v>
                </c:pt>
                <c:pt idx="64">
                  <c:v>44651</c:v>
                </c:pt>
                <c:pt idx="65">
                  <c:v>44652</c:v>
                </c:pt>
                <c:pt idx="66">
                  <c:v>44655</c:v>
                </c:pt>
                <c:pt idx="67">
                  <c:v>44656</c:v>
                </c:pt>
                <c:pt idx="68">
                  <c:v>44657</c:v>
                </c:pt>
                <c:pt idx="69">
                  <c:v>44658</c:v>
                </c:pt>
                <c:pt idx="70">
                  <c:v>44659</c:v>
                </c:pt>
                <c:pt idx="71">
                  <c:v>44662</c:v>
                </c:pt>
                <c:pt idx="72">
                  <c:v>44663</c:v>
                </c:pt>
                <c:pt idx="73">
                  <c:v>44664</c:v>
                </c:pt>
                <c:pt idx="74">
                  <c:v>44665</c:v>
                </c:pt>
                <c:pt idx="75">
                  <c:v>44670</c:v>
                </c:pt>
                <c:pt idx="76">
                  <c:v>44671</c:v>
                </c:pt>
                <c:pt idx="77">
                  <c:v>44672</c:v>
                </c:pt>
                <c:pt idx="78">
                  <c:v>44673</c:v>
                </c:pt>
                <c:pt idx="79">
                  <c:v>44676</c:v>
                </c:pt>
                <c:pt idx="80">
                  <c:v>44677</c:v>
                </c:pt>
                <c:pt idx="81">
                  <c:v>44678</c:v>
                </c:pt>
                <c:pt idx="82">
                  <c:v>44679</c:v>
                </c:pt>
                <c:pt idx="83">
                  <c:v>44680</c:v>
                </c:pt>
                <c:pt idx="84">
                  <c:v>44683</c:v>
                </c:pt>
                <c:pt idx="85">
                  <c:v>44684</c:v>
                </c:pt>
                <c:pt idx="86">
                  <c:v>44685</c:v>
                </c:pt>
                <c:pt idx="87">
                  <c:v>44686</c:v>
                </c:pt>
                <c:pt idx="88">
                  <c:v>44687</c:v>
                </c:pt>
                <c:pt idx="89">
                  <c:v>44691</c:v>
                </c:pt>
                <c:pt idx="90">
                  <c:v>44692</c:v>
                </c:pt>
                <c:pt idx="91">
                  <c:v>44693</c:v>
                </c:pt>
                <c:pt idx="92">
                  <c:v>44694</c:v>
                </c:pt>
                <c:pt idx="93">
                  <c:v>44697</c:v>
                </c:pt>
                <c:pt idx="94">
                  <c:v>44698</c:v>
                </c:pt>
                <c:pt idx="95">
                  <c:v>44699</c:v>
                </c:pt>
                <c:pt idx="96">
                  <c:v>44700</c:v>
                </c:pt>
                <c:pt idx="97">
                  <c:v>44701</c:v>
                </c:pt>
                <c:pt idx="98">
                  <c:v>44704</c:v>
                </c:pt>
                <c:pt idx="99">
                  <c:v>44705</c:v>
                </c:pt>
                <c:pt idx="100">
                  <c:v>44706</c:v>
                </c:pt>
                <c:pt idx="101">
                  <c:v>44708</c:v>
                </c:pt>
                <c:pt idx="102">
                  <c:v>44711</c:v>
                </c:pt>
                <c:pt idx="103">
                  <c:v>44712</c:v>
                </c:pt>
                <c:pt idx="104">
                  <c:v>44713</c:v>
                </c:pt>
                <c:pt idx="105">
                  <c:v>44714</c:v>
                </c:pt>
                <c:pt idx="106">
                  <c:v>44715</c:v>
                </c:pt>
                <c:pt idx="107">
                  <c:v>44719</c:v>
                </c:pt>
                <c:pt idx="108">
                  <c:v>44720</c:v>
                </c:pt>
                <c:pt idx="109">
                  <c:v>44721</c:v>
                </c:pt>
                <c:pt idx="110">
                  <c:v>44722</c:v>
                </c:pt>
                <c:pt idx="111">
                  <c:v>44725</c:v>
                </c:pt>
                <c:pt idx="112">
                  <c:v>44726</c:v>
                </c:pt>
                <c:pt idx="113">
                  <c:v>44727</c:v>
                </c:pt>
                <c:pt idx="114">
                  <c:v>44728</c:v>
                </c:pt>
                <c:pt idx="115">
                  <c:v>44729</c:v>
                </c:pt>
                <c:pt idx="116">
                  <c:v>44732</c:v>
                </c:pt>
                <c:pt idx="117">
                  <c:v>44733</c:v>
                </c:pt>
                <c:pt idx="118">
                  <c:v>44734</c:v>
                </c:pt>
                <c:pt idx="119">
                  <c:v>44736</c:v>
                </c:pt>
                <c:pt idx="120">
                  <c:v>44739</c:v>
                </c:pt>
                <c:pt idx="121">
                  <c:v>44740</c:v>
                </c:pt>
                <c:pt idx="122">
                  <c:v>44741</c:v>
                </c:pt>
                <c:pt idx="123">
                  <c:v>44742</c:v>
                </c:pt>
                <c:pt idx="124">
                  <c:v>44743</c:v>
                </c:pt>
                <c:pt idx="125">
                  <c:v>44746</c:v>
                </c:pt>
                <c:pt idx="126">
                  <c:v>44747</c:v>
                </c:pt>
                <c:pt idx="127">
                  <c:v>44748</c:v>
                </c:pt>
                <c:pt idx="128">
                  <c:v>44749</c:v>
                </c:pt>
                <c:pt idx="129">
                  <c:v>44750</c:v>
                </c:pt>
                <c:pt idx="130">
                  <c:v>44753</c:v>
                </c:pt>
                <c:pt idx="131">
                  <c:v>44754</c:v>
                </c:pt>
                <c:pt idx="132">
                  <c:v>44755</c:v>
                </c:pt>
                <c:pt idx="133">
                  <c:v>44756</c:v>
                </c:pt>
                <c:pt idx="134">
                  <c:v>44757</c:v>
                </c:pt>
                <c:pt idx="135">
                  <c:v>44760</c:v>
                </c:pt>
                <c:pt idx="136">
                  <c:v>44761</c:v>
                </c:pt>
                <c:pt idx="137">
                  <c:v>44762</c:v>
                </c:pt>
                <c:pt idx="138">
                  <c:v>44763</c:v>
                </c:pt>
                <c:pt idx="139">
                  <c:v>44764</c:v>
                </c:pt>
                <c:pt idx="140">
                  <c:v>44767</c:v>
                </c:pt>
                <c:pt idx="141">
                  <c:v>44768</c:v>
                </c:pt>
                <c:pt idx="142">
                  <c:v>44769</c:v>
                </c:pt>
                <c:pt idx="143">
                  <c:v>44770</c:v>
                </c:pt>
                <c:pt idx="144">
                  <c:v>44771</c:v>
                </c:pt>
                <c:pt idx="145">
                  <c:v>44774</c:v>
                </c:pt>
                <c:pt idx="146">
                  <c:v>44775</c:v>
                </c:pt>
                <c:pt idx="147">
                  <c:v>44776</c:v>
                </c:pt>
                <c:pt idx="148">
                  <c:v>44777</c:v>
                </c:pt>
                <c:pt idx="149">
                  <c:v>44778</c:v>
                </c:pt>
                <c:pt idx="150">
                  <c:v>44781</c:v>
                </c:pt>
                <c:pt idx="151">
                  <c:v>44782</c:v>
                </c:pt>
                <c:pt idx="152">
                  <c:v>44783</c:v>
                </c:pt>
                <c:pt idx="153">
                  <c:v>44784</c:v>
                </c:pt>
                <c:pt idx="154">
                  <c:v>44785</c:v>
                </c:pt>
                <c:pt idx="155">
                  <c:v>44789</c:v>
                </c:pt>
                <c:pt idx="156">
                  <c:v>44790</c:v>
                </c:pt>
                <c:pt idx="157">
                  <c:v>44791</c:v>
                </c:pt>
                <c:pt idx="158">
                  <c:v>44792</c:v>
                </c:pt>
                <c:pt idx="159">
                  <c:v>44795</c:v>
                </c:pt>
                <c:pt idx="160">
                  <c:v>44796</c:v>
                </c:pt>
                <c:pt idx="161">
                  <c:v>44797</c:v>
                </c:pt>
                <c:pt idx="162">
                  <c:v>44798</c:v>
                </c:pt>
                <c:pt idx="163">
                  <c:v>44799</c:v>
                </c:pt>
                <c:pt idx="164">
                  <c:v>44802</c:v>
                </c:pt>
                <c:pt idx="165">
                  <c:v>44803</c:v>
                </c:pt>
                <c:pt idx="166">
                  <c:v>44804</c:v>
                </c:pt>
                <c:pt idx="167">
                  <c:v>44805</c:v>
                </c:pt>
                <c:pt idx="168">
                  <c:v>44806</c:v>
                </c:pt>
                <c:pt idx="169">
                  <c:v>44809</c:v>
                </c:pt>
                <c:pt idx="170">
                  <c:v>44810</c:v>
                </c:pt>
                <c:pt idx="171">
                  <c:v>44811</c:v>
                </c:pt>
                <c:pt idx="172">
                  <c:v>44812</c:v>
                </c:pt>
                <c:pt idx="173">
                  <c:v>44813</c:v>
                </c:pt>
                <c:pt idx="174">
                  <c:v>44816</c:v>
                </c:pt>
                <c:pt idx="175">
                  <c:v>44817</c:v>
                </c:pt>
                <c:pt idx="176">
                  <c:v>44818</c:v>
                </c:pt>
                <c:pt idx="177">
                  <c:v>44819</c:v>
                </c:pt>
                <c:pt idx="178">
                  <c:v>44820</c:v>
                </c:pt>
                <c:pt idx="179">
                  <c:v>44823</c:v>
                </c:pt>
                <c:pt idx="180">
                  <c:v>44824</c:v>
                </c:pt>
                <c:pt idx="181">
                  <c:v>44825</c:v>
                </c:pt>
                <c:pt idx="182">
                  <c:v>44826</c:v>
                </c:pt>
                <c:pt idx="183">
                  <c:v>44827</c:v>
                </c:pt>
                <c:pt idx="184">
                  <c:v>44830</c:v>
                </c:pt>
                <c:pt idx="185">
                  <c:v>44831</c:v>
                </c:pt>
                <c:pt idx="186">
                  <c:v>44832</c:v>
                </c:pt>
                <c:pt idx="187">
                  <c:v>44833</c:v>
                </c:pt>
                <c:pt idx="188">
                  <c:v>44834</c:v>
                </c:pt>
                <c:pt idx="189">
                  <c:v>44837</c:v>
                </c:pt>
                <c:pt idx="190">
                  <c:v>44838</c:v>
                </c:pt>
                <c:pt idx="191">
                  <c:v>44839</c:v>
                </c:pt>
                <c:pt idx="192">
                  <c:v>44840</c:v>
                </c:pt>
                <c:pt idx="193">
                  <c:v>44841</c:v>
                </c:pt>
                <c:pt idx="194">
                  <c:v>44844</c:v>
                </c:pt>
                <c:pt idx="195">
                  <c:v>44845</c:v>
                </c:pt>
                <c:pt idx="196">
                  <c:v>44846</c:v>
                </c:pt>
                <c:pt idx="197">
                  <c:v>44847</c:v>
                </c:pt>
                <c:pt idx="198">
                  <c:v>44848</c:v>
                </c:pt>
                <c:pt idx="199">
                  <c:v>44851</c:v>
                </c:pt>
                <c:pt idx="200">
                  <c:v>44852</c:v>
                </c:pt>
                <c:pt idx="201">
                  <c:v>44853</c:v>
                </c:pt>
                <c:pt idx="202">
                  <c:v>44854</c:v>
                </c:pt>
                <c:pt idx="203">
                  <c:v>44855</c:v>
                </c:pt>
                <c:pt idx="204">
                  <c:v>44858</c:v>
                </c:pt>
                <c:pt idx="205">
                  <c:v>44859</c:v>
                </c:pt>
                <c:pt idx="206">
                  <c:v>44860</c:v>
                </c:pt>
                <c:pt idx="207">
                  <c:v>44861</c:v>
                </c:pt>
                <c:pt idx="208">
                  <c:v>44862</c:v>
                </c:pt>
                <c:pt idx="209">
                  <c:v>44865</c:v>
                </c:pt>
                <c:pt idx="210">
                  <c:v>44867</c:v>
                </c:pt>
                <c:pt idx="211">
                  <c:v>44868</c:v>
                </c:pt>
                <c:pt idx="212">
                  <c:v>44869</c:v>
                </c:pt>
                <c:pt idx="213">
                  <c:v>44872</c:v>
                </c:pt>
                <c:pt idx="214">
                  <c:v>44873</c:v>
                </c:pt>
                <c:pt idx="215">
                  <c:v>44874</c:v>
                </c:pt>
                <c:pt idx="216">
                  <c:v>44875</c:v>
                </c:pt>
                <c:pt idx="217">
                  <c:v>44876</c:v>
                </c:pt>
                <c:pt idx="218">
                  <c:v>44879</c:v>
                </c:pt>
                <c:pt idx="219">
                  <c:v>44880</c:v>
                </c:pt>
                <c:pt idx="220">
                  <c:v>44881</c:v>
                </c:pt>
                <c:pt idx="221">
                  <c:v>44882</c:v>
                </c:pt>
                <c:pt idx="222">
                  <c:v>44883</c:v>
                </c:pt>
                <c:pt idx="223">
                  <c:v>44886</c:v>
                </c:pt>
                <c:pt idx="224">
                  <c:v>44887</c:v>
                </c:pt>
                <c:pt idx="225">
                  <c:v>44888</c:v>
                </c:pt>
                <c:pt idx="226">
                  <c:v>44889</c:v>
                </c:pt>
                <c:pt idx="227">
                  <c:v>44890</c:v>
                </c:pt>
                <c:pt idx="228">
                  <c:v>44893</c:v>
                </c:pt>
                <c:pt idx="229">
                  <c:v>44894</c:v>
                </c:pt>
                <c:pt idx="230">
                  <c:v>44895</c:v>
                </c:pt>
                <c:pt idx="231">
                  <c:v>44896</c:v>
                </c:pt>
                <c:pt idx="232">
                  <c:v>44897</c:v>
                </c:pt>
                <c:pt idx="233">
                  <c:v>44900</c:v>
                </c:pt>
                <c:pt idx="234">
                  <c:v>44901</c:v>
                </c:pt>
                <c:pt idx="235">
                  <c:v>44902</c:v>
                </c:pt>
                <c:pt idx="236">
                  <c:v>44903</c:v>
                </c:pt>
                <c:pt idx="237">
                  <c:v>44904</c:v>
                </c:pt>
                <c:pt idx="238">
                  <c:v>44907</c:v>
                </c:pt>
                <c:pt idx="239">
                  <c:v>44908</c:v>
                </c:pt>
                <c:pt idx="240">
                  <c:v>44909</c:v>
                </c:pt>
                <c:pt idx="241">
                  <c:v>44910</c:v>
                </c:pt>
                <c:pt idx="242">
                  <c:v>44911</c:v>
                </c:pt>
                <c:pt idx="243">
                  <c:v>44914</c:v>
                </c:pt>
                <c:pt idx="244">
                  <c:v>44915</c:v>
                </c:pt>
                <c:pt idx="245">
                  <c:v>44916</c:v>
                </c:pt>
                <c:pt idx="246">
                  <c:v>44917</c:v>
                </c:pt>
                <c:pt idx="247">
                  <c:v>44918</c:v>
                </c:pt>
                <c:pt idx="248">
                  <c:v>44922</c:v>
                </c:pt>
                <c:pt idx="249">
                  <c:v>44923</c:v>
                </c:pt>
                <c:pt idx="250">
                  <c:v>44924</c:v>
                </c:pt>
                <c:pt idx="251">
                  <c:v>44925</c:v>
                </c:pt>
                <c:pt idx="252">
                  <c:v>44928</c:v>
                </c:pt>
                <c:pt idx="253">
                  <c:v>44929</c:v>
                </c:pt>
                <c:pt idx="254">
                  <c:v>44930</c:v>
                </c:pt>
                <c:pt idx="255">
                  <c:v>44931</c:v>
                </c:pt>
                <c:pt idx="256">
                  <c:v>44932</c:v>
                </c:pt>
                <c:pt idx="257">
                  <c:v>44935</c:v>
                </c:pt>
                <c:pt idx="258">
                  <c:v>44936</c:v>
                </c:pt>
                <c:pt idx="259">
                  <c:v>44937</c:v>
                </c:pt>
                <c:pt idx="260">
                  <c:v>44938</c:v>
                </c:pt>
                <c:pt idx="261">
                  <c:v>44939</c:v>
                </c:pt>
              </c:numCache>
            </c:numRef>
          </c:cat>
          <c:val>
            <c:numRef>
              <c:f>Sheet1!$C$2:$C$263</c:f>
              <c:numCache>
                <c:formatCode>#,##0.00_);[Red]\(#,##0.00\)</c:formatCode>
                <c:ptCount val="262"/>
                <c:pt idx="0">
                  <c:v>100</c:v>
                </c:pt>
                <c:pt idx="1">
                  <c:v>100.30276368640658</c:v>
                </c:pt>
                <c:pt idx="2">
                  <c:v>100.51306855204484</c:v>
                </c:pt>
                <c:pt idx="3">
                  <c:v>99.121490521474314</c:v>
                </c:pt>
                <c:pt idx="4">
                  <c:v>98.55565278879584</c:v>
                </c:pt>
                <c:pt idx="5">
                  <c:v>98.34669585385943</c:v>
                </c:pt>
                <c:pt idx="6">
                  <c:v>97.993915225552755</c:v>
                </c:pt>
                <c:pt idx="7">
                  <c:v>98.837409257100134</c:v>
                </c:pt>
                <c:pt idx="8">
                  <c:v>99.483221819658453</c:v>
                </c:pt>
                <c:pt idx="9">
                  <c:v>98.495987123171858</c:v>
                </c:pt>
                <c:pt idx="10">
                  <c:v>98.218398477098631</c:v>
                </c:pt>
                <c:pt idx="11">
                  <c:v>98.313454755204276</c:v>
                </c:pt>
                <c:pt idx="12">
                  <c:v>96.705094616329902</c:v>
                </c:pt>
                <c:pt idx="13">
                  <c:v>95.913623534578903</c:v>
                </c:pt>
                <c:pt idx="14">
                  <c:v>95.411378404801155</c:v>
                </c:pt>
                <c:pt idx="15">
                  <c:v>93.642616562486793</c:v>
                </c:pt>
                <c:pt idx="16">
                  <c:v>93.039341207736044</c:v>
                </c:pt>
                <c:pt idx="17">
                  <c:v>92.111465689208131</c:v>
                </c:pt>
                <c:pt idx="18">
                  <c:v>92.24242920114429</c:v>
                </c:pt>
                <c:pt idx="19">
                  <c:v>91.491114153801291</c:v>
                </c:pt>
                <c:pt idx="20">
                  <c:v>93.053420164534856</c:v>
                </c:pt>
                <c:pt idx="21">
                  <c:v>94.708909700984464</c:v>
                </c:pt>
                <c:pt idx="22">
                  <c:v>95.562649030908517</c:v>
                </c:pt>
                <c:pt idx="23">
                  <c:v>96.405884751781457</c:v>
                </c:pt>
                <c:pt idx="24">
                  <c:v>94.508774280588341</c:v>
                </c:pt>
                <c:pt idx="25">
                  <c:v>94.795030684848015</c:v>
                </c:pt>
                <c:pt idx="26">
                  <c:v>94.733306734167485</c:v>
                </c:pt>
                <c:pt idx="27">
                  <c:v>95.281730022211406</c:v>
                </c:pt>
                <c:pt idx="28">
                  <c:v>96.767128129802799</c:v>
                </c:pt>
                <c:pt idx="29">
                  <c:v>95.62902257372879</c:v>
                </c:pt>
                <c:pt idx="30">
                  <c:v>94.123859599374029</c:v>
                </c:pt>
                <c:pt idx="31">
                  <c:v>93.271114560538024</c:v>
                </c:pt>
                <c:pt idx="32">
                  <c:v>94.602317596172284</c:v>
                </c:pt>
                <c:pt idx="33">
                  <c:v>94.798616283019228</c:v>
                </c:pt>
                <c:pt idx="34">
                  <c:v>93.224315226602357</c:v>
                </c:pt>
                <c:pt idx="35">
                  <c:v>92.44080052364076</c:v>
                </c:pt>
                <c:pt idx="36">
                  <c:v>92.203654923835998</c:v>
                </c:pt>
                <c:pt idx="37">
                  <c:v>91.392307245704544</c:v>
                </c:pt>
                <c:pt idx="38">
                  <c:v>90.14385382961558</c:v>
                </c:pt>
                <c:pt idx="39">
                  <c:v>90.067668581336378</c:v>
                </c:pt>
                <c:pt idx="40">
                  <c:v>92.376673873671095</c:v>
                </c:pt>
                <c:pt idx="41">
                  <c:v>92.313606092458087</c:v>
                </c:pt>
                <c:pt idx="42">
                  <c:v>90.852924831265653</c:v>
                </c:pt>
                <c:pt idx="43">
                  <c:v>91.893754892527113</c:v>
                </c:pt>
                <c:pt idx="44">
                  <c:v>91.227014040128125</c:v>
                </c:pt>
                <c:pt idx="45">
                  <c:v>89.806816826898483</c:v>
                </c:pt>
                <c:pt idx="46">
                  <c:v>87.422262837589457</c:v>
                </c:pt>
                <c:pt idx="47">
                  <c:v>86.753985446694557</c:v>
                </c:pt>
                <c:pt idx="48">
                  <c:v>89.369802317710949</c:v>
                </c:pt>
                <c:pt idx="49">
                  <c:v>89.075484980341272</c:v>
                </c:pt>
                <c:pt idx="50">
                  <c:v>88.102149858240708</c:v>
                </c:pt>
                <c:pt idx="51">
                  <c:v>87.692048861227093</c:v>
                </c:pt>
                <c:pt idx="52">
                  <c:v>88.915974038711127</c:v>
                </c:pt>
                <c:pt idx="53">
                  <c:v>91.107347520028853</c:v>
                </c:pt>
                <c:pt idx="54">
                  <c:v>92.521245847963371</c:v>
                </c:pt>
                <c:pt idx="55">
                  <c:v>93.430803859538656</c:v>
                </c:pt>
                <c:pt idx="56">
                  <c:v>93.417579788067101</c:v>
                </c:pt>
                <c:pt idx="57">
                  <c:v>94.359917629236065</c:v>
                </c:pt>
                <c:pt idx="58">
                  <c:v>93.508186357292999</c:v>
                </c:pt>
                <c:pt idx="59">
                  <c:v>94.408089494890248</c:v>
                </c:pt>
                <c:pt idx="60">
                  <c:v>94.652175656506813</c:v>
                </c:pt>
                <c:pt idx="61">
                  <c:v>95.043357446703098</c:v>
                </c:pt>
                <c:pt idx="62">
                  <c:v>96.570991399648548</c:v>
                </c:pt>
                <c:pt idx="63">
                  <c:v>96.19412637607833</c:v>
                </c:pt>
                <c:pt idx="64">
                  <c:v>94.847001357484046</c:v>
                </c:pt>
                <c:pt idx="65">
                  <c:v>94.972260508693211</c:v>
                </c:pt>
                <c:pt idx="66">
                  <c:v>95.729203038586306</c:v>
                </c:pt>
                <c:pt idx="67">
                  <c:v>94.74296980848429</c:v>
                </c:pt>
                <c:pt idx="68">
                  <c:v>93.591073332514313</c:v>
                </c:pt>
                <c:pt idx="69">
                  <c:v>93.663567403259279</c:v>
                </c:pt>
                <c:pt idx="70">
                  <c:v>93.614204438384121</c:v>
                </c:pt>
                <c:pt idx="71">
                  <c:v>92.387084203867545</c:v>
                </c:pt>
                <c:pt idx="72">
                  <c:v>91.998477320076674</c:v>
                </c:pt>
                <c:pt idx="73">
                  <c:v>92.792737542086087</c:v>
                </c:pt>
                <c:pt idx="74">
                  <c:v>92.035591028763577</c:v>
                </c:pt>
                <c:pt idx="75">
                  <c:v>92.795511306709145</c:v>
                </c:pt>
                <c:pt idx="76">
                  <c:v>93.105214529885131</c:v>
                </c:pt>
                <c:pt idx="77">
                  <c:v>92.035035455805058</c:v>
                </c:pt>
                <c:pt idx="78">
                  <c:v>89.630284031857201</c:v>
                </c:pt>
                <c:pt idx="79">
                  <c:v>89.487020011614831</c:v>
                </c:pt>
                <c:pt idx="80">
                  <c:v>87.420460813122531</c:v>
                </c:pt>
                <c:pt idx="81">
                  <c:v>87.318932417563104</c:v>
                </c:pt>
                <c:pt idx="82">
                  <c:v>89.009951972255166</c:v>
                </c:pt>
                <c:pt idx="83">
                  <c:v>86.967743680039717</c:v>
                </c:pt>
                <c:pt idx="84">
                  <c:v>87.005838354264014</c:v>
                </c:pt>
                <c:pt idx="85">
                  <c:v>87.43042935006234</c:v>
                </c:pt>
                <c:pt idx="86">
                  <c:v>89.131500470125303</c:v>
                </c:pt>
                <c:pt idx="87">
                  <c:v>86.644905564077391</c:v>
                </c:pt>
                <c:pt idx="88">
                  <c:v>85.979563894498227</c:v>
                </c:pt>
                <c:pt idx="89">
                  <c:v>83.348784480169684</c:v>
                </c:pt>
                <c:pt idx="90">
                  <c:v>82.589792890601245</c:v>
                </c:pt>
                <c:pt idx="91">
                  <c:v>82.214065664049357</c:v>
                </c:pt>
                <c:pt idx="92">
                  <c:v>84.142414301128412</c:v>
                </c:pt>
                <c:pt idx="93">
                  <c:v>83.920773492043608</c:v>
                </c:pt>
                <c:pt idx="94">
                  <c:v>85.57403253632036</c:v>
                </c:pt>
                <c:pt idx="95">
                  <c:v>83.036478674444581</c:v>
                </c:pt>
                <c:pt idx="96">
                  <c:v>82.6352750451058</c:v>
                </c:pt>
                <c:pt idx="97">
                  <c:v>82.773555309399455</c:v>
                </c:pt>
                <c:pt idx="98">
                  <c:v>84.236449637044615</c:v>
                </c:pt>
                <c:pt idx="99">
                  <c:v>83.563195665497517</c:v>
                </c:pt>
                <c:pt idx="100">
                  <c:v>84.177734185687299</c:v>
                </c:pt>
                <c:pt idx="101">
                  <c:v>87.38494309538828</c:v>
                </c:pt>
                <c:pt idx="102">
                  <c:v>87.768786607337574</c:v>
                </c:pt>
                <c:pt idx="103">
                  <c:v>87.033609826892317</c:v>
                </c:pt>
                <c:pt idx="104">
                  <c:v>86.402359016083835</c:v>
                </c:pt>
                <c:pt idx="105">
                  <c:v>87.769862901814406</c:v>
                </c:pt>
                <c:pt idx="106">
                  <c:v>86.684754085777683</c:v>
                </c:pt>
                <c:pt idx="107">
                  <c:v>87.509512393089992</c:v>
                </c:pt>
                <c:pt idx="108">
                  <c:v>86.82467544288788</c:v>
                </c:pt>
                <c:pt idx="109">
                  <c:v>84.914050813235676</c:v>
                </c:pt>
                <c:pt idx="110">
                  <c:v>82.415356307183913</c:v>
                </c:pt>
                <c:pt idx="111">
                  <c:v>79.400363340614561</c:v>
                </c:pt>
                <c:pt idx="112">
                  <c:v>78.816102521620479</c:v>
                </c:pt>
                <c:pt idx="113">
                  <c:v>79.778743376791184</c:v>
                </c:pt>
                <c:pt idx="114">
                  <c:v>77.721857503039345</c:v>
                </c:pt>
                <c:pt idx="115">
                  <c:v>77.574748548908929</c:v>
                </c:pt>
                <c:pt idx="116">
                  <c:v>77.863806393935306</c:v>
                </c:pt>
                <c:pt idx="117">
                  <c:v>79.37752847198648</c:v>
                </c:pt>
                <c:pt idx="118">
                  <c:v>79.187804406829216</c:v>
                </c:pt>
                <c:pt idx="119">
                  <c:v>81.758327731135068</c:v>
                </c:pt>
                <c:pt idx="120">
                  <c:v>81.876321382104706</c:v>
                </c:pt>
                <c:pt idx="121">
                  <c:v>80.660878430140173</c:v>
                </c:pt>
                <c:pt idx="122">
                  <c:v>80.370302497380322</c:v>
                </c:pt>
                <c:pt idx="123">
                  <c:v>79.494584209197768</c:v>
                </c:pt>
                <c:pt idx="124">
                  <c:v>79.924989245255489</c:v>
                </c:pt>
                <c:pt idx="125">
                  <c:v>80.174637286711146</c:v>
                </c:pt>
                <c:pt idx="126">
                  <c:v>79.749261108465959</c:v>
                </c:pt>
                <c:pt idx="127">
                  <c:v>79.976555026159829</c:v>
                </c:pt>
                <c:pt idx="128">
                  <c:v>81.260492333585105</c:v>
                </c:pt>
                <c:pt idx="129">
                  <c:v>81.313100582568381</c:v>
                </c:pt>
                <c:pt idx="130">
                  <c:v>80.336651381781593</c:v>
                </c:pt>
                <c:pt idx="131">
                  <c:v>79.770556363471073</c:v>
                </c:pt>
                <c:pt idx="132">
                  <c:v>79.47444622701579</c:v>
                </c:pt>
                <c:pt idx="133">
                  <c:v>78.737481772696668</c:v>
                </c:pt>
                <c:pt idx="134">
                  <c:v>80.22799279157401</c:v>
                </c:pt>
                <c:pt idx="135">
                  <c:v>80.199993759542025</c:v>
                </c:pt>
                <c:pt idx="136">
                  <c:v>82.096255495662021</c:v>
                </c:pt>
                <c:pt idx="137">
                  <c:v>82.58408852987435</c:v>
                </c:pt>
                <c:pt idx="138">
                  <c:v>83.209286465553845</c:v>
                </c:pt>
                <c:pt idx="139">
                  <c:v>82.803166733062028</c:v>
                </c:pt>
                <c:pt idx="140">
                  <c:v>82.817582928796895</c:v>
                </c:pt>
                <c:pt idx="141">
                  <c:v>81.982970889288978</c:v>
                </c:pt>
                <c:pt idx="142">
                  <c:v>83.56384041714135</c:v>
                </c:pt>
                <c:pt idx="143">
                  <c:v>84.655598682959919</c:v>
                </c:pt>
                <c:pt idx="144">
                  <c:v>85.806161578821033</c:v>
                </c:pt>
                <c:pt idx="145">
                  <c:v>85.896977256688118</c:v>
                </c:pt>
                <c:pt idx="146">
                  <c:v>85.242423132893478</c:v>
                </c:pt>
                <c:pt idx="147">
                  <c:v>86.085613751902613</c:v>
                </c:pt>
                <c:pt idx="148">
                  <c:v>86.296529542786743</c:v>
                </c:pt>
                <c:pt idx="149">
                  <c:v>86.0023618616015</c:v>
                </c:pt>
                <c:pt idx="150">
                  <c:v>86.21374097163185</c:v>
                </c:pt>
                <c:pt idx="151">
                  <c:v>85.744401751657904</c:v>
                </c:pt>
                <c:pt idx="152">
                  <c:v>87.61369257323183</c:v>
                </c:pt>
                <c:pt idx="153">
                  <c:v>87.605412281057042</c:v>
                </c:pt>
                <c:pt idx="154">
                  <c:v>88.625274075825857</c:v>
                </c:pt>
                <c:pt idx="155">
                  <c:v>88.940816965320252</c:v>
                </c:pt>
                <c:pt idx="156">
                  <c:v>88.278805658364973</c:v>
                </c:pt>
                <c:pt idx="157">
                  <c:v>88.407984571554394</c:v>
                </c:pt>
                <c:pt idx="158">
                  <c:v>87.198651897090983</c:v>
                </c:pt>
                <c:pt idx="159">
                  <c:v>85.591802670653536</c:v>
                </c:pt>
                <c:pt idx="160">
                  <c:v>85.413655433897134</c:v>
                </c:pt>
                <c:pt idx="161">
                  <c:v>85.592111208403551</c:v>
                </c:pt>
                <c:pt idx="162">
                  <c:v>86.612651581213939</c:v>
                </c:pt>
                <c:pt idx="163">
                  <c:v>84.304041955229764</c:v>
                </c:pt>
                <c:pt idx="164">
                  <c:v>83.498669249008046</c:v>
                </c:pt>
                <c:pt idx="165">
                  <c:v>82.772966935085634</c:v>
                </c:pt>
                <c:pt idx="166">
                  <c:v>82.218794184450886</c:v>
                </c:pt>
                <c:pt idx="167">
                  <c:v>81.711969165413791</c:v>
                </c:pt>
                <c:pt idx="168">
                  <c:v>81.558408594676777</c:v>
                </c:pt>
                <c:pt idx="169">
                  <c:v>81.295192067517021</c:v>
                </c:pt>
                <c:pt idx="170">
                  <c:v>80.931805325923307</c:v>
                </c:pt>
                <c:pt idx="171">
                  <c:v>81.846469073488009</c:v>
                </c:pt>
                <c:pt idx="172">
                  <c:v>82.546560704074551</c:v>
                </c:pt>
                <c:pt idx="173">
                  <c:v>84.014179451951676</c:v>
                </c:pt>
                <c:pt idx="174">
                  <c:v>85.145148663123351</c:v>
                </c:pt>
                <c:pt idx="175">
                  <c:v>82.030188440507104</c:v>
                </c:pt>
                <c:pt idx="176">
                  <c:v>81.989713617925503</c:v>
                </c:pt>
                <c:pt idx="177">
                  <c:v>81.187693825259586</c:v>
                </c:pt>
                <c:pt idx="178">
                  <c:v>80.477532178539718</c:v>
                </c:pt>
                <c:pt idx="179">
                  <c:v>80.831340924332338</c:v>
                </c:pt>
                <c:pt idx="180">
                  <c:v>80.001062763917631</c:v>
                </c:pt>
                <c:pt idx="181">
                  <c:v>78.835331291230247</c:v>
                </c:pt>
                <c:pt idx="182">
                  <c:v>77.984342149954969</c:v>
                </c:pt>
                <c:pt idx="183">
                  <c:v>76.39226275886621</c:v>
                </c:pt>
                <c:pt idx="184">
                  <c:v>75.450689599296965</c:v>
                </c:pt>
                <c:pt idx="185">
                  <c:v>75.310714939984138</c:v>
                </c:pt>
                <c:pt idx="186">
                  <c:v>76.408077112378535</c:v>
                </c:pt>
                <c:pt idx="187">
                  <c:v>75.284985351734619</c:v>
                </c:pt>
                <c:pt idx="188">
                  <c:v>74.575743168010618</c:v>
                </c:pt>
                <c:pt idx="189">
                  <c:v>76.184477447345984</c:v>
                </c:pt>
                <c:pt idx="190">
                  <c:v>78.752828706893425</c:v>
                </c:pt>
                <c:pt idx="191">
                  <c:v>78.391430547475878</c:v>
                </c:pt>
                <c:pt idx="192">
                  <c:v>77.723700529200599</c:v>
                </c:pt>
                <c:pt idx="193">
                  <c:v>75.822372008700825</c:v>
                </c:pt>
                <c:pt idx="194">
                  <c:v>75.129301918272418</c:v>
                </c:pt>
                <c:pt idx="195">
                  <c:v>74.523836048000788</c:v>
                </c:pt>
                <c:pt idx="196">
                  <c:v>74.255148869771844</c:v>
                </c:pt>
                <c:pt idx="197">
                  <c:v>75.641151694952583</c:v>
                </c:pt>
                <c:pt idx="198">
                  <c:v>74.543487135062307</c:v>
                </c:pt>
                <c:pt idx="199">
                  <c:v>76.27466272416234</c:v>
                </c:pt>
                <c:pt idx="200">
                  <c:v>77.091710662851355</c:v>
                </c:pt>
                <c:pt idx="201">
                  <c:v>76.509743888656374</c:v>
                </c:pt>
                <c:pt idx="202">
                  <c:v>76.199862308109957</c:v>
                </c:pt>
                <c:pt idx="203">
                  <c:v>77.241078810340682</c:v>
                </c:pt>
                <c:pt idx="204">
                  <c:v>78.20250704040086</c:v>
                </c:pt>
                <c:pt idx="205">
                  <c:v>79.599391715263152</c:v>
                </c:pt>
                <c:pt idx="206">
                  <c:v>79.542737624089483</c:v>
                </c:pt>
                <c:pt idx="207">
                  <c:v>79.164866008922857</c:v>
                </c:pt>
                <c:pt idx="208">
                  <c:v>80.34464158696882</c:v>
                </c:pt>
                <c:pt idx="209">
                  <c:v>79.931245078771525</c:v>
                </c:pt>
                <c:pt idx="210">
                  <c:v>78.428531955654421</c:v>
                </c:pt>
                <c:pt idx="211">
                  <c:v>77.433261952116794</c:v>
                </c:pt>
                <c:pt idx="212">
                  <c:v>78.675863401379075</c:v>
                </c:pt>
                <c:pt idx="213">
                  <c:v>79.510126926484986</c:v>
                </c:pt>
                <c:pt idx="214">
                  <c:v>80.1780599031473</c:v>
                </c:pt>
                <c:pt idx="215">
                  <c:v>78.770360006356782</c:v>
                </c:pt>
                <c:pt idx="216">
                  <c:v>82.757815783979311</c:v>
                </c:pt>
                <c:pt idx="217">
                  <c:v>83.937583161686433</c:v>
                </c:pt>
                <c:pt idx="218">
                  <c:v>83.316762156879236</c:v>
                </c:pt>
                <c:pt idx="219">
                  <c:v>84.08560542855858</c:v>
                </c:pt>
                <c:pt idx="220">
                  <c:v>83.446700626456533</c:v>
                </c:pt>
                <c:pt idx="221">
                  <c:v>82.982887409839208</c:v>
                </c:pt>
                <c:pt idx="222">
                  <c:v>83.50532074887451</c:v>
                </c:pt>
                <c:pt idx="223">
                  <c:v>82.934801647743171</c:v>
                </c:pt>
                <c:pt idx="224">
                  <c:v>84.036343942876996</c:v>
                </c:pt>
                <c:pt idx="225">
                  <c:v>84.72715689003121</c:v>
                </c:pt>
                <c:pt idx="226">
                  <c:v>85.003113668669116</c:v>
                </c:pt>
                <c:pt idx="227">
                  <c:v>84.931613889012226</c:v>
                </c:pt>
                <c:pt idx="228">
                  <c:v>83.825467103602463</c:v>
                </c:pt>
                <c:pt idx="229">
                  <c:v>83.666631664886793</c:v>
                </c:pt>
                <c:pt idx="230">
                  <c:v>85.48889866824841</c:v>
                </c:pt>
                <c:pt idx="231">
                  <c:v>86.133676963066662</c:v>
                </c:pt>
                <c:pt idx="232">
                  <c:v>85.88447584007946</c:v>
                </c:pt>
                <c:pt idx="233">
                  <c:v>84.731477443573738</c:v>
                </c:pt>
                <c:pt idx="234">
                  <c:v>83.661022633099165</c:v>
                </c:pt>
                <c:pt idx="235">
                  <c:v>83.419948045932941</c:v>
                </c:pt>
                <c:pt idx="236">
                  <c:v>83.926642884590436</c:v>
                </c:pt>
                <c:pt idx="237">
                  <c:v>83.695411779196235</c:v>
                </c:pt>
                <c:pt idx="238">
                  <c:v>84.346501259817927</c:v>
                </c:pt>
                <c:pt idx="239">
                  <c:v>85.352879647398439</c:v>
                </c:pt>
                <c:pt idx="240">
                  <c:v>85.041507655262222</c:v>
                </c:pt>
                <c:pt idx="241">
                  <c:v>82.896085797849395</c:v>
                </c:pt>
                <c:pt idx="242">
                  <c:v>81.927507897336241</c:v>
                </c:pt>
                <c:pt idx="243">
                  <c:v>81.29594342356593</c:v>
                </c:pt>
                <c:pt idx="244">
                  <c:v>81.516699621095029</c:v>
                </c:pt>
                <c:pt idx="245">
                  <c:v>82.592700935773394</c:v>
                </c:pt>
                <c:pt idx="246">
                  <c:v>81.599830556397833</c:v>
                </c:pt>
                <c:pt idx="247">
                  <c:v>81.914485759209427</c:v>
                </c:pt>
                <c:pt idx="248">
                  <c:v>81.784013242563148</c:v>
                </c:pt>
                <c:pt idx="249">
                  <c:v>80.973459972259803</c:v>
                </c:pt>
                <c:pt idx="250">
                  <c:v>82.148486529057237</c:v>
                </c:pt>
                <c:pt idx="251">
                  <c:v>81.858415942180301</c:v>
                </c:pt>
                <c:pt idx="252">
                  <c:v>82.00421181704904</c:v>
                </c:pt>
                <c:pt idx="253">
                  <c:v>81.807292979574981</c:v>
                </c:pt>
                <c:pt idx="254">
                  <c:v>82.546600680726428</c:v>
                </c:pt>
                <c:pt idx="255">
                  <c:v>81.6214404994071</c:v>
                </c:pt>
                <c:pt idx="256">
                  <c:v>83.354759452079506</c:v>
                </c:pt>
                <c:pt idx="257">
                  <c:v>83.78586766719539</c:v>
                </c:pt>
                <c:pt idx="258">
                  <c:v>84.03855803437213</c:v>
                </c:pt>
                <c:pt idx="259">
                  <c:v>84.969129414303836</c:v>
                </c:pt>
                <c:pt idx="260">
                  <c:v>85.583273293185485</c:v>
                </c:pt>
                <c:pt idx="261">
                  <c:v>86.076415021774281</c:v>
                </c:pt>
              </c:numCache>
            </c:numRef>
          </c:val>
          <c:smooth val="0"/>
          <c:extLst>
            <c:ext xmlns:c16="http://schemas.microsoft.com/office/drawing/2014/chart" uri="{C3380CC4-5D6E-409C-BE32-E72D297353CC}">
              <c16:uniqueId val="{00000002-0E30-4D37-9BB7-2F31C622E600}"/>
            </c:ext>
          </c:extLst>
        </c:ser>
        <c:dLbls>
          <c:showLegendKey val="0"/>
          <c:showVal val="0"/>
          <c:showCatName val="0"/>
          <c:showSerName val="0"/>
          <c:showPercent val="0"/>
          <c:showBubbleSize val="0"/>
        </c:dLbls>
        <c:marker val="1"/>
        <c:smooth val="0"/>
        <c:axId val="707354304"/>
        <c:axId val="707358896"/>
      </c:lineChart>
      <c:dateAx>
        <c:axId val="707354304"/>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07358896"/>
        <c:crosses val="autoZero"/>
        <c:auto val="1"/>
        <c:lblOffset val="100"/>
        <c:baseTimeUnit val="days"/>
      </c:dateAx>
      <c:valAx>
        <c:axId val="707358896"/>
        <c:scaling>
          <c:orientation val="minMax"/>
          <c:max val="110"/>
          <c:min val="6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707354304"/>
        <c:crosses val="autoZero"/>
        <c:crossBetween val="between"/>
        <c:majorUnit val="10"/>
      </c:valAx>
      <c:valAx>
        <c:axId val="800964992"/>
        <c:scaling>
          <c:orientation val="minMax"/>
        </c:scaling>
        <c:delete val="0"/>
        <c:axPos val="r"/>
        <c:numFmt formatCode="#,##0_ ;[Red]\-#,##0\ " sourceLinked="0"/>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00957120"/>
        <c:crosses val="max"/>
        <c:crossBetween val="between"/>
      </c:valAx>
      <c:dateAx>
        <c:axId val="800957120"/>
        <c:scaling>
          <c:orientation val="minMax"/>
        </c:scaling>
        <c:delete val="1"/>
        <c:axPos val="b"/>
        <c:numFmt formatCode="m/d/yyyy" sourceLinked="1"/>
        <c:majorTickMark val="out"/>
        <c:minorTickMark val="none"/>
        <c:tickLblPos val="nextTo"/>
        <c:crossAx val="800964992"/>
        <c:crosses val="autoZero"/>
        <c:auto val="1"/>
        <c:lblOffset val="100"/>
        <c:baseTimeUnit val="days"/>
      </c:dateAx>
      <c:spPr>
        <a:noFill/>
        <a:ln>
          <a:noFill/>
        </a:ln>
        <a:effectLst/>
      </c:spPr>
    </c:plotArea>
    <c:legend>
      <c:legendPos val="b"/>
      <c:legendEntry>
        <c:idx val="0"/>
        <c:txPr>
          <a:bodyPr rot="0" spcFirstLastPara="1" vertOverflow="ellipsis" vert="horz" wrap="square" anchor="ctr" anchorCtr="1"/>
          <a:lstStyle/>
          <a:p>
            <a:pPr>
              <a:defRPr sz="900" b="1" i="0" u="none" strike="noStrike" kern="1200" baseline="0">
                <a:solidFill>
                  <a:schemeClr val="bg1">
                    <a:lumMod val="50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0.00478</cdr:x>
      <cdr:y>0.00968</cdr:y>
    </cdr:from>
    <cdr:to>
      <cdr:x>0.00478</cdr:x>
      <cdr:y>0.00968</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0.00478</cdr:x>
      <cdr:y>0.00968</cdr:y>
    </cdr:from>
    <cdr:to>
      <cdr:x>0.00478</cdr:x>
      <cdr:y>0.00968</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0.00484</cdr:x>
      <cdr:y>0.0097</cdr:y>
    </cdr:from>
    <cdr:to>
      <cdr:x>0.00484</cdr:x>
      <cdr:y>0.0097</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0.00484</cdr:x>
      <cdr:y>0.0097</cdr:y>
    </cdr:from>
    <cdr:to>
      <cdr:x>0.00484</cdr:x>
      <cdr:y>0.0097</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0.01199</cdr:x>
      <cdr:y>0.0113</cdr:y>
    </cdr:from>
    <cdr:to>
      <cdr:x>0.01199</cdr:x>
      <cdr:y>0.0113</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0.01199</cdr:x>
      <cdr:y>0.0113</cdr:y>
    </cdr:from>
    <cdr:to>
      <cdr:x>0.01199</cdr:x>
      <cdr:y>0.0113</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0.00647</cdr:x>
      <cdr:y>0.01069</cdr:y>
    </cdr:from>
    <cdr:to>
      <cdr:x>0.00647</cdr:x>
      <cdr:y>0.01069</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0.00647</cdr:x>
      <cdr:y>0.01069</cdr:y>
    </cdr:from>
    <cdr:to>
      <cdr:x>0.00647</cdr:x>
      <cdr:y>0.01069</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5.xml><?xml version="1.0" encoding="utf-8"?>
<c:userShapes xmlns:c="http://schemas.openxmlformats.org/drawingml/2006/chart">
  <cdr:relSizeAnchor xmlns:cdr="http://schemas.openxmlformats.org/drawingml/2006/chartDrawing">
    <cdr:from>
      <cdr:x>0.00647</cdr:x>
      <cdr:y>0.01069</cdr:y>
    </cdr:from>
    <cdr:to>
      <cdr:x>0.00647</cdr:x>
      <cdr:y>0.01069</cdr:y>
    </cdr:to>
    <cdr:sp macro="" textlink="">
      <cdr:nvSpPr>
        <cdr:cNvPr id="2" name="UpSlideExportSave" hidden="1"/>
        <cdr:cNvSpPr/>
      </cdr:nvSpPr>
      <cdr:spPr>
        <a:xfrm xmlns:a="http://schemas.openxmlformats.org/drawingml/2006/main">
          <a:off x="50800" y="50800"/>
          <a:ext cx="0" cy="0"/>
        </a:xfrm>
        <a:prstGeom xmlns:a="http://schemas.openxmlformats.org/drawingml/2006/main" prst="rect">
          <a:avLst/>
        </a:prstGeom>
        <a:noFill xmlns:a="http://schemas.openxmlformats.org/drawingml/2006/main"/>
        <a:ln xmlns:a="http://schemas.openxmlformats.org/drawingml/2006/main" w="12700" cap="flat" cmpd="sng" algn="ctr">
          <a:noFill/>
          <a:prstDash val="solid"/>
          <a:miter lim="800000"/>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0.00647</cdr:x>
      <cdr:y>0.01069</cdr:y>
    </cdr:from>
    <cdr:to>
      <cdr:x>0.00647</cdr:x>
      <cdr:y>0.01069</cdr:y>
    </cdr:to>
    <cdr:sp macro="" textlink="">
      <cdr:nvSpPr>
        <cdr:cNvPr id="3" name="#UpSlide#ChartHasBeenCopiedWithUpSlideActive#" hidden="1"/>
        <cdr:cNvSpPr/>
      </cdr:nvSpPr>
      <cdr:spPr>
        <a:xfrm xmlns:a="http://schemas.openxmlformats.org/drawingml/2006/main">
          <a:off x="50800" y="50800"/>
          <a:ext cx="0" cy="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D5C2663-9FAE-6346-9FDE-52ACD264882B}" type="datetimeFigureOut">
              <a:rPr lang="fr-FR" smtClean="0"/>
              <a:t>26/01/2023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09F841-1EC4-7745-A2A1-241C3184D275}" type="slidenum">
              <a:rPr lang="fr-FR" smtClean="0"/>
              <a:t>‹#›</a:t>
            </a:fld>
            <a:endParaRPr lang="fr-FR"/>
          </a:p>
        </p:txBody>
      </p:sp>
    </p:spTree>
    <p:extLst>
      <p:ext uri="{BB962C8B-B14F-4D97-AF65-F5344CB8AC3E}">
        <p14:creationId xmlns:p14="http://schemas.microsoft.com/office/powerpoint/2010/main" val="1375377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BE3DF-9B42-6F42-B595-8789B0F99C6A}" type="datetimeFigureOut">
              <a:rPr lang="fr-FR" smtClean="0"/>
              <a:t>26/01/2023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CB9D9-8607-4446-80EE-4BEFE06B9BD3}" type="slidenum">
              <a:rPr lang="fr-FR" smtClean="0"/>
              <a:t>‹#›</a:t>
            </a:fld>
            <a:endParaRPr lang="fr-FR"/>
          </a:p>
        </p:txBody>
      </p:sp>
    </p:spTree>
    <p:extLst>
      <p:ext uri="{BB962C8B-B14F-4D97-AF65-F5344CB8AC3E}">
        <p14:creationId xmlns:p14="http://schemas.microsoft.com/office/powerpoint/2010/main" val="349098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CB9D9-8607-4446-80EE-4BEFE06B9BD3}" type="slidenum">
              <a:rPr lang="fr-FR" smtClean="0"/>
              <a:t>11</a:t>
            </a:fld>
            <a:endParaRPr lang="fr-FR"/>
          </a:p>
        </p:txBody>
      </p:sp>
    </p:spTree>
    <p:extLst>
      <p:ext uri="{BB962C8B-B14F-4D97-AF65-F5344CB8AC3E}">
        <p14:creationId xmlns:p14="http://schemas.microsoft.com/office/powerpoint/2010/main" val="35765719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ver-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837B3A-E525-E945-BEEC-0EE27303202C}"/>
              </a:ext>
            </a:extLst>
          </p:cNvPr>
          <p:cNvSpPr/>
          <p:nvPr/>
        </p:nvSpPr>
        <p:spPr>
          <a:xfrm>
            <a:off x="0" y="3362454"/>
            <a:ext cx="9144000" cy="2421846"/>
          </a:xfrm>
          <a:prstGeom prst="rect">
            <a:avLst/>
          </a:prstGeom>
          <a:solidFill>
            <a:srgbClr val="102D69"/>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sp>
        <p:nvSpPr>
          <p:cNvPr id="2" name="Title 1"/>
          <p:cNvSpPr>
            <a:spLocks noGrp="1"/>
          </p:cNvSpPr>
          <p:nvPr>
            <p:ph type="ctrTitle"/>
          </p:nvPr>
        </p:nvSpPr>
        <p:spPr>
          <a:xfrm>
            <a:off x="552600" y="4269017"/>
            <a:ext cx="6136435" cy="1141923"/>
          </a:xfrm>
        </p:spPr>
        <p:txBody>
          <a:bodyPr anchor="t" anchorCtr="0">
            <a:noAutofit/>
          </a:bodyPr>
          <a:lstStyle>
            <a:lvl1pPr algn="l">
              <a:lnSpc>
                <a:spcPct val="100000"/>
              </a:lnSpc>
              <a:defRPr sz="2500" b="0" spc="1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2600" y="3864073"/>
            <a:ext cx="80478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smtClean="0"/>
              <a:t>Click to edit Master subtitle style</a:t>
            </a:r>
            <a:endParaRPr lang="en-US" dirty="0"/>
          </a:p>
        </p:txBody>
      </p:sp>
      <p:sp>
        <p:nvSpPr>
          <p:cNvPr id="10" name="Rectangle 9"/>
          <p:cNvSpPr/>
          <p:nvPr/>
        </p:nvSpPr>
        <p:spPr>
          <a:xfrm>
            <a:off x="1" y="2907811"/>
            <a:ext cx="9144000" cy="75600"/>
          </a:xfrm>
          <a:prstGeom prst="rect">
            <a:avLst/>
          </a:prstGeom>
          <a:solidFill>
            <a:srgbClr val="00B6ED"/>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1" name="Rectangle 10"/>
          <p:cNvSpPr/>
          <p:nvPr/>
        </p:nvSpPr>
        <p:spPr>
          <a:xfrm>
            <a:off x="1" y="3021472"/>
            <a:ext cx="9144000" cy="75600"/>
          </a:xfrm>
          <a:prstGeom prst="rect">
            <a:avLst/>
          </a:prstGeom>
          <a:solidFill>
            <a:srgbClr val="1596C8"/>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2" name="Rectangle 11"/>
          <p:cNvSpPr/>
          <p:nvPr/>
        </p:nvSpPr>
        <p:spPr>
          <a:xfrm>
            <a:off x="1" y="3135133"/>
            <a:ext cx="9144000" cy="75600"/>
          </a:xfrm>
          <a:prstGeom prst="rect">
            <a:avLst/>
          </a:prstGeom>
          <a:solidFill>
            <a:srgbClr val="0073A3"/>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3" name="Rectangle 12"/>
          <p:cNvSpPr/>
          <p:nvPr/>
        </p:nvSpPr>
        <p:spPr>
          <a:xfrm>
            <a:off x="1" y="3248794"/>
            <a:ext cx="9144000" cy="75600"/>
          </a:xfrm>
          <a:prstGeom prst="rect">
            <a:avLst/>
          </a:prstGeom>
          <a:solidFill>
            <a:srgbClr val="005483"/>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pic>
        <p:nvPicPr>
          <p:cNvPr id="19" name="Image 18">
            <a:extLst>
              <a:ext uri="{FF2B5EF4-FFF2-40B4-BE49-F238E27FC236}">
                <a16:creationId xmlns:a16="http://schemas.microsoft.com/office/drawing/2014/main" id="{61EC758A-3384-584F-BBDA-8BC618251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600" y="4707000"/>
            <a:ext cx="1612800" cy="1612800"/>
          </a:xfrm>
          <a:prstGeom prst="rect">
            <a:avLst/>
          </a:prstGeom>
        </p:spPr>
      </p:pic>
    </p:spTree>
    <p:extLst>
      <p:ext uri="{BB962C8B-B14F-4D97-AF65-F5344CB8AC3E}">
        <p14:creationId xmlns:p14="http://schemas.microsoft.com/office/powerpoint/2010/main" val="388417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Cover-2">
    <p:spTree>
      <p:nvGrpSpPr>
        <p:cNvPr id="1" name=""/>
        <p:cNvGrpSpPr/>
        <p:nvPr/>
      </p:nvGrpSpPr>
      <p:grpSpPr>
        <a:xfrm>
          <a:off x="0" y="0"/>
          <a:ext cx="0" cy="0"/>
          <a:chOff x="0" y="0"/>
          <a:chExt cx="0" cy="0"/>
        </a:xfrm>
      </p:grpSpPr>
      <p:pic>
        <p:nvPicPr>
          <p:cNvPr id="8" name="Image 10" descr="Une image contenant personne, homme, fenêtre, extérieur&#10;&#10;Description générée automatiquement">
            <a:extLst>
              <a:ext uri="{FF2B5EF4-FFF2-40B4-BE49-F238E27FC236}">
                <a16:creationId xmlns:a16="http://schemas.microsoft.com/office/drawing/2014/main" id="{533C6471-3AD4-BB40-9468-9C2DC729CA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01F4D403-34BE-7344-9A68-B8E6152722B4}"/>
              </a:ext>
            </a:extLst>
          </p:cNvPr>
          <p:cNvSpPr/>
          <p:nvPr/>
        </p:nvSpPr>
        <p:spPr>
          <a:xfrm>
            <a:off x="0" y="3901500"/>
            <a:ext cx="9144000" cy="1882800"/>
          </a:xfrm>
          <a:prstGeom prst="rect">
            <a:avLst/>
          </a:prstGeom>
          <a:solidFill>
            <a:srgbClr val="0F265C">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pic>
        <p:nvPicPr>
          <p:cNvPr id="17" name="Image 16">
            <a:extLst>
              <a:ext uri="{FF2B5EF4-FFF2-40B4-BE49-F238E27FC236}">
                <a16:creationId xmlns:a16="http://schemas.microsoft.com/office/drawing/2014/main" id="{04598790-EE62-E443-9048-EDAD80DB3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00" y="4707000"/>
            <a:ext cx="1612800" cy="1612800"/>
          </a:xfrm>
          <a:prstGeom prst="rect">
            <a:avLst/>
          </a:prstGeom>
        </p:spPr>
      </p:pic>
      <p:sp>
        <p:nvSpPr>
          <p:cNvPr id="2" name="Title 1"/>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65925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4" y="540000"/>
            <a:ext cx="8063999" cy="38749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40000" y="1404000"/>
            <a:ext cx="8063998" cy="399600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539751" y="936000"/>
            <a:ext cx="8064248" cy="304483"/>
          </a:xfrm>
        </p:spPr>
        <p:txBody>
          <a:bodyPr>
            <a:normAutofit/>
          </a:bodyPr>
          <a:lstStyle>
            <a:lvl1pPr marL="0" indent="0">
              <a:buNone/>
              <a:defRPr sz="1600">
                <a:solidFill>
                  <a:schemeClr val="tx1"/>
                </a:solidFill>
              </a:defRPr>
            </a:lvl1pPr>
          </a:lstStyle>
          <a:p>
            <a:pPr lvl="0"/>
            <a:r>
              <a:rPr lang="en-US" smtClean="0"/>
              <a:t>Edit Master text styles</a:t>
            </a:r>
          </a:p>
        </p:txBody>
      </p:sp>
      <p:sp>
        <p:nvSpPr>
          <p:cNvPr id="7" name="Espace réservé du texte 6"/>
          <p:cNvSpPr>
            <a:spLocks noGrp="1"/>
          </p:cNvSpPr>
          <p:nvPr>
            <p:ph type="body" sz="quarter" idx="14"/>
          </p:nvPr>
        </p:nvSpPr>
        <p:spPr>
          <a:xfrm>
            <a:off x="539751" y="5461200"/>
            <a:ext cx="8064248" cy="612000"/>
          </a:xfrm>
        </p:spPr>
        <p:txBody>
          <a:bodyPr anchor="b">
            <a:noAutofit/>
          </a:bodyPr>
          <a:lstStyle>
            <a:lvl1pPr marL="6351" indent="0" algn="just">
              <a:buNone/>
              <a:defRPr sz="8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2023995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540004" y="540000"/>
            <a:ext cx="8063999" cy="387493"/>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539751" y="936000"/>
            <a:ext cx="8064248" cy="304483"/>
          </a:xfrm>
        </p:spPr>
        <p:txBody>
          <a:bodyPr>
            <a:normAutofit/>
          </a:bodyPr>
          <a:lstStyle>
            <a:lvl1pPr marL="0" indent="0">
              <a:buNone/>
              <a:defRPr sz="16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70963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900000" y="1698579"/>
            <a:ext cx="7772089" cy="1446644"/>
          </a:xfrm>
        </p:spPr>
        <p:txBody>
          <a:bodyPr>
            <a:noAutofit/>
          </a:bodyPr>
          <a:lstStyle>
            <a:lvl1pPr marL="0" indent="0">
              <a:buNone/>
              <a:defRPr sz="8900">
                <a:solidFill>
                  <a:srgbClr val="00B4E0"/>
                </a:solidFill>
              </a:defRPr>
            </a:lvl1pPr>
          </a:lstStyle>
          <a:p>
            <a:pPr lvl="0"/>
            <a:r>
              <a:rPr lang="en-US" smtClean="0"/>
              <a:t>Edit Master text styles</a:t>
            </a:r>
          </a:p>
        </p:txBody>
      </p:sp>
      <p:sp>
        <p:nvSpPr>
          <p:cNvPr id="13" name="Rectangle 12"/>
          <p:cNvSpPr/>
          <p:nvPr/>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2" name="Title 1"/>
          <p:cNvSpPr>
            <a:spLocks noGrp="1"/>
          </p:cNvSpPr>
          <p:nvPr>
            <p:ph type="title"/>
          </p:nvPr>
        </p:nvSpPr>
        <p:spPr>
          <a:xfrm>
            <a:off x="900000" y="3470587"/>
            <a:ext cx="7772089" cy="502324"/>
          </a:xfrm>
        </p:spPr>
        <p:txBody>
          <a:bodyPr anchor="t" anchorCtr="0">
            <a:normAutofit/>
          </a:bodyPr>
          <a:lstStyle>
            <a:lvl1pPr>
              <a:defRPr sz="3300" b="0"/>
            </a:lvl1pPr>
          </a:lstStyle>
          <a:p>
            <a:r>
              <a:rPr lang="en-US" smtClean="0"/>
              <a:t>Click to edit Master title style</a:t>
            </a:r>
            <a:endParaRPr lang="en-US" dirty="0"/>
          </a:p>
        </p:txBody>
      </p:sp>
      <p:sp>
        <p:nvSpPr>
          <p:cNvPr id="3" name="Text Placeholder 2"/>
          <p:cNvSpPr>
            <a:spLocks noGrp="1"/>
          </p:cNvSpPr>
          <p:nvPr>
            <p:ph type="body" idx="1"/>
          </p:nvPr>
        </p:nvSpPr>
        <p:spPr>
          <a:xfrm>
            <a:off x="913065" y="3972911"/>
            <a:ext cx="7772089" cy="1332188"/>
          </a:xfrm>
        </p:spPr>
        <p:txBody>
          <a:bodyPr>
            <a:normAutofit/>
          </a:bodyPr>
          <a:lstStyle>
            <a:lvl1pPr marL="0" indent="0">
              <a:buNone/>
              <a:defRPr sz="2500" spc="80" baseline="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3" indent="0">
              <a:buNone/>
              <a:defRPr sz="1600">
                <a:solidFill>
                  <a:schemeClr val="tx1">
                    <a:tint val="75000"/>
                  </a:schemeClr>
                </a:solidFill>
              </a:defRPr>
            </a:lvl4pPr>
            <a:lvl5pPr marL="1828710" indent="0">
              <a:buNone/>
              <a:defRPr sz="1600">
                <a:solidFill>
                  <a:schemeClr val="tx1">
                    <a:tint val="75000"/>
                  </a:schemeClr>
                </a:solidFill>
              </a:defRPr>
            </a:lvl5pPr>
            <a:lvl6pPr marL="2285888" indent="0">
              <a:buNone/>
              <a:defRPr sz="1600">
                <a:solidFill>
                  <a:schemeClr val="tx1">
                    <a:tint val="75000"/>
                  </a:schemeClr>
                </a:solidFill>
              </a:defRPr>
            </a:lvl6pPr>
            <a:lvl7pPr marL="2743064" indent="0">
              <a:buNone/>
              <a:defRPr sz="1600">
                <a:solidFill>
                  <a:schemeClr val="tx1">
                    <a:tint val="75000"/>
                  </a:schemeClr>
                </a:solidFill>
              </a:defRPr>
            </a:lvl7pPr>
            <a:lvl8pPr marL="3200243" indent="0">
              <a:buNone/>
              <a:defRPr sz="1600">
                <a:solidFill>
                  <a:schemeClr val="tx1">
                    <a:tint val="75000"/>
                  </a:schemeClr>
                </a:solidFill>
              </a:defRPr>
            </a:lvl8pPr>
            <a:lvl9pPr marL="365742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9" name="Rectangle 8"/>
          <p:cNvSpPr/>
          <p:nvPr/>
        </p:nvSpPr>
        <p:spPr>
          <a:xfrm>
            <a:off x="540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5" name="Espace réservé du texte 14"/>
          <p:cNvSpPr>
            <a:spLocks noGrp="1"/>
          </p:cNvSpPr>
          <p:nvPr>
            <p:ph type="body" sz="quarter" idx="14"/>
          </p:nvPr>
        </p:nvSpPr>
        <p:spPr>
          <a:xfrm>
            <a:off x="900000" y="5362220"/>
            <a:ext cx="7772089" cy="291827"/>
          </a:xfrm>
        </p:spPr>
        <p:txBody>
          <a:bodyPr>
            <a:normAutofit/>
          </a:bodyPr>
          <a:lstStyle>
            <a:lvl1pPr marL="0" indent="0">
              <a:buNone/>
              <a:defRPr sz="1200" spc="51" baseline="0">
                <a:solidFill>
                  <a:schemeClr val="tx1"/>
                </a:solidFill>
              </a:defRPr>
            </a:lvl1pPr>
          </a:lstStyle>
          <a:p>
            <a:pPr lvl="0"/>
            <a:r>
              <a:rPr lang="en-US" smtClean="0"/>
              <a:t>Edit Master text styles</a:t>
            </a:r>
          </a:p>
        </p:txBody>
      </p:sp>
      <p:cxnSp>
        <p:nvCxnSpPr>
          <p:cNvPr id="17" name="Connecteur droit 16"/>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7">
            <a:extLst>
              <a:ext uri="{FF2B5EF4-FFF2-40B4-BE49-F238E27FC236}">
                <a16:creationId xmlns:a16="http://schemas.microsoft.com/office/drawing/2014/main" id="{4B4D3E4C-0780-3A4E-A889-1DEA06441ADD}"/>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2980249521"/>
      </p:ext>
    </p:extLst>
  </p:cSld>
  <p:clrMapOvr>
    <a:masterClrMapping/>
  </p:clrMapOvr>
  <p:extLst>
    <p:ext uri="{DCECCB84-F9BA-43D5-87BE-67443E8EF086}">
      <p15:sldGuideLst xmlns:p15="http://schemas.microsoft.com/office/powerpoint/2012/main">
        <p15:guide id="1" orient="horz" pos="2160">
          <p15:clr>
            <a:srgbClr val="FBAE40"/>
          </p15:clr>
        </p15:guide>
        <p15:guide id="2" pos="56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1" name="Rectangle 10"/>
          <p:cNvSpPr/>
          <p:nvPr/>
        </p:nvSpPr>
        <p:spPr>
          <a:xfrm>
            <a:off x="1"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2" name="Titre 1"/>
          <p:cNvSpPr>
            <a:spLocks noGrp="1"/>
          </p:cNvSpPr>
          <p:nvPr>
            <p:ph type="title"/>
          </p:nvPr>
        </p:nvSpPr>
        <p:spPr>
          <a:xfrm>
            <a:off x="900113" y="1064661"/>
            <a:ext cx="7775998" cy="466228"/>
          </a:xfrm>
        </p:spPr>
        <p:txBody>
          <a:bodyPr>
            <a:noAutofit/>
          </a:bodyPr>
          <a:lstStyle>
            <a:lvl1pPr>
              <a:defRPr sz="3400" b="0">
                <a:solidFill>
                  <a:srgbClr val="00B4E0"/>
                </a:solidFill>
              </a:defRPr>
            </a:lvl1pPr>
          </a:lstStyle>
          <a:p>
            <a:r>
              <a:rPr lang="en-US" smtClean="0"/>
              <a:t>Click to edit Master title style</a:t>
            </a:r>
            <a:endParaRPr lang="fr-FR" dirty="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6" name="Rectangle 5"/>
          <p:cNvSpPr/>
          <p:nvPr/>
        </p:nvSpPr>
        <p:spPr>
          <a:xfrm>
            <a:off x="540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9" name="Espace réservé du texte 8"/>
          <p:cNvSpPr>
            <a:spLocks noGrp="1"/>
          </p:cNvSpPr>
          <p:nvPr>
            <p:ph type="body" sz="quarter" idx="12"/>
          </p:nvPr>
        </p:nvSpPr>
        <p:spPr>
          <a:xfrm>
            <a:off x="900113" y="2102403"/>
            <a:ext cx="7703884" cy="3452401"/>
          </a:xfrm>
        </p:spPr>
        <p:txBody>
          <a:bodyPr/>
          <a:lstStyle>
            <a:lvl1pPr marL="269862" indent="-263513">
              <a:spcBef>
                <a:spcPts val="1200"/>
              </a:spcBef>
              <a:buClr>
                <a:schemeClr val="accent1"/>
              </a:buClr>
              <a:buSzPct val="100000"/>
              <a:buFont typeface="+mj-lt"/>
              <a:buAutoNum type="arabicPeriod"/>
              <a:tabLst/>
              <a:defRPr b="1">
                <a:solidFill>
                  <a:schemeClr val="tx1"/>
                </a:solidFill>
              </a:defRPr>
            </a:lvl1pPr>
            <a:lvl2pPr marL="536548" indent="-133344">
              <a:spcBef>
                <a:spcPts val="800"/>
              </a:spcBef>
              <a:tabLst/>
              <a:defRPr sz="1200"/>
            </a:lvl2pPr>
            <a:lvl3pPr marL="269986" indent="-265101">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en-US" smtClean="0"/>
              <a:t>Edit Master text styles</a:t>
            </a:r>
          </a:p>
          <a:p>
            <a:pPr lvl="1"/>
            <a:r>
              <a:rPr lang="en-US" smtClean="0"/>
              <a:t>Second level</a:t>
            </a:r>
          </a:p>
        </p:txBody>
      </p:sp>
      <p:cxnSp>
        <p:nvCxnSpPr>
          <p:cNvPr id="13" name="Connecteur droit 12"/>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7">
            <a:extLst>
              <a:ext uri="{FF2B5EF4-FFF2-40B4-BE49-F238E27FC236}">
                <a16:creationId xmlns:a16="http://schemas.microsoft.com/office/drawing/2014/main" id="{E134A0E5-80B6-324F-AFCE-119B0A5D8267}"/>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3387976433"/>
      </p:ext>
    </p:extLst>
  </p:cSld>
  <p:clrMapOvr>
    <a:masterClrMapping/>
  </p:clrMapOvr>
  <p:extLst>
    <p:ext uri="{DCECCB84-F9BA-43D5-87BE-67443E8EF086}">
      <p15:sldGuideLst xmlns:p15="http://schemas.microsoft.com/office/powerpoint/2012/main">
        <p15:guide id="1" orient="horz" pos="2160">
          <p15:clr>
            <a:srgbClr val="FBAE40"/>
          </p15:clr>
        </p15:guide>
        <p15:guide id="2" pos="56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5" y="540000"/>
            <a:ext cx="8063999" cy="388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0004" y="1404000"/>
            <a:ext cx="3974851" cy="391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04000"/>
            <a:ext cx="3974848" cy="391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GB"/>
              <a:t>Presentation title  l  00 month 0000</a:t>
            </a:r>
          </a:p>
        </p:txBody>
      </p:sp>
      <p:sp>
        <p:nvSpPr>
          <p:cNvPr id="7" name="Slide Number Placeholder 6"/>
          <p:cNvSpPr>
            <a:spLocks noGrp="1"/>
          </p:cNvSpPr>
          <p:nvPr>
            <p:ph type="sldNum" sz="quarter" idx="12"/>
          </p:nvPr>
        </p:nvSpPr>
        <p:spPr/>
        <p:txBody>
          <a:bodyPr/>
          <a:lstStyle/>
          <a:p>
            <a:fld id="{B6DA55B2-71C7-D142-9718-47F3DB26F441}" type="slidenum">
              <a:rPr lang="en-GB" smtClean="0"/>
              <a:t>‹#›</a:t>
            </a:fld>
            <a:endParaRPr lang="en-GB"/>
          </a:p>
        </p:txBody>
      </p:sp>
      <p:sp>
        <p:nvSpPr>
          <p:cNvPr id="9" name="Espace réservé du texte 8"/>
          <p:cNvSpPr>
            <a:spLocks noGrp="1"/>
          </p:cNvSpPr>
          <p:nvPr>
            <p:ph type="body" sz="quarter" idx="13"/>
          </p:nvPr>
        </p:nvSpPr>
        <p:spPr>
          <a:xfrm>
            <a:off x="539751" y="936000"/>
            <a:ext cx="8064500" cy="306000"/>
          </a:xfrm>
        </p:spPr>
        <p:txBody>
          <a:bodyPr>
            <a:normAutofit/>
          </a:bodyPr>
          <a:lstStyle>
            <a:lvl1pPr marL="0" indent="0">
              <a:buNone/>
              <a:defRPr sz="1600">
                <a:solidFill>
                  <a:schemeClr val="tx1"/>
                </a:solidFill>
              </a:defRPr>
            </a:lvl1pPr>
          </a:lstStyle>
          <a:p>
            <a:pPr lvl="0"/>
            <a:r>
              <a:rPr lang="en-US" smtClean="0"/>
              <a:t>Edit Master text styles</a:t>
            </a:r>
          </a:p>
        </p:txBody>
      </p:sp>
      <p:sp>
        <p:nvSpPr>
          <p:cNvPr id="8" name="Espace réservé du contenu 7"/>
          <p:cNvSpPr>
            <a:spLocks noGrp="1"/>
          </p:cNvSpPr>
          <p:nvPr>
            <p:ph sz="quarter" idx="14"/>
          </p:nvPr>
        </p:nvSpPr>
        <p:spPr>
          <a:xfrm>
            <a:off x="539751" y="5461002"/>
            <a:ext cx="8064248" cy="622300"/>
          </a:xfrm>
        </p:spPr>
        <p:txBody>
          <a:bodyPr anchor="b"/>
          <a:lstStyle>
            <a:lvl1pPr marL="6351" indent="0" algn="just">
              <a:buNone/>
              <a:defRPr sz="8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2367154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540001" y="62244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7" name="Espace réservé du texte 6"/>
          <p:cNvSpPr>
            <a:spLocks noGrp="1"/>
          </p:cNvSpPr>
          <p:nvPr>
            <p:ph type="body" sz="quarter" idx="12"/>
          </p:nvPr>
        </p:nvSpPr>
        <p:spPr>
          <a:xfrm>
            <a:off x="540004" y="1368056"/>
            <a:ext cx="8063999" cy="4462645"/>
          </a:xfrm>
        </p:spPr>
        <p:txBody>
          <a:bodyPr anchor="b"/>
          <a:lstStyle>
            <a:lvl1pPr marL="177792" indent="-171442">
              <a:tabLst/>
              <a:defRPr sz="1000">
                <a:solidFill>
                  <a:schemeClr val="accent1"/>
                </a:solidFill>
              </a:defRPr>
            </a:lvl1pPr>
            <a:lvl2pPr marL="177792" indent="0" algn="just">
              <a:buNone/>
              <a:tabLst/>
              <a:defRPr sz="800">
                <a:solidFill>
                  <a:schemeClr val="tx2"/>
                </a:solidFill>
              </a:defRPr>
            </a:lvl2pPr>
          </a:lstStyle>
          <a:p>
            <a:pPr lvl="0"/>
            <a:r>
              <a:rPr lang="en-US" smtClean="0"/>
              <a:t>Edit Master text styles</a:t>
            </a:r>
          </a:p>
          <a:p>
            <a:pPr lvl="1"/>
            <a:r>
              <a:rPr lang="en-US" smtClean="0"/>
              <a:t>Second level</a:t>
            </a:r>
          </a:p>
        </p:txBody>
      </p:sp>
      <p:cxnSp>
        <p:nvCxnSpPr>
          <p:cNvPr id="10" name="Connecteur droit 9"/>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7">
            <a:extLst>
              <a:ext uri="{FF2B5EF4-FFF2-40B4-BE49-F238E27FC236}">
                <a16:creationId xmlns:a16="http://schemas.microsoft.com/office/drawing/2014/main" id="{55FD1DCD-8563-B244-8941-83AB15D2CD1F}"/>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3288923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6_Titre et contenu">
    <p:spTree>
      <p:nvGrpSpPr>
        <p:cNvPr id="1" name=""/>
        <p:cNvGrpSpPr/>
        <p:nvPr/>
      </p:nvGrpSpPr>
      <p:grpSpPr>
        <a:xfrm>
          <a:off x="0" y="0"/>
          <a:ext cx="0" cy="0"/>
          <a:chOff x="0" y="0"/>
          <a:chExt cx="0" cy="0"/>
        </a:xfrm>
      </p:grpSpPr>
      <p:sp>
        <p:nvSpPr>
          <p:cNvPr id="1224" name="Google Shape;14;p1"/>
          <p:cNvSpPr/>
          <p:nvPr/>
        </p:nvSpPr>
        <p:spPr>
          <a:xfrm>
            <a:off x="539999" y="438399"/>
            <a:ext cx="504001" cy="36001"/>
          </a:xfrm>
          <a:prstGeom prst="rect">
            <a:avLst/>
          </a:prstGeom>
          <a:solidFill>
            <a:srgbClr val="003C64"/>
          </a:solidFill>
          <a:ln w="12700">
            <a:miter lim="400000"/>
          </a:ln>
        </p:spPr>
        <p:txBody>
          <a:bodyPr lIns="45719" rIns="45719" anchor="ctr"/>
          <a:lstStyle/>
          <a:p>
            <a:pPr algn="ctr">
              <a:defRPr>
                <a:solidFill>
                  <a:srgbClr val="FFFFFF"/>
                </a:solidFill>
              </a:defRPr>
            </a:pPr>
            <a:endParaRPr/>
          </a:p>
        </p:txBody>
      </p:sp>
      <p:sp>
        <p:nvSpPr>
          <p:cNvPr id="1225" name="Google Shape;15;p1"/>
          <p:cNvSpPr/>
          <p:nvPr/>
        </p:nvSpPr>
        <p:spPr>
          <a:xfrm>
            <a:off x="719288" y="6482819"/>
            <a:ext cx="1" cy="117651"/>
          </a:xfrm>
          <a:prstGeom prst="line">
            <a:avLst/>
          </a:prstGeom>
          <a:ln>
            <a:solidFill>
              <a:srgbClr val="003C64"/>
            </a:solidFill>
            <a:miter/>
          </a:ln>
        </p:spPr>
        <p:txBody>
          <a:bodyPr lIns="45719" rIns="45719"/>
          <a:lstStyle/>
          <a:p>
            <a:endParaRPr/>
          </a:p>
        </p:txBody>
      </p:sp>
      <p:sp>
        <p:nvSpPr>
          <p:cNvPr id="1226" name="Google Shape;16;p1"/>
          <p:cNvSpPr/>
          <p:nvPr/>
        </p:nvSpPr>
        <p:spPr>
          <a:xfrm>
            <a:off x="539999" y="6228000"/>
            <a:ext cx="504001" cy="36001"/>
          </a:xfrm>
          <a:prstGeom prst="rect">
            <a:avLst/>
          </a:prstGeom>
          <a:solidFill>
            <a:srgbClr val="003C64"/>
          </a:solidFill>
          <a:ln w="12700">
            <a:miter lim="400000"/>
          </a:ln>
        </p:spPr>
        <p:txBody>
          <a:bodyPr lIns="45719" rIns="45719" anchor="ctr"/>
          <a:lstStyle/>
          <a:p>
            <a:pPr algn="ctr">
              <a:defRPr>
                <a:solidFill>
                  <a:srgbClr val="FFFFFF"/>
                </a:solidFill>
              </a:defRPr>
            </a:pPr>
            <a:endParaRPr/>
          </a:p>
        </p:txBody>
      </p:sp>
      <p:pic>
        <p:nvPicPr>
          <p:cNvPr id="1227" name="Google Shape;17;p1" descr="Google Shape;17;p1"/>
          <p:cNvPicPr>
            <a:picLocks noChangeAspect="1"/>
          </p:cNvPicPr>
          <p:nvPr/>
        </p:nvPicPr>
        <p:blipFill>
          <a:blip r:embed="rId2">
            <a:extLst/>
          </a:blip>
          <a:stretch>
            <a:fillRect/>
          </a:stretch>
        </p:blipFill>
        <p:spPr>
          <a:xfrm>
            <a:off x="7593494" y="6105240"/>
            <a:ext cx="1158170" cy="524888"/>
          </a:xfrm>
          <a:prstGeom prst="rect">
            <a:avLst/>
          </a:prstGeom>
          <a:ln w="12700">
            <a:miter lim="400000"/>
          </a:ln>
        </p:spPr>
      </p:pic>
      <p:sp>
        <p:nvSpPr>
          <p:cNvPr id="1228" name="Title Text"/>
          <p:cNvSpPr txBox="1">
            <a:spLocks noGrp="1"/>
          </p:cNvSpPr>
          <p:nvPr>
            <p:ph type="title"/>
          </p:nvPr>
        </p:nvSpPr>
        <p:spPr>
          <a:xfrm>
            <a:off x="539999" y="698264"/>
            <a:ext cx="8064000" cy="387494"/>
          </a:xfrm>
          <a:prstGeom prst="rect">
            <a:avLst/>
          </a:prstGeom>
        </p:spPr>
        <p:txBody>
          <a:bodyPr/>
          <a:lstStyle>
            <a:lvl1pPr>
              <a:defRPr spc="0"/>
            </a:lvl1pPr>
          </a:lstStyle>
          <a:p>
            <a:r>
              <a:t>Title Text</a:t>
            </a:r>
          </a:p>
        </p:txBody>
      </p:sp>
      <p:sp>
        <p:nvSpPr>
          <p:cNvPr id="1229" name="Body Level One…"/>
          <p:cNvSpPr txBox="1">
            <a:spLocks noGrp="1"/>
          </p:cNvSpPr>
          <p:nvPr>
            <p:ph type="body" idx="1"/>
          </p:nvPr>
        </p:nvSpPr>
        <p:spPr>
          <a:xfrm>
            <a:off x="539999" y="1547999"/>
            <a:ext cx="8063999" cy="3913201"/>
          </a:xfrm>
          <a:prstGeom prst="rect">
            <a:avLst/>
          </a:prstGeom>
        </p:spPr>
        <p:txBody>
          <a:bodyPr anchor="t"/>
          <a:lstStyle>
            <a:lvl1pPr marL="457200" indent="-360679">
              <a:buSzPts val="1600"/>
              <a:defRPr sz="1600">
                <a:solidFill>
                  <a:srgbClr val="646464"/>
                </a:solidFill>
              </a:defRPr>
            </a:lvl1pPr>
            <a:lvl2pPr marL="959757" indent="-362857">
              <a:buSzPts val="1600"/>
              <a:buChar char="⎯"/>
              <a:defRPr sz="1600">
                <a:solidFill>
                  <a:srgbClr val="646464"/>
                </a:solidFill>
              </a:defRPr>
            </a:lvl2pPr>
            <a:lvl3pPr marL="1473200" indent="-406400">
              <a:buSzPts val="1600"/>
              <a:defRPr sz="1600">
                <a:solidFill>
                  <a:srgbClr val="646464"/>
                </a:solidFill>
              </a:defRPr>
            </a:lvl3pPr>
            <a:lvl4pPr indent="1600200">
              <a:defRPr sz="1600">
                <a:solidFill>
                  <a:srgbClr val="646464"/>
                </a:solidFill>
              </a:defRPr>
            </a:lvl4pPr>
            <a:lvl5pPr indent="2057400">
              <a:defRPr sz="1600">
                <a:solidFill>
                  <a:srgbClr val="646464"/>
                </a:solidFill>
              </a:defRPr>
            </a:lvl5pPr>
          </a:lstStyle>
          <a:p>
            <a:r>
              <a:t>Body Level One</a:t>
            </a:r>
          </a:p>
          <a:p>
            <a:pPr lvl="1"/>
            <a:r>
              <a:t>Body Level Two</a:t>
            </a:r>
          </a:p>
          <a:p>
            <a:pPr lvl="2"/>
            <a:r>
              <a:t>Body Level Three</a:t>
            </a:r>
          </a:p>
          <a:p>
            <a:pPr lvl="3"/>
            <a:r>
              <a:t>Body Level Four</a:t>
            </a:r>
          </a:p>
          <a:p>
            <a:pPr lvl="4"/>
            <a:r>
              <a:t>Body Level Five</a:t>
            </a:r>
          </a:p>
        </p:txBody>
      </p:sp>
      <p:sp>
        <p:nvSpPr>
          <p:cNvPr id="12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231" name="Espace réservé du texte 7"/>
          <p:cNvSpPr>
            <a:spLocks noGrp="1"/>
          </p:cNvSpPr>
          <p:nvPr>
            <p:ph type="body" sz="quarter" idx="13"/>
          </p:nvPr>
        </p:nvSpPr>
        <p:spPr>
          <a:xfrm>
            <a:off x="539749" y="1085758"/>
            <a:ext cx="8064250" cy="304483"/>
          </a:xfrm>
          <a:prstGeom prst="rect">
            <a:avLst/>
          </a:prstGeom>
        </p:spPr>
        <p:txBody>
          <a:bodyPr anchor="t"/>
          <a:lstStyle/>
          <a:p>
            <a:pPr marL="0" indent="0">
              <a:buClrTx/>
              <a:buSzTx/>
              <a:buFontTx/>
              <a:buNone/>
              <a:defRPr sz="1600">
                <a:solidFill>
                  <a:srgbClr val="003C64"/>
                </a:solidFill>
              </a:defRPr>
            </a:pPr>
            <a:endParaRPr/>
          </a:p>
        </p:txBody>
      </p:sp>
      <p:sp>
        <p:nvSpPr>
          <p:cNvPr id="1232" name="Espace réservé du texte 6"/>
          <p:cNvSpPr>
            <a:spLocks noGrp="1"/>
          </p:cNvSpPr>
          <p:nvPr>
            <p:ph type="body" sz="quarter" idx="14"/>
          </p:nvPr>
        </p:nvSpPr>
        <p:spPr>
          <a:xfrm>
            <a:off x="539749" y="5461199"/>
            <a:ext cx="8064250" cy="612001"/>
          </a:xfrm>
          <a:prstGeom prst="rect">
            <a:avLst/>
          </a:prstGeom>
        </p:spPr>
        <p:txBody>
          <a:bodyPr/>
          <a:lstStyle/>
          <a:p>
            <a:pPr marL="0" indent="6350" algn="just">
              <a:buClrTx/>
              <a:buSzTx/>
              <a:buFontTx/>
              <a:buNone/>
              <a:defRPr sz="800">
                <a:solidFill>
                  <a:srgbClr val="E7E6E6"/>
                </a:solidFill>
              </a:defRPr>
            </a:pPr>
            <a:endParaRPr/>
          </a:p>
        </p:txBody>
      </p:sp>
      <p:sp>
        <p:nvSpPr>
          <p:cNvPr id="11" name="Google Shape;32;p3"/>
          <p:cNvSpPr txBox="1">
            <a:spLocks noGrp="1"/>
          </p:cNvSpPr>
          <p:nvPr>
            <p:ph type="ftr" idx="11"/>
          </p:nvPr>
        </p:nvSpPr>
        <p:spPr>
          <a:xfrm>
            <a:off x="796718" y="6480000"/>
            <a:ext cx="6197205" cy="180000"/>
          </a:xfrm>
          <a:prstGeom prst="rect">
            <a:avLst/>
          </a:prstGeom>
          <a:noFill/>
          <a:ln>
            <a:noFill/>
          </a:ln>
        </p:spPr>
        <p:txBody>
          <a:bodyPr spcFirstLastPara="1" wrap="square" lIns="0" tIns="0" rIns="0" bIns="0" anchor="t" anchorCtr="0"/>
          <a:lstStyle>
            <a:lvl1pPr lvl="0" algn="l">
              <a:spcBef>
                <a:spcPts val="0"/>
              </a:spcBef>
              <a:spcAft>
                <a:spcPts val="0"/>
              </a:spcAft>
              <a:buSzPts val="1400"/>
              <a:buNone/>
              <a:defRPr sz="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IE" smtClean="0"/>
              <a:t>Marketing Communication - For Professional Clients Only</a:t>
            </a:r>
            <a:endParaRPr lang="en-IE" dirty="0"/>
          </a:p>
        </p:txBody>
      </p:sp>
    </p:spTree>
    <p:extLst>
      <p:ext uri="{BB962C8B-B14F-4D97-AF65-F5344CB8AC3E}">
        <p14:creationId xmlns:p14="http://schemas.microsoft.com/office/powerpoint/2010/main" val="184052541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2">
    <p:spTree>
      <p:nvGrpSpPr>
        <p:cNvPr id="1" name=""/>
        <p:cNvGrpSpPr/>
        <p:nvPr/>
      </p:nvGrpSpPr>
      <p:grpSpPr>
        <a:xfrm>
          <a:off x="0" y="0"/>
          <a:ext cx="0" cy="0"/>
          <a:chOff x="0" y="0"/>
          <a:chExt cx="0" cy="0"/>
        </a:xfrm>
      </p:grpSpPr>
      <p:pic>
        <p:nvPicPr>
          <p:cNvPr id="8" name="Image 10" descr="Une image contenant personne, homme, fenêtre, extérieur&#10;&#10;Description générée automatiquement">
            <a:extLst>
              <a:ext uri="{FF2B5EF4-FFF2-40B4-BE49-F238E27FC236}">
                <a16:creationId xmlns:a16="http://schemas.microsoft.com/office/drawing/2014/main" id="{533C6471-3AD4-BB40-9468-9C2DC729CAC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01F4D403-34BE-7344-9A68-B8E6152722B4}"/>
              </a:ext>
            </a:extLst>
          </p:cNvPr>
          <p:cNvSpPr/>
          <p:nvPr/>
        </p:nvSpPr>
        <p:spPr>
          <a:xfrm>
            <a:off x="0" y="3901500"/>
            <a:ext cx="9144000" cy="1882800"/>
          </a:xfrm>
          <a:prstGeom prst="rect">
            <a:avLst/>
          </a:prstGeom>
          <a:solidFill>
            <a:srgbClr val="0F265C">
              <a:alpha val="89804"/>
            </a:srgbClr>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pic>
        <p:nvPicPr>
          <p:cNvPr id="17" name="Image 16">
            <a:extLst>
              <a:ext uri="{FF2B5EF4-FFF2-40B4-BE49-F238E27FC236}">
                <a16:creationId xmlns:a16="http://schemas.microsoft.com/office/drawing/2014/main" id="{04598790-EE62-E443-9048-EDAD80DB37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600" y="4707000"/>
            <a:ext cx="1612800" cy="1612800"/>
          </a:xfrm>
          <a:prstGeom prst="rect">
            <a:avLst/>
          </a:prstGeom>
        </p:spPr>
      </p:pic>
      <p:sp>
        <p:nvSpPr>
          <p:cNvPr id="2" name="Title 1"/>
          <p:cNvSpPr>
            <a:spLocks noGrp="1"/>
          </p:cNvSpPr>
          <p:nvPr>
            <p:ph type="ctrTitle"/>
          </p:nvPr>
        </p:nvSpPr>
        <p:spPr>
          <a:xfrm>
            <a:off x="536400" y="4408866"/>
            <a:ext cx="6142696" cy="1301054"/>
          </a:xfrm>
        </p:spPr>
        <p:txBody>
          <a:bodyPr anchor="t" anchorCtr="0">
            <a:noAutofit/>
          </a:bodyPr>
          <a:lstStyle>
            <a:lvl1pPr algn="l">
              <a:lnSpc>
                <a:spcPct val="100000"/>
              </a:lnSpc>
              <a:defRPr sz="2500" b="0" spc="1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6400" y="4136002"/>
            <a:ext cx="77724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885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and-content">
    <p:spTree>
      <p:nvGrpSpPr>
        <p:cNvPr id="1" name=""/>
        <p:cNvGrpSpPr/>
        <p:nvPr/>
      </p:nvGrpSpPr>
      <p:grpSpPr>
        <a:xfrm>
          <a:off x="0" y="0"/>
          <a:ext cx="0" cy="0"/>
          <a:chOff x="0" y="0"/>
          <a:chExt cx="0" cy="0"/>
        </a:xfrm>
      </p:grpSpPr>
      <p:sp>
        <p:nvSpPr>
          <p:cNvPr id="2" name="Title 1"/>
          <p:cNvSpPr>
            <a:spLocks noGrp="1"/>
          </p:cNvSpPr>
          <p:nvPr>
            <p:ph type="title"/>
          </p:nvPr>
        </p:nvSpPr>
        <p:spPr>
          <a:xfrm>
            <a:off x="540004" y="540000"/>
            <a:ext cx="8063999" cy="387493"/>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40000" y="1404000"/>
            <a:ext cx="8063998" cy="3996000"/>
          </a:xfrm>
        </p:spPr>
        <p:txBody>
          <a:bodyPr>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539751" y="936000"/>
            <a:ext cx="8064248" cy="304483"/>
          </a:xfrm>
        </p:spPr>
        <p:txBody>
          <a:bodyPr>
            <a:normAutofit/>
          </a:bodyPr>
          <a:lstStyle>
            <a:lvl1pPr marL="0" indent="0">
              <a:buNone/>
              <a:defRPr sz="1600">
                <a:solidFill>
                  <a:schemeClr val="tx1"/>
                </a:solidFill>
              </a:defRPr>
            </a:lvl1pPr>
          </a:lstStyle>
          <a:p>
            <a:pPr lvl="0"/>
            <a:r>
              <a:rPr lang="en-US" smtClean="0"/>
              <a:t>Edit Master text styles</a:t>
            </a:r>
          </a:p>
        </p:txBody>
      </p:sp>
      <p:sp>
        <p:nvSpPr>
          <p:cNvPr id="7" name="Espace réservé du texte 6"/>
          <p:cNvSpPr>
            <a:spLocks noGrp="1"/>
          </p:cNvSpPr>
          <p:nvPr>
            <p:ph type="body" sz="quarter" idx="14"/>
          </p:nvPr>
        </p:nvSpPr>
        <p:spPr>
          <a:xfrm>
            <a:off x="539751" y="5461200"/>
            <a:ext cx="8064248" cy="612000"/>
          </a:xfrm>
        </p:spPr>
        <p:txBody>
          <a:bodyPr anchor="b">
            <a:noAutofit/>
          </a:bodyPr>
          <a:lstStyle>
            <a:lvl1pPr marL="6351" indent="0" algn="just">
              <a:buNone/>
              <a:defRPr sz="8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210086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540004" y="540000"/>
            <a:ext cx="8063999" cy="387493"/>
          </a:xfrm>
        </p:spPr>
        <p:txBody>
          <a:body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8" name="Espace réservé du texte 7"/>
          <p:cNvSpPr>
            <a:spLocks noGrp="1"/>
          </p:cNvSpPr>
          <p:nvPr>
            <p:ph type="body" sz="quarter" idx="13"/>
          </p:nvPr>
        </p:nvSpPr>
        <p:spPr>
          <a:xfrm>
            <a:off x="539751" y="936000"/>
            <a:ext cx="8064248" cy="304483"/>
          </a:xfrm>
        </p:spPr>
        <p:txBody>
          <a:bodyPr>
            <a:normAutofit/>
          </a:bodyPr>
          <a:lstStyle>
            <a:lvl1pPr marL="0" indent="0">
              <a:buNone/>
              <a:defRPr sz="1600">
                <a:solidFill>
                  <a:schemeClr val="tx1"/>
                </a:solidFill>
              </a:defRPr>
            </a:lvl1pPr>
          </a:lstStyle>
          <a:p>
            <a:pPr lvl="0"/>
            <a:r>
              <a:rPr lang="en-US" smtClean="0"/>
              <a:t>Edit Master text styles</a:t>
            </a:r>
          </a:p>
        </p:txBody>
      </p:sp>
    </p:spTree>
    <p:extLst>
      <p:ext uri="{BB962C8B-B14F-4D97-AF65-F5344CB8AC3E}">
        <p14:creationId xmlns:p14="http://schemas.microsoft.com/office/powerpoint/2010/main" val="399051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Chapter">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900000" y="1698579"/>
            <a:ext cx="7772089" cy="1446644"/>
          </a:xfrm>
        </p:spPr>
        <p:txBody>
          <a:bodyPr>
            <a:noAutofit/>
          </a:bodyPr>
          <a:lstStyle>
            <a:lvl1pPr marL="0" indent="0">
              <a:buNone/>
              <a:defRPr sz="8900">
                <a:solidFill>
                  <a:srgbClr val="00B4E0"/>
                </a:solidFill>
              </a:defRPr>
            </a:lvl1pPr>
          </a:lstStyle>
          <a:p>
            <a:pPr lvl="0"/>
            <a:r>
              <a:rPr lang="en-US" smtClean="0"/>
              <a:t>Edit Master text styles</a:t>
            </a:r>
          </a:p>
        </p:txBody>
      </p:sp>
      <p:sp>
        <p:nvSpPr>
          <p:cNvPr id="13" name="Rectangle 12"/>
          <p:cNvSpPr/>
          <p:nvPr/>
        </p:nvSpPr>
        <p:spPr>
          <a:xfrm>
            <a:off x="1" y="3240000"/>
            <a:ext cx="9144000" cy="25632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2" name="Title 1"/>
          <p:cNvSpPr>
            <a:spLocks noGrp="1"/>
          </p:cNvSpPr>
          <p:nvPr>
            <p:ph type="title"/>
          </p:nvPr>
        </p:nvSpPr>
        <p:spPr>
          <a:xfrm>
            <a:off x="900000" y="3470587"/>
            <a:ext cx="7772089" cy="502324"/>
          </a:xfrm>
        </p:spPr>
        <p:txBody>
          <a:bodyPr anchor="t" anchorCtr="0">
            <a:normAutofit/>
          </a:bodyPr>
          <a:lstStyle>
            <a:lvl1pPr>
              <a:defRPr sz="3300" b="0"/>
            </a:lvl1pPr>
          </a:lstStyle>
          <a:p>
            <a:r>
              <a:rPr lang="en-US" smtClean="0"/>
              <a:t>Click to edit Master title style</a:t>
            </a:r>
            <a:endParaRPr lang="en-US" dirty="0"/>
          </a:p>
        </p:txBody>
      </p:sp>
      <p:sp>
        <p:nvSpPr>
          <p:cNvPr id="3" name="Text Placeholder 2"/>
          <p:cNvSpPr>
            <a:spLocks noGrp="1"/>
          </p:cNvSpPr>
          <p:nvPr>
            <p:ph type="body" idx="1"/>
          </p:nvPr>
        </p:nvSpPr>
        <p:spPr>
          <a:xfrm>
            <a:off x="913065" y="3972911"/>
            <a:ext cx="7772089" cy="1332188"/>
          </a:xfrm>
        </p:spPr>
        <p:txBody>
          <a:bodyPr>
            <a:normAutofit/>
          </a:bodyPr>
          <a:lstStyle>
            <a:lvl1pPr marL="0" indent="0">
              <a:buNone/>
              <a:defRPr sz="2500" spc="80" baseline="0">
                <a:solidFill>
                  <a:schemeClr val="tx1"/>
                </a:solidFill>
              </a:defRPr>
            </a:lvl1pPr>
            <a:lvl2pPr marL="457178" indent="0">
              <a:buNone/>
              <a:defRPr sz="2000">
                <a:solidFill>
                  <a:schemeClr val="tx1">
                    <a:tint val="75000"/>
                  </a:schemeClr>
                </a:solidFill>
              </a:defRPr>
            </a:lvl2pPr>
            <a:lvl3pPr marL="914355" indent="0">
              <a:buNone/>
              <a:defRPr sz="1800">
                <a:solidFill>
                  <a:schemeClr val="tx1">
                    <a:tint val="75000"/>
                  </a:schemeClr>
                </a:solidFill>
              </a:defRPr>
            </a:lvl3pPr>
            <a:lvl4pPr marL="1371533" indent="0">
              <a:buNone/>
              <a:defRPr sz="1600">
                <a:solidFill>
                  <a:schemeClr val="tx1">
                    <a:tint val="75000"/>
                  </a:schemeClr>
                </a:solidFill>
              </a:defRPr>
            </a:lvl4pPr>
            <a:lvl5pPr marL="1828710" indent="0">
              <a:buNone/>
              <a:defRPr sz="1600">
                <a:solidFill>
                  <a:schemeClr val="tx1">
                    <a:tint val="75000"/>
                  </a:schemeClr>
                </a:solidFill>
              </a:defRPr>
            </a:lvl5pPr>
            <a:lvl6pPr marL="2285888" indent="0">
              <a:buNone/>
              <a:defRPr sz="1600">
                <a:solidFill>
                  <a:schemeClr val="tx1">
                    <a:tint val="75000"/>
                  </a:schemeClr>
                </a:solidFill>
              </a:defRPr>
            </a:lvl6pPr>
            <a:lvl7pPr marL="2743064" indent="0">
              <a:buNone/>
              <a:defRPr sz="1600">
                <a:solidFill>
                  <a:schemeClr val="tx1">
                    <a:tint val="75000"/>
                  </a:schemeClr>
                </a:solidFill>
              </a:defRPr>
            </a:lvl7pPr>
            <a:lvl8pPr marL="3200243" indent="0">
              <a:buNone/>
              <a:defRPr sz="1600">
                <a:solidFill>
                  <a:schemeClr val="tx1">
                    <a:tint val="75000"/>
                  </a:schemeClr>
                </a:solidFill>
              </a:defRPr>
            </a:lvl8pPr>
            <a:lvl9pPr marL="365742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GB"/>
              <a:t>Presentation title  l  00 month 0000</a:t>
            </a:r>
          </a:p>
        </p:txBody>
      </p:sp>
      <p:sp>
        <p:nvSpPr>
          <p:cNvPr id="6" name="Slide Number Placeholder 5"/>
          <p:cNvSpPr>
            <a:spLocks noGrp="1"/>
          </p:cNvSpPr>
          <p:nvPr>
            <p:ph type="sldNum" sz="quarter" idx="12"/>
          </p:nvPr>
        </p:nvSpPr>
        <p:spPr/>
        <p:txBody>
          <a:bodyPr/>
          <a:lstStyle/>
          <a:p>
            <a:fld id="{B6DA55B2-71C7-D142-9718-47F3DB26F441}" type="slidenum">
              <a:rPr lang="en-GB" smtClean="0"/>
              <a:t>‹#›</a:t>
            </a:fld>
            <a:endParaRPr lang="en-GB"/>
          </a:p>
        </p:txBody>
      </p:sp>
      <p:sp>
        <p:nvSpPr>
          <p:cNvPr id="9" name="Rectangle 8"/>
          <p:cNvSpPr/>
          <p:nvPr/>
        </p:nvSpPr>
        <p:spPr>
          <a:xfrm>
            <a:off x="540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5" name="Espace réservé du texte 14"/>
          <p:cNvSpPr>
            <a:spLocks noGrp="1"/>
          </p:cNvSpPr>
          <p:nvPr>
            <p:ph type="body" sz="quarter" idx="14"/>
          </p:nvPr>
        </p:nvSpPr>
        <p:spPr>
          <a:xfrm>
            <a:off x="900000" y="5362220"/>
            <a:ext cx="7772089" cy="291827"/>
          </a:xfrm>
        </p:spPr>
        <p:txBody>
          <a:bodyPr>
            <a:normAutofit/>
          </a:bodyPr>
          <a:lstStyle>
            <a:lvl1pPr marL="0" indent="0">
              <a:buNone/>
              <a:defRPr sz="1200" spc="51" baseline="0">
                <a:solidFill>
                  <a:schemeClr val="tx1"/>
                </a:solidFill>
              </a:defRPr>
            </a:lvl1pPr>
          </a:lstStyle>
          <a:p>
            <a:pPr lvl="0"/>
            <a:r>
              <a:rPr lang="en-US" smtClean="0"/>
              <a:t>Edit Master text styles</a:t>
            </a:r>
          </a:p>
        </p:txBody>
      </p:sp>
      <p:cxnSp>
        <p:nvCxnSpPr>
          <p:cNvPr id="17" name="Connecteur droit 16"/>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Image 7">
            <a:extLst>
              <a:ext uri="{FF2B5EF4-FFF2-40B4-BE49-F238E27FC236}">
                <a16:creationId xmlns:a16="http://schemas.microsoft.com/office/drawing/2014/main" id="{4B4D3E4C-0780-3A4E-A889-1DEA06441ADD}"/>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2916430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s">
    <p:spTree>
      <p:nvGrpSpPr>
        <p:cNvPr id="1" name=""/>
        <p:cNvGrpSpPr/>
        <p:nvPr/>
      </p:nvGrpSpPr>
      <p:grpSpPr>
        <a:xfrm>
          <a:off x="0" y="0"/>
          <a:ext cx="0" cy="0"/>
          <a:chOff x="0" y="0"/>
          <a:chExt cx="0" cy="0"/>
        </a:xfrm>
      </p:grpSpPr>
      <p:sp>
        <p:nvSpPr>
          <p:cNvPr id="11" name="Rectangle 10"/>
          <p:cNvSpPr/>
          <p:nvPr/>
        </p:nvSpPr>
        <p:spPr>
          <a:xfrm>
            <a:off x="1" y="1854200"/>
            <a:ext cx="9144000" cy="394900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2" name="Titre 1"/>
          <p:cNvSpPr>
            <a:spLocks noGrp="1"/>
          </p:cNvSpPr>
          <p:nvPr>
            <p:ph type="title"/>
          </p:nvPr>
        </p:nvSpPr>
        <p:spPr>
          <a:xfrm>
            <a:off x="900113" y="1064661"/>
            <a:ext cx="7775998" cy="466228"/>
          </a:xfrm>
        </p:spPr>
        <p:txBody>
          <a:bodyPr>
            <a:noAutofit/>
          </a:bodyPr>
          <a:lstStyle>
            <a:lvl1pPr>
              <a:defRPr sz="3400" b="0">
                <a:solidFill>
                  <a:srgbClr val="00B4E0"/>
                </a:solidFill>
              </a:defRPr>
            </a:lvl1pPr>
          </a:lstStyle>
          <a:p>
            <a:r>
              <a:rPr lang="en-US" smtClean="0"/>
              <a:t>Click to edit Master title style</a:t>
            </a:r>
            <a:endParaRPr lang="fr-FR" dirty="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6" name="Rectangle 5"/>
          <p:cNvSpPr/>
          <p:nvPr/>
        </p:nvSpPr>
        <p:spPr>
          <a:xfrm>
            <a:off x="540000"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9" name="Espace réservé du texte 8"/>
          <p:cNvSpPr>
            <a:spLocks noGrp="1"/>
          </p:cNvSpPr>
          <p:nvPr>
            <p:ph type="body" sz="quarter" idx="12"/>
          </p:nvPr>
        </p:nvSpPr>
        <p:spPr>
          <a:xfrm>
            <a:off x="900113" y="2102403"/>
            <a:ext cx="7703884" cy="3452401"/>
          </a:xfrm>
        </p:spPr>
        <p:txBody>
          <a:bodyPr/>
          <a:lstStyle>
            <a:lvl1pPr marL="269862" indent="-263513">
              <a:spcBef>
                <a:spcPts val="1200"/>
              </a:spcBef>
              <a:buClr>
                <a:schemeClr val="accent1"/>
              </a:buClr>
              <a:buSzPct val="100000"/>
              <a:buFont typeface="+mj-lt"/>
              <a:buAutoNum type="arabicPeriod"/>
              <a:tabLst/>
              <a:defRPr b="1">
                <a:solidFill>
                  <a:schemeClr val="tx1"/>
                </a:solidFill>
              </a:defRPr>
            </a:lvl1pPr>
            <a:lvl2pPr marL="536548" indent="-133344">
              <a:spcBef>
                <a:spcPts val="800"/>
              </a:spcBef>
              <a:tabLst/>
              <a:defRPr sz="1200"/>
            </a:lvl2pPr>
            <a:lvl3pPr marL="269986" indent="-265101">
              <a:spcBef>
                <a:spcPts val="1200"/>
              </a:spcBef>
              <a:buClr>
                <a:schemeClr val="tx2">
                  <a:lumMod val="60000"/>
                  <a:lumOff val="40000"/>
                </a:schemeClr>
              </a:buClr>
              <a:buFont typeface="+mj-lt"/>
              <a:buAutoNum type="arabicPeriod"/>
              <a:tabLst/>
              <a:defRPr sz="1600" b="1">
                <a:solidFill>
                  <a:schemeClr val="tx2">
                    <a:lumMod val="60000"/>
                    <a:lumOff val="40000"/>
                  </a:schemeClr>
                </a:solidFill>
              </a:defRPr>
            </a:lvl3pPr>
          </a:lstStyle>
          <a:p>
            <a:pPr lvl="0"/>
            <a:r>
              <a:rPr lang="en-US" smtClean="0"/>
              <a:t>Edit Master text styles</a:t>
            </a:r>
          </a:p>
          <a:p>
            <a:pPr lvl="1"/>
            <a:r>
              <a:rPr lang="en-US" smtClean="0"/>
              <a:t>Second level</a:t>
            </a:r>
          </a:p>
        </p:txBody>
      </p:sp>
      <p:cxnSp>
        <p:nvCxnSpPr>
          <p:cNvPr id="13" name="Connecteur droit 12"/>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Image 7">
            <a:extLst>
              <a:ext uri="{FF2B5EF4-FFF2-40B4-BE49-F238E27FC236}">
                <a16:creationId xmlns:a16="http://schemas.microsoft.com/office/drawing/2014/main" id="{E134A0E5-80B6-324F-AFCE-119B0A5D8267}"/>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17739176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s">
    <p:spTree>
      <p:nvGrpSpPr>
        <p:cNvPr id="1" name=""/>
        <p:cNvGrpSpPr/>
        <p:nvPr/>
      </p:nvGrpSpPr>
      <p:grpSpPr>
        <a:xfrm>
          <a:off x="0" y="0"/>
          <a:ext cx="0" cy="0"/>
          <a:chOff x="0" y="0"/>
          <a:chExt cx="0" cy="0"/>
        </a:xfrm>
      </p:grpSpPr>
      <p:sp>
        <p:nvSpPr>
          <p:cNvPr id="2" name="Title 1"/>
          <p:cNvSpPr>
            <a:spLocks noGrp="1"/>
          </p:cNvSpPr>
          <p:nvPr>
            <p:ph type="title"/>
          </p:nvPr>
        </p:nvSpPr>
        <p:spPr>
          <a:xfrm>
            <a:off x="540005" y="540000"/>
            <a:ext cx="8063999" cy="388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40004" y="1404000"/>
            <a:ext cx="3974851" cy="391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404000"/>
            <a:ext cx="3974848" cy="3913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GB"/>
              <a:t>Presentation title  l  00 month 0000</a:t>
            </a:r>
          </a:p>
        </p:txBody>
      </p:sp>
      <p:sp>
        <p:nvSpPr>
          <p:cNvPr id="7" name="Slide Number Placeholder 6"/>
          <p:cNvSpPr>
            <a:spLocks noGrp="1"/>
          </p:cNvSpPr>
          <p:nvPr>
            <p:ph type="sldNum" sz="quarter" idx="12"/>
          </p:nvPr>
        </p:nvSpPr>
        <p:spPr/>
        <p:txBody>
          <a:bodyPr/>
          <a:lstStyle/>
          <a:p>
            <a:fld id="{B6DA55B2-71C7-D142-9718-47F3DB26F441}" type="slidenum">
              <a:rPr lang="en-GB" smtClean="0"/>
              <a:t>‹#›</a:t>
            </a:fld>
            <a:endParaRPr lang="en-GB"/>
          </a:p>
        </p:txBody>
      </p:sp>
      <p:sp>
        <p:nvSpPr>
          <p:cNvPr id="9" name="Espace réservé du texte 8"/>
          <p:cNvSpPr>
            <a:spLocks noGrp="1"/>
          </p:cNvSpPr>
          <p:nvPr>
            <p:ph type="body" sz="quarter" idx="13"/>
          </p:nvPr>
        </p:nvSpPr>
        <p:spPr>
          <a:xfrm>
            <a:off x="539751" y="936000"/>
            <a:ext cx="8064500" cy="306000"/>
          </a:xfrm>
        </p:spPr>
        <p:txBody>
          <a:bodyPr>
            <a:normAutofit/>
          </a:bodyPr>
          <a:lstStyle>
            <a:lvl1pPr marL="0" indent="0">
              <a:buNone/>
              <a:defRPr sz="1600">
                <a:solidFill>
                  <a:schemeClr val="tx1"/>
                </a:solidFill>
              </a:defRPr>
            </a:lvl1pPr>
          </a:lstStyle>
          <a:p>
            <a:pPr lvl="0"/>
            <a:r>
              <a:rPr lang="en-US" smtClean="0"/>
              <a:t>Edit Master text styles</a:t>
            </a:r>
          </a:p>
        </p:txBody>
      </p:sp>
      <p:sp>
        <p:nvSpPr>
          <p:cNvPr id="8" name="Espace réservé du contenu 7"/>
          <p:cNvSpPr>
            <a:spLocks noGrp="1"/>
          </p:cNvSpPr>
          <p:nvPr>
            <p:ph sz="quarter" idx="14"/>
          </p:nvPr>
        </p:nvSpPr>
        <p:spPr>
          <a:xfrm>
            <a:off x="539751" y="5461002"/>
            <a:ext cx="8064248" cy="622300"/>
          </a:xfrm>
        </p:spPr>
        <p:txBody>
          <a:bodyPr anchor="b"/>
          <a:lstStyle>
            <a:lvl1pPr marL="6351" indent="0" algn="just">
              <a:buNone/>
              <a:defRPr sz="80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1596828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540001" y="62244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3" name="Espace réservé du pied de page 2"/>
          <p:cNvSpPr>
            <a:spLocks noGrp="1"/>
          </p:cNvSpPr>
          <p:nvPr>
            <p:ph type="ftr" sz="quarter" idx="10"/>
          </p:nvPr>
        </p:nvSpPr>
        <p:spPr/>
        <p:txBody>
          <a:bodyPr/>
          <a:lstStyle/>
          <a:p>
            <a:r>
              <a:rPr lang="en-GB"/>
              <a:t>Presentation title  l  00 month 0000</a:t>
            </a:r>
          </a:p>
        </p:txBody>
      </p:sp>
      <p:sp>
        <p:nvSpPr>
          <p:cNvPr id="4" name="Espace réservé du numéro de diapositive 3"/>
          <p:cNvSpPr>
            <a:spLocks noGrp="1"/>
          </p:cNvSpPr>
          <p:nvPr>
            <p:ph type="sldNum" sz="quarter" idx="11"/>
          </p:nvPr>
        </p:nvSpPr>
        <p:spPr/>
        <p:txBody>
          <a:bodyPr/>
          <a:lstStyle/>
          <a:p>
            <a:fld id="{B6DA55B2-71C7-D142-9718-47F3DB26F441}" type="slidenum">
              <a:rPr lang="en-GB" smtClean="0"/>
              <a:t>‹#›</a:t>
            </a:fld>
            <a:endParaRPr lang="en-GB"/>
          </a:p>
        </p:txBody>
      </p:sp>
      <p:sp>
        <p:nvSpPr>
          <p:cNvPr id="7" name="Espace réservé du texte 6"/>
          <p:cNvSpPr>
            <a:spLocks noGrp="1"/>
          </p:cNvSpPr>
          <p:nvPr>
            <p:ph type="body" sz="quarter" idx="12"/>
          </p:nvPr>
        </p:nvSpPr>
        <p:spPr>
          <a:xfrm>
            <a:off x="540004" y="1368056"/>
            <a:ext cx="8063999" cy="4462645"/>
          </a:xfrm>
        </p:spPr>
        <p:txBody>
          <a:bodyPr anchor="b"/>
          <a:lstStyle>
            <a:lvl1pPr marL="177792" indent="-171442">
              <a:tabLst/>
              <a:defRPr sz="1000">
                <a:solidFill>
                  <a:schemeClr val="accent1"/>
                </a:solidFill>
              </a:defRPr>
            </a:lvl1pPr>
            <a:lvl2pPr marL="177792" indent="0" algn="just">
              <a:buNone/>
              <a:tabLst/>
              <a:defRPr sz="800">
                <a:solidFill>
                  <a:schemeClr val="tx2"/>
                </a:solidFill>
              </a:defRPr>
            </a:lvl2pPr>
          </a:lstStyle>
          <a:p>
            <a:pPr lvl="0"/>
            <a:r>
              <a:rPr lang="en-US" smtClean="0"/>
              <a:t>Edit Master text styles</a:t>
            </a:r>
          </a:p>
          <a:p>
            <a:pPr lvl="1"/>
            <a:r>
              <a:rPr lang="en-US" smtClean="0"/>
              <a:t>Second level</a:t>
            </a:r>
          </a:p>
        </p:txBody>
      </p:sp>
      <p:cxnSp>
        <p:nvCxnSpPr>
          <p:cNvPr id="10" name="Connecteur droit 9"/>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7">
            <a:extLst>
              <a:ext uri="{FF2B5EF4-FFF2-40B4-BE49-F238E27FC236}">
                <a16:creationId xmlns:a16="http://schemas.microsoft.com/office/drawing/2014/main" id="{55FD1DCD-8563-B244-8941-83AB15D2CD1F}"/>
              </a:ext>
            </a:extLst>
          </p:cNvPr>
          <p:cNvPicPr>
            <a:picLocks noChangeAspect="1"/>
          </p:cNvPicPr>
          <p:nvPr userDrawn="1"/>
        </p:nvPicPr>
        <p:blipFill>
          <a:blip r:embed="rId2"/>
          <a:srcRect/>
          <a:stretch/>
        </p:blipFill>
        <p:spPr>
          <a:xfrm>
            <a:off x="7841496" y="6287535"/>
            <a:ext cx="762502" cy="289225"/>
          </a:xfrm>
          <a:prstGeom prst="rect">
            <a:avLst/>
          </a:prstGeom>
        </p:spPr>
      </p:pic>
    </p:spTree>
    <p:extLst>
      <p:ext uri="{BB962C8B-B14F-4D97-AF65-F5344CB8AC3E}">
        <p14:creationId xmlns:p14="http://schemas.microsoft.com/office/powerpoint/2010/main" val="2554794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over-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837B3A-E525-E945-BEEC-0EE27303202C}"/>
              </a:ext>
            </a:extLst>
          </p:cNvPr>
          <p:cNvSpPr/>
          <p:nvPr/>
        </p:nvSpPr>
        <p:spPr>
          <a:xfrm>
            <a:off x="0" y="3362454"/>
            <a:ext cx="9144000" cy="2421846"/>
          </a:xfrm>
          <a:prstGeom prst="rect">
            <a:avLst/>
          </a:prstGeom>
          <a:solidFill>
            <a:srgbClr val="102D69"/>
          </a:solidFill>
          <a:ln>
            <a:noFill/>
          </a:ln>
        </p:spPr>
        <p:style>
          <a:lnRef idx="2">
            <a:schemeClr val="dk1">
              <a:shade val="50000"/>
            </a:schemeClr>
          </a:lnRef>
          <a:fillRef idx="1">
            <a:schemeClr val="dk1"/>
          </a:fillRef>
          <a:effectRef idx="0">
            <a:schemeClr val="dk1"/>
          </a:effectRef>
          <a:fontRef idx="minor">
            <a:schemeClr val="lt1"/>
          </a:fontRef>
        </p:style>
        <p:txBody>
          <a:bodyPr lIns="50625" rtlCol="0" anchor="ctr"/>
          <a:lstStyle/>
          <a:p>
            <a:pPr algn="ctr"/>
            <a:endParaRPr lang="fr-FR" sz="1013"/>
          </a:p>
        </p:txBody>
      </p:sp>
      <p:sp>
        <p:nvSpPr>
          <p:cNvPr id="2" name="Title 1"/>
          <p:cNvSpPr>
            <a:spLocks noGrp="1"/>
          </p:cNvSpPr>
          <p:nvPr>
            <p:ph type="ctrTitle"/>
          </p:nvPr>
        </p:nvSpPr>
        <p:spPr>
          <a:xfrm>
            <a:off x="552600" y="4269017"/>
            <a:ext cx="6136435" cy="1141923"/>
          </a:xfrm>
        </p:spPr>
        <p:txBody>
          <a:bodyPr anchor="t" anchorCtr="0">
            <a:noAutofit/>
          </a:bodyPr>
          <a:lstStyle>
            <a:lvl1pPr algn="l">
              <a:lnSpc>
                <a:spcPct val="100000"/>
              </a:lnSpc>
              <a:defRPr sz="2500" b="0" spc="100"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52600" y="3864073"/>
            <a:ext cx="8047800" cy="242803"/>
          </a:xfrm>
        </p:spPr>
        <p:txBody>
          <a:bodyPr>
            <a:noAutofit/>
          </a:bodyPr>
          <a:lstStyle>
            <a:lvl1pPr marL="0" indent="0" algn="l">
              <a:buNone/>
              <a:defRPr sz="1000" spc="51" baseline="0">
                <a:solidFill>
                  <a:schemeClr val="bg1"/>
                </a:solidFill>
              </a:defRPr>
            </a:lvl1pPr>
            <a:lvl2pPr marL="457178" indent="0" algn="ctr">
              <a:buNone/>
              <a:defRPr sz="2000"/>
            </a:lvl2pPr>
            <a:lvl3pPr marL="914355" indent="0" algn="ctr">
              <a:buNone/>
              <a:defRPr sz="1800"/>
            </a:lvl3pPr>
            <a:lvl4pPr marL="1371533" indent="0" algn="ctr">
              <a:buNone/>
              <a:defRPr sz="1600"/>
            </a:lvl4pPr>
            <a:lvl5pPr marL="1828710" indent="0" algn="ctr">
              <a:buNone/>
              <a:defRPr sz="1600"/>
            </a:lvl5pPr>
            <a:lvl6pPr marL="2285888" indent="0" algn="ctr">
              <a:buNone/>
              <a:defRPr sz="1600"/>
            </a:lvl6pPr>
            <a:lvl7pPr marL="2743064" indent="0" algn="ctr">
              <a:buNone/>
              <a:defRPr sz="1600"/>
            </a:lvl7pPr>
            <a:lvl8pPr marL="3200243" indent="0" algn="ctr">
              <a:buNone/>
              <a:defRPr sz="1600"/>
            </a:lvl8pPr>
            <a:lvl9pPr marL="3657420" indent="0" algn="ctr">
              <a:buNone/>
              <a:defRPr sz="1600"/>
            </a:lvl9pPr>
          </a:lstStyle>
          <a:p>
            <a:r>
              <a:rPr lang="en-US" smtClean="0"/>
              <a:t>Click to edit Master subtitle style</a:t>
            </a:r>
            <a:endParaRPr lang="en-US" dirty="0"/>
          </a:p>
        </p:txBody>
      </p:sp>
      <p:sp>
        <p:nvSpPr>
          <p:cNvPr id="10" name="Rectangle 9"/>
          <p:cNvSpPr/>
          <p:nvPr/>
        </p:nvSpPr>
        <p:spPr>
          <a:xfrm>
            <a:off x="1" y="2907811"/>
            <a:ext cx="9144000" cy="75600"/>
          </a:xfrm>
          <a:prstGeom prst="rect">
            <a:avLst/>
          </a:prstGeom>
          <a:solidFill>
            <a:srgbClr val="00B6ED"/>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1" name="Rectangle 10"/>
          <p:cNvSpPr/>
          <p:nvPr/>
        </p:nvSpPr>
        <p:spPr>
          <a:xfrm>
            <a:off x="1" y="3021472"/>
            <a:ext cx="9144000" cy="75600"/>
          </a:xfrm>
          <a:prstGeom prst="rect">
            <a:avLst/>
          </a:prstGeom>
          <a:solidFill>
            <a:srgbClr val="1596C8"/>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2" name="Rectangle 11"/>
          <p:cNvSpPr/>
          <p:nvPr/>
        </p:nvSpPr>
        <p:spPr>
          <a:xfrm>
            <a:off x="1" y="3135133"/>
            <a:ext cx="9144000" cy="75600"/>
          </a:xfrm>
          <a:prstGeom prst="rect">
            <a:avLst/>
          </a:prstGeom>
          <a:solidFill>
            <a:srgbClr val="0073A3"/>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sp>
        <p:nvSpPr>
          <p:cNvPr id="13" name="Rectangle 12"/>
          <p:cNvSpPr/>
          <p:nvPr/>
        </p:nvSpPr>
        <p:spPr>
          <a:xfrm>
            <a:off x="1" y="3248794"/>
            <a:ext cx="9144000" cy="75600"/>
          </a:xfrm>
          <a:prstGeom prst="rect">
            <a:avLst/>
          </a:prstGeom>
          <a:solidFill>
            <a:srgbClr val="005483"/>
          </a:solidFill>
          <a:ln>
            <a:noFill/>
          </a:ln>
        </p:spPr>
        <p:style>
          <a:lnRef idx="2">
            <a:schemeClr val="dk1">
              <a:shade val="50000"/>
            </a:schemeClr>
          </a:lnRef>
          <a:fillRef idx="1">
            <a:schemeClr val="dk1"/>
          </a:fillRef>
          <a:effectRef idx="0">
            <a:schemeClr val="dk1"/>
          </a:effectRef>
          <a:fontRef idx="minor">
            <a:schemeClr val="lt1"/>
          </a:fontRef>
        </p:style>
        <p:txBody>
          <a:bodyPr lIns="90000" rtlCol="0" anchor="ctr"/>
          <a:lstStyle/>
          <a:p>
            <a:pPr algn="ctr"/>
            <a:endParaRPr lang="fr-FR" sz="1800"/>
          </a:p>
        </p:txBody>
      </p:sp>
      <p:pic>
        <p:nvPicPr>
          <p:cNvPr id="19" name="Image 18">
            <a:extLst>
              <a:ext uri="{FF2B5EF4-FFF2-40B4-BE49-F238E27FC236}">
                <a16:creationId xmlns:a16="http://schemas.microsoft.com/office/drawing/2014/main" id="{61EC758A-3384-584F-BBDA-8BC618251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8600" y="4707000"/>
            <a:ext cx="1612800" cy="1612800"/>
          </a:xfrm>
          <a:prstGeom prst="rect">
            <a:avLst/>
          </a:prstGeom>
        </p:spPr>
      </p:pic>
    </p:spTree>
    <p:extLst>
      <p:ext uri="{BB962C8B-B14F-4D97-AF65-F5344CB8AC3E}">
        <p14:creationId xmlns:p14="http://schemas.microsoft.com/office/powerpoint/2010/main" val="376511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1.pn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4" y="540000"/>
            <a:ext cx="8063999" cy="466228"/>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0000" y="1548001"/>
            <a:ext cx="8063998" cy="4461181"/>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96719" y="6480000"/>
            <a:ext cx="5212196" cy="180000"/>
          </a:xfrm>
          <a:prstGeom prst="rect">
            <a:avLst/>
          </a:prstGeom>
        </p:spPr>
        <p:txBody>
          <a:bodyPr vert="horz" lIns="0" tIns="0" rIns="0" bIns="0" rtlCol="0" anchor="t" anchorCtr="0"/>
          <a:lstStyle>
            <a:lvl1pPr algn="l">
              <a:defRPr sz="800" spc="31" baseline="0">
                <a:solidFill>
                  <a:schemeClr val="tx1"/>
                </a:solidFill>
              </a:defRPr>
            </a:lvl1pPr>
          </a:lstStyle>
          <a:p>
            <a:r>
              <a:rPr lang="en-GB" noProof="0"/>
              <a:t>Presentation title  l  00 month 0000</a:t>
            </a:r>
          </a:p>
        </p:txBody>
      </p:sp>
      <p:sp>
        <p:nvSpPr>
          <p:cNvPr id="6" name="Slide Number Placeholder 5"/>
          <p:cNvSpPr>
            <a:spLocks noGrp="1"/>
          </p:cNvSpPr>
          <p:nvPr>
            <p:ph type="sldNum" sz="quarter" idx="4"/>
          </p:nvPr>
        </p:nvSpPr>
        <p:spPr>
          <a:xfrm>
            <a:off x="540000" y="6480000"/>
            <a:ext cx="180001" cy="180000"/>
          </a:xfrm>
          <a:prstGeom prst="rect">
            <a:avLst/>
          </a:prstGeom>
        </p:spPr>
        <p:txBody>
          <a:bodyPr vert="horz" lIns="0" tIns="0" rIns="0" bIns="0" rtlCol="0" anchor="t" anchorCtr="0"/>
          <a:lstStyle>
            <a:lvl1pPr algn="l">
              <a:defRPr sz="800">
                <a:solidFill>
                  <a:schemeClr val="tx1"/>
                </a:solidFill>
              </a:defRPr>
            </a:lvl1pPr>
          </a:lstStyle>
          <a:p>
            <a:fld id="{2B1C6FFC-D040-034F-8B69-20295064E64D}" type="slidenum">
              <a:rPr lang="fr-FR" smtClean="0"/>
              <a:pPr/>
              <a:t>‹#›</a:t>
            </a:fld>
            <a:endParaRPr lang="fr-FR" dirty="0"/>
          </a:p>
        </p:txBody>
      </p:sp>
      <p:cxnSp>
        <p:nvCxnSpPr>
          <p:cNvPr id="9" name="Connecteur droit 8"/>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pic>
        <p:nvPicPr>
          <p:cNvPr id="11" name="Image 7">
            <a:extLst>
              <a:ext uri="{FF2B5EF4-FFF2-40B4-BE49-F238E27FC236}">
                <a16:creationId xmlns:a16="http://schemas.microsoft.com/office/drawing/2014/main" id="{5E72BE03-CDFF-BF45-B259-F5776437559E}"/>
              </a:ext>
            </a:extLst>
          </p:cNvPr>
          <p:cNvPicPr>
            <a:picLocks noChangeAspect="1"/>
          </p:cNvPicPr>
          <p:nvPr userDrawn="1"/>
        </p:nvPicPr>
        <p:blipFill>
          <a:blip r:embed="rId10"/>
          <a:srcRect/>
          <a:stretch/>
        </p:blipFill>
        <p:spPr>
          <a:xfrm>
            <a:off x="7841496" y="6287535"/>
            <a:ext cx="762502" cy="289225"/>
          </a:xfrm>
          <a:prstGeom prst="rect">
            <a:avLst/>
          </a:prstGeom>
        </p:spPr>
      </p:pic>
    </p:spTree>
    <p:extLst>
      <p:ext uri="{BB962C8B-B14F-4D97-AF65-F5344CB8AC3E}">
        <p14:creationId xmlns:p14="http://schemas.microsoft.com/office/powerpoint/2010/main" val="50136239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Lst>
  <p:hf hdr="0" dt="0"/>
  <p:txStyles>
    <p:titleStyle>
      <a:lvl1pPr algn="l" defTabSz="914355" rtl="0" eaLnBrk="1" latinLnBrk="0" hangingPunct="1">
        <a:lnSpc>
          <a:spcPct val="90000"/>
        </a:lnSpc>
        <a:spcBef>
          <a:spcPct val="0"/>
        </a:spcBef>
        <a:buNone/>
        <a:defRPr sz="2400" b="1" kern="1200" spc="51" baseline="0">
          <a:solidFill>
            <a:schemeClr val="tx1"/>
          </a:solidFill>
          <a:latin typeface="+mj-lt"/>
          <a:ea typeface="+mj-ea"/>
          <a:cs typeface="+mj-cs"/>
        </a:defRPr>
      </a:lvl1pPr>
    </p:titleStyle>
    <p:body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3"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4" y="540000"/>
            <a:ext cx="8063999" cy="466228"/>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40000" y="1548001"/>
            <a:ext cx="8063998" cy="4461181"/>
          </a:xfrm>
          <a:prstGeom prst="rect">
            <a:avLst/>
          </a:prstGeom>
        </p:spPr>
        <p:txBody>
          <a:bodyPr vert="horz" lIns="0" tIns="0" rIns="0" bIns="0" rtlCol="0">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96719" y="6480000"/>
            <a:ext cx="5212196" cy="180000"/>
          </a:xfrm>
          <a:prstGeom prst="rect">
            <a:avLst/>
          </a:prstGeom>
        </p:spPr>
        <p:txBody>
          <a:bodyPr vert="horz" lIns="0" tIns="0" rIns="0" bIns="0" rtlCol="0" anchor="t" anchorCtr="0"/>
          <a:lstStyle>
            <a:lvl1pPr algn="l">
              <a:defRPr sz="800" spc="31" baseline="0">
                <a:solidFill>
                  <a:schemeClr val="tx1"/>
                </a:solidFill>
              </a:defRPr>
            </a:lvl1pPr>
          </a:lstStyle>
          <a:p>
            <a:r>
              <a:rPr lang="en-GB" noProof="0"/>
              <a:t>Presentation title  l  00 month 0000</a:t>
            </a:r>
          </a:p>
        </p:txBody>
      </p:sp>
      <p:sp>
        <p:nvSpPr>
          <p:cNvPr id="6" name="Slide Number Placeholder 5"/>
          <p:cNvSpPr>
            <a:spLocks noGrp="1"/>
          </p:cNvSpPr>
          <p:nvPr>
            <p:ph type="sldNum" sz="quarter" idx="4"/>
          </p:nvPr>
        </p:nvSpPr>
        <p:spPr>
          <a:xfrm>
            <a:off x="540000" y="6480000"/>
            <a:ext cx="180001" cy="180000"/>
          </a:xfrm>
          <a:prstGeom prst="rect">
            <a:avLst/>
          </a:prstGeom>
        </p:spPr>
        <p:txBody>
          <a:bodyPr vert="horz" lIns="0" tIns="0" rIns="0" bIns="0" rtlCol="0" anchor="t" anchorCtr="0"/>
          <a:lstStyle>
            <a:lvl1pPr algn="l">
              <a:defRPr sz="800">
                <a:solidFill>
                  <a:schemeClr val="tx1"/>
                </a:solidFill>
              </a:defRPr>
            </a:lvl1pPr>
          </a:lstStyle>
          <a:p>
            <a:fld id="{2B1C6FFC-D040-034F-8B69-20295064E64D}" type="slidenum">
              <a:rPr lang="fr-FR" smtClean="0"/>
              <a:pPr/>
              <a:t>‹#›</a:t>
            </a:fld>
            <a:endParaRPr lang="fr-FR" dirty="0"/>
          </a:p>
        </p:txBody>
      </p:sp>
      <p:cxnSp>
        <p:nvCxnSpPr>
          <p:cNvPr id="9" name="Connecteur droit 8"/>
          <p:cNvCxnSpPr/>
          <p:nvPr/>
        </p:nvCxnSpPr>
        <p:spPr>
          <a:xfrm>
            <a:off x="719288" y="6482820"/>
            <a:ext cx="0" cy="117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0001" y="6228000"/>
            <a:ext cx="360000" cy="36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800"/>
          </a:p>
        </p:txBody>
      </p:sp>
      <p:pic>
        <p:nvPicPr>
          <p:cNvPr id="11" name="Image 7">
            <a:extLst>
              <a:ext uri="{FF2B5EF4-FFF2-40B4-BE49-F238E27FC236}">
                <a16:creationId xmlns:a16="http://schemas.microsoft.com/office/drawing/2014/main" id="{5E72BE03-CDFF-BF45-B259-F5776437559E}"/>
              </a:ext>
            </a:extLst>
          </p:cNvPr>
          <p:cNvPicPr>
            <a:picLocks noChangeAspect="1"/>
          </p:cNvPicPr>
          <p:nvPr userDrawn="1"/>
        </p:nvPicPr>
        <p:blipFill>
          <a:blip r:embed="rId11"/>
          <a:srcRect/>
          <a:stretch/>
        </p:blipFill>
        <p:spPr>
          <a:xfrm>
            <a:off x="7841496" y="6287535"/>
            <a:ext cx="762502" cy="289225"/>
          </a:xfrm>
          <a:prstGeom prst="rect">
            <a:avLst/>
          </a:prstGeom>
        </p:spPr>
      </p:pic>
    </p:spTree>
    <p:extLst>
      <p:ext uri="{BB962C8B-B14F-4D97-AF65-F5344CB8AC3E}">
        <p14:creationId xmlns:p14="http://schemas.microsoft.com/office/powerpoint/2010/main" val="1042014668"/>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Lst>
  <p:hf hdr="0" dt="0"/>
  <p:txStyles>
    <p:titleStyle>
      <a:lvl1pPr algn="l" defTabSz="914355" rtl="0" eaLnBrk="1" latinLnBrk="0" hangingPunct="1">
        <a:lnSpc>
          <a:spcPct val="90000"/>
        </a:lnSpc>
        <a:spcBef>
          <a:spcPct val="0"/>
        </a:spcBef>
        <a:buNone/>
        <a:defRPr sz="2400" b="1" kern="1200" spc="51" baseline="0">
          <a:solidFill>
            <a:schemeClr val="tx1"/>
          </a:solidFill>
          <a:latin typeface="+mj-lt"/>
          <a:ea typeface="+mj-ea"/>
          <a:cs typeface="+mj-cs"/>
        </a:defRPr>
      </a:lvl1pPr>
    </p:titleStyle>
    <p:bodyStyle>
      <a:lvl1pPr marL="223828" indent="-217477" algn="l" defTabSz="914355" rtl="0" eaLnBrk="1" latinLnBrk="0" hangingPunct="1">
        <a:lnSpc>
          <a:spcPct val="100000"/>
        </a:lnSpc>
        <a:spcBef>
          <a:spcPts val="1000"/>
        </a:spcBef>
        <a:buClr>
          <a:schemeClr val="accent1"/>
        </a:buClr>
        <a:buSzPct val="130000"/>
        <a:buFont typeface="CambriaMath" charset="0"/>
        <a:buChar char="⎯"/>
        <a:tabLst/>
        <a:defRPr sz="16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3" algn="l" defTabSz="914355" rtl="0" eaLnBrk="1" latinLnBrk="0" hangingPunct="1">
        <a:defRPr sz="1800" kern="1200">
          <a:solidFill>
            <a:schemeClr val="tx1"/>
          </a:solidFill>
          <a:latin typeface="+mn-lt"/>
          <a:ea typeface="+mn-ea"/>
          <a:cs typeface="+mn-cs"/>
        </a:defRPr>
      </a:lvl4pPr>
      <a:lvl5pPr marL="1828710" algn="l" defTabSz="914355" rtl="0" eaLnBrk="1" latinLnBrk="0" hangingPunct="1">
        <a:defRPr sz="1800" kern="1200">
          <a:solidFill>
            <a:schemeClr val="tx1"/>
          </a:solidFill>
          <a:latin typeface="+mn-lt"/>
          <a:ea typeface="+mn-ea"/>
          <a:cs typeface="+mn-cs"/>
        </a:defRPr>
      </a:lvl5pPr>
      <a:lvl6pPr marL="2285888"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3" algn="l" defTabSz="914355" rtl="0" eaLnBrk="1" latinLnBrk="0" hangingPunct="1">
        <a:defRPr sz="1800" kern="1200">
          <a:solidFill>
            <a:schemeClr val="tx1"/>
          </a:solidFill>
          <a:latin typeface="+mn-lt"/>
          <a:ea typeface="+mn-ea"/>
          <a:cs typeface="+mn-cs"/>
        </a:defRPr>
      </a:lvl8pPr>
      <a:lvl9pPr marL="3657420"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6.png"/><Relationship Id="rId7" Type="http://schemas.openxmlformats.org/officeDocument/2006/relationships/image" Target="../media/image13.sv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7.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2600" y="4106829"/>
            <a:ext cx="7228113" cy="1141923"/>
          </a:xfrm>
        </p:spPr>
        <p:txBody>
          <a:bodyPr/>
          <a:lstStyle/>
          <a:p>
            <a:r>
              <a:rPr lang="en-IE" dirty="0" smtClean="0"/>
              <a:t>Good Things Come in 3’s: Alpha</a:t>
            </a:r>
            <a:r>
              <a:rPr lang="en-IE" dirty="0" smtClean="0"/>
              <a:t>, Income, Sustainability!</a:t>
            </a:r>
            <a:br>
              <a:rPr lang="en-IE" dirty="0" smtClean="0"/>
            </a:br>
            <a:r>
              <a:rPr lang="en-IE" dirty="0"/>
              <a:t/>
            </a:r>
            <a:br>
              <a:rPr lang="en-IE" dirty="0"/>
            </a:br>
            <a:r>
              <a:rPr lang="en-IE" sz="1600" dirty="0" smtClean="0"/>
              <a:t>AF Global Equity Sustainable Income </a:t>
            </a:r>
            <a:endParaRPr lang="en-IE" sz="1600" dirty="0"/>
          </a:p>
        </p:txBody>
      </p:sp>
      <p:sp>
        <p:nvSpPr>
          <p:cNvPr id="3" name="Subtitle 2"/>
          <p:cNvSpPr>
            <a:spLocks noGrp="1"/>
          </p:cNvSpPr>
          <p:nvPr>
            <p:ph type="subTitle" idx="1"/>
          </p:nvPr>
        </p:nvSpPr>
        <p:spPr/>
        <p:txBody>
          <a:bodyPr/>
          <a:lstStyle/>
          <a:p>
            <a:r>
              <a:rPr lang="en-IE" dirty="0" smtClean="0"/>
              <a:t>January 2023</a:t>
            </a:r>
            <a:endParaRPr lang="en-IE" dirty="0"/>
          </a:p>
        </p:txBody>
      </p:sp>
      <p:pic>
        <p:nvPicPr>
          <p:cNvPr id="4" name="Picture 2" descr="4 stars overall and 3 year.png | Castle Point Funds">
            <a:extLst>
              <a:ext uri="{FF2B5EF4-FFF2-40B4-BE49-F238E27FC236}">
                <a16:creationId xmlns:a16="http://schemas.microsoft.com/office/drawing/2014/main" id="{35BE29FB-418B-EE80-D225-E976E9832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37488" r="52074" b="21450"/>
          <a:stretch/>
        </p:blipFill>
        <p:spPr bwMode="auto">
          <a:xfrm>
            <a:off x="4425433" y="4817114"/>
            <a:ext cx="821592" cy="33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8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Allowing us to stand out from the crowd</a:t>
            </a:r>
            <a:endParaRPr lang="en-IE" dirty="0"/>
          </a:p>
        </p:txBody>
      </p:sp>
      <p:sp>
        <p:nvSpPr>
          <p:cNvPr id="4" name="Slide Number Placeholder 3"/>
          <p:cNvSpPr>
            <a:spLocks noGrp="1"/>
          </p:cNvSpPr>
          <p:nvPr>
            <p:ph type="sldNum" sz="quarter" idx="2"/>
          </p:nvPr>
        </p:nvSpPr>
        <p:spPr/>
        <p:txBody>
          <a:bodyPr/>
          <a:lstStyle/>
          <a:p>
            <a:fld id="{86CB4B4D-7CA3-9044-876B-883B54F8677D}" type="slidenum">
              <a:rPr lang="en-IE" smtClean="0"/>
              <a:t>10</a:t>
            </a:fld>
            <a:endParaRPr lang="en-IE"/>
          </a:p>
        </p:txBody>
      </p:sp>
      <p:graphicFrame>
        <p:nvGraphicFramePr>
          <p:cNvPr id="8" name="Chart 7"/>
          <p:cNvGraphicFramePr>
            <a:graphicFrameLocks/>
          </p:cNvGraphicFramePr>
          <p:nvPr/>
        </p:nvGraphicFramePr>
        <p:xfrm>
          <a:off x="630000" y="1268643"/>
          <a:ext cx="784860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9" name="Espace réservé du texte 9"/>
          <p:cNvSpPr>
            <a:spLocks noGrp="1"/>
          </p:cNvSpPr>
          <p:nvPr>
            <p:ph type="body" sz="quarter" idx="14"/>
          </p:nvPr>
        </p:nvSpPr>
        <p:spPr>
          <a:xfrm>
            <a:off x="539999" y="5629672"/>
            <a:ext cx="8174627" cy="612000"/>
          </a:xfrm>
        </p:spPr>
        <p:txBody>
          <a:bodyPr vert="horz" lIns="0" tIns="0" rIns="0" bIns="0" rtlCol="0" anchor="b">
            <a:noAutofit/>
          </a:bodyPr>
          <a:lstStyle/>
          <a:p>
            <a:pPr marL="6351" indent="0">
              <a:buNone/>
            </a:pPr>
            <a:r>
              <a:rPr lang="en-US" sz="800" dirty="0">
                <a:solidFill>
                  <a:schemeClr val="bg1">
                    <a:lumMod val="50000"/>
                  </a:schemeClr>
                </a:solidFill>
              </a:rPr>
              <a:t>Source: Amundi Asset Management as of </a:t>
            </a:r>
            <a:r>
              <a:rPr lang="en-US" sz="800" dirty="0" smtClean="0">
                <a:solidFill>
                  <a:schemeClr val="bg1">
                    <a:lumMod val="50000"/>
                  </a:schemeClr>
                </a:solidFill>
              </a:rPr>
              <a:t>30/12/2022. </a:t>
            </a:r>
            <a:r>
              <a:rPr lang="en-US" sz="800" dirty="0">
                <a:solidFill>
                  <a:schemeClr val="bg1">
                    <a:lumMod val="50000"/>
                  </a:schemeClr>
                </a:solidFill>
              </a:rPr>
              <a:t>*The benchmark is MSCI World. Data above refers to Class I2 Net performance in euro terms with dividend </a:t>
            </a:r>
            <a:r>
              <a:rPr lang="en-US" sz="800" dirty="0" smtClean="0">
                <a:solidFill>
                  <a:schemeClr val="bg1">
                    <a:lumMod val="50000"/>
                  </a:schemeClr>
                </a:solidFill>
              </a:rPr>
              <a:t>reinvested. </a:t>
            </a:r>
            <a:r>
              <a:rPr lang="en-IE" sz="800" dirty="0">
                <a:solidFill>
                  <a:schemeClr val="bg1">
                    <a:lumMod val="50000"/>
                  </a:schemeClr>
                </a:solidFill>
              </a:rPr>
              <a:t>Past performance does not predict future results. Investment return and the principal value of an investment in the Funds or other investment product may go up or down and may result in the loss of the amount originally invested. </a:t>
            </a:r>
            <a:r>
              <a:rPr lang="en-US" sz="800" dirty="0" smtClean="0">
                <a:solidFill>
                  <a:schemeClr val="bg1">
                    <a:lumMod val="50000"/>
                  </a:schemeClr>
                </a:solidFill>
              </a:rPr>
              <a:t>On 20/01/2020 Amundi Funds Global Equity Target Income became Amundi Funds Global Equity Sustainable Income. </a:t>
            </a:r>
            <a:r>
              <a:rPr lang="en-IE" sz="800" dirty="0">
                <a:solidFill>
                  <a:schemeClr val="bg1">
                    <a:lumMod val="50000"/>
                  </a:schemeClr>
                </a:solidFill>
              </a:rPr>
              <a:t>The following information is additional to, and should be read only in conjunction with, the performance data presented </a:t>
            </a:r>
            <a:r>
              <a:rPr lang="en-IE" sz="800" dirty="0" smtClean="0">
                <a:solidFill>
                  <a:schemeClr val="bg1">
                    <a:lumMod val="50000"/>
                  </a:schemeClr>
                </a:solidFill>
              </a:rPr>
              <a:t>above.</a:t>
            </a:r>
            <a:endParaRPr lang="en-US" sz="800" dirty="0">
              <a:solidFill>
                <a:schemeClr val="bg1">
                  <a:lumMod val="50000"/>
                </a:schemeClr>
              </a:solidFill>
            </a:endParaRPr>
          </a:p>
        </p:txBody>
      </p:sp>
      <p:cxnSp>
        <p:nvCxnSpPr>
          <p:cNvPr id="10" name="Straight Connector 9"/>
          <p:cNvCxnSpPr/>
          <p:nvPr/>
        </p:nvCxnSpPr>
        <p:spPr>
          <a:xfrm flipV="1">
            <a:off x="6126480" y="1268643"/>
            <a:ext cx="8313" cy="388524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134793" y="1268643"/>
            <a:ext cx="1970116" cy="523220"/>
          </a:xfrm>
          <a:prstGeom prst="rect">
            <a:avLst/>
          </a:prstGeom>
          <a:noFill/>
          <a:ln>
            <a:solidFill>
              <a:schemeClr val="accent4"/>
            </a:solidFill>
          </a:ln>
        </p:spPr>
        <p:txBody>
          <a:bodyPr wrap="square" rtlCol="0">
            <a:spAutoFit/>
          </a:bodyPr>
          <a:lstStyle/>
          <a:p>
            <a:r>
              <a:rPr lang="en-IE" sz="1400" b="1" dirty="0" smtClean="0">
                <a:solidFill>
                  <a:schemeClr val="accent4"/>
                </a:solidFill>
              </a:rPr>
              <a:t>Keeping pace with the market recovery</a:t>
            </a:r>
            <a:endParaRPr lang="en-IE" sz="1400" b="1" dirty="0">
              <a:solidFill>
                <a:schemeClr val="accent4"/>
              </a:solidFill>
            </a:endParaRPr>
          </a:p>
        </p:txBody>
      </p:sp>
      <p:sp>
        <p:nvSpPr>
          <p:cNvPr id="12"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pic>
        <p:nvPicPr>
          <p:cNvPr id="13" name="Picture 2" descr="4 stars overall and 3 year.png | Castle Point Funds">
            <a:extLst>
              <a:ext uri="{FF2B5EF4-FFF2-40B4-BE49-F238E27FC236}">
                <a16:creationId xmlns:a16="http://schemas.microsoft.com/office/drawing/2014/main" id="{35BE29FB-418B-EE80-D225-E976E9832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3" t="37488" r="52074" b="21450"/>
          <a:stretch/>
        </p:blipFill>
        <p:spPr bwMode="auto">
          <a:xfrm>
            <a:off x="8322408" y="0"/>
            <a:ext cx="821592" cy="33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6539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r>
              <a:rPr lang="en-IE" dirty="0"/>
              <a:t>Performance and </a:t>
            </a:r>
            <a:r>
              <a:rPr lang="en-IE" dirty="0" smtClean="0"/>
              <a:t>Peer Ranking</a:t>
            </a:r>
            <a:endParaRPr lang="en-IE" dirty="0">
              <a:solidFill>
                <a:srgbClr val="003C64"/>
              </a:solidFill>
            </a:endParaRPr>
          </a:p>
        </p:txBody>
      </p:sp>
      <p:sp>
        <p:nvSpPr>
          <p:cNvPr id="5" name="Espace réservé du numéro de diapositive 4"/>
          <p:cNvSpPr>
            <a:spLocks noGrp="1"/>
          </p:cNvSpPr>
          <p:nvPr>
            <p:ph type="sldNum" sz="quarter" idx="12"/>
          </p:nvPr>
        </p:nvSpPr>
        <p:spPr/>
        <p:txBody>
          <a:bodyPr/>
          <a:lstStyle/>
          <a:p>
            <a:fld id="{2B1C6FFC-D040-034F-8B69-20295064E64D}" type="slidenum">
              <a:rPr lang="fr-FR" smtClean="0"/>
              <a:t>11</a:t>
            </a:fld>
            <a:endParaRPr lang="fr-FR" dirty="0"/>
          </a:p>
        </p:txBody>
      </p:sp>
      <p:sp>
        <p:nvSpPr>
          <p:cNvPr id="14" name="Espace réservé du texte 16">
            <a:extLst>
              <a:ext uri="{FF2B5EF4-FFF2-40B4-BE49-F238E27FC236}">
                <a16:creationId xmlns:a16="http://schemas.microsoft.com/office/drawing/2014/main" id="{9D03D2C2-94F8-76DA-3900-723A41A21C78}"/>
              </a:ext>
            </a:extLst>
          </p:cNvPr>
          <p:cNvSpPr>
            <a:spLocks noGrp="1"/>
          </p:cNvSpPr>
          <p:nvPr>
            <p:ph type="body" sz="quarter" idx="14"/>
          </p:nvPr>
        </p:nvSpPr>
        <p:spPr>
          <a:xfrm>
            <a:off x="540004" y="5049218"/>
            <a:ext cx="8064248" cy="612000"/>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1" i="0" u="none" strike="noStrike" kern="1200" cap="none" spc="0" normalizeH="0" baseline="0" noProof="0" dirty="0">
                <a:ln>
                  <a:noFill/>
                </a:ln>
                <a:effectLst/>
                <a:uLnTx/>
                <a:uFillTx/>
                <a:latin typeface="Arial" panose="020B0604020202020204"/>
                <a:ea typeface="+mn-ea"/>
                <a:cs typeface="+mn-cs"/>
              </a:rPr>
              <a:t>Past performance does not predict future results</a:t>
            </a:r>
            <a:r>
              <a:rPr kumimoji="0" lang="en-IE" sz="800" b="0" i="0" u="none" strike="noStrike" kern="1200" cap="none" spc="0" normalizeH="0" baseline="0" noProof="0" dirty="0">
                <a:ln>
                  <a:noFill/>
                </a:ln>
                <a:effectLst/>
                <a:uLnTx/>
                <a:uFillTx/>
                <a:latin typeface="Arial" panose="020B0604020202020204"/>
                <a:ea typeface="+mn-ea"/>
                <a:cs typeface="+mn-cs"/>
              </a:rPr>
              <a:t>.</a:t>
            </a:r>
          </a:p>
          <a:p>
            <a:pPr marL="0" algn="l" defTabSz="914400">
              <a:spcBef>
                <a:spcPts val="0"/>
              </a:spcBef>
              <a:buClrTx/>
              <a:buSzTx/>
              <a:defRPr/>
            </a:pPr>
            <a:r>
              <a:rPr lang="en-US" dirty="0"/>
              <a:t>Source: Amundi Asset Management as of </a:t>
            </a:r>
            <a:r>
              <a:rPr lang="en-US" dirty="0" smtClean="0"/>
              <a:t>31/12/2022</a:t>
            </a:r>
            <a:r>
              <a:rPr lang="en-US" dirty="0"/>
              <a:t>. *The benchmark is MSCI World. Data above refers to Class I2 Net performance in euro terms with dividend reinvested. Past performance does not predict future results. Investment return and the principal value of an investment in the Funds or other investment product may go up or down and </a:t>
            </a:r>
            <a:br>
              <a:rPr lang="en-US" dirty="0"/>
            </a:br>
            <a:r>
              <a:rPr lang="en-US" dirty="0"/>
              <a:t>may result in the loss of the amount originally invested. On 20/01/2020 </a:t>
            </a:r>
            <a:r>
              <a:rPr lang="en-US" dirty="0" err="1"/>
              <a:t>Amundi</a:t>
            </a:r>
            <a:r>
              <a:rPr lang="en-US" dirty="0"/>
              <a:t> Funds Global Equity Target Income became </a:t>
            </a:r>
            <a:r>
              <a:rPr lang="en-US" dirty="0" err="1"/>
              <a:t>Amundi</a:t>
            </a:r>
            <a:r>
              <a:rPr lang="en-US" dirty="0"/>
              <a:t> Funds Global Equity Sustainable Income. The following information is additional to, and should be read only in conjunction with, the performance data presented above.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800" b="0" i="0" u="none" strike="noStrike" kern="1200" cap="none" spc="0" normalizeH="0" baseline="0" noProof="0" dirty="0">
                <a:ln>
                  <a:noFill/>
                </a:ln>
                <a:effectLst/>
                <a:uLnTx/>
                <a:uFillTx/>
                <a:latin typeface="Arial" panose="020B0604020202020204"/>
                <a:ea typeface="+mn-ea"/>
                <a:cs typeface="+mn-cs"/>
              </a:rPr>
              <a:t> </a:t>
            </a:r>
          </a:p>
        </p:txBody>
      </p:sp>
      <p:graphicFrame>
        <p:nvGraphicFramePr>
          <p:cNvPr id="3" name="Table 2">
            <a:extLst>
              <a:ext uri="{FF2B5EF4-FFF2-40B4-BE49-F238E27FC236}">
                <a16:creationId xmlns:a16="http://schemas.microsoft.com/office/drawing/2014/main" id="{32AA13C9-BD76-B1BF-728F-898430F24ABF}"/>
              </a:ext>
            </a:extLst>
          </p:cNvPr>
          <p:cNvGraphicFramePr>
            <a:graphicFrameLocks noGrp="1"/>
          </p:cNvGraphicFramePr>
          <p:nvPr>
            <p:extLst>
              <p:ext uri="{D42A27DB-BD31-4B8C-83A1-F6EECF244321}">
                <p14:modId xmlns:p14="http://schemas.microsoft.com/office/powerpoint/2010/main" val="1889393987"/>
              </p:ext>
            </p:extLst>
          </p:nvPr>
        </p:nvGraphicFramePr>
        <p:xfrm>
          <a:off x="539751" y="2808209"/>
          <a:ext cx="6275916" cy="1745446"/>
        </p:xfrm>
        <a:graphic>
          <a:graphicData uri="http://schemas.openxmlformats.org/drawingml/2006/table">
            <a:tbl>
              <a:tblPr/>
              <a:tblGrid>
                <a:gridCol w="2788166">
                  <a:extLst>
                    <a:ext uri="{9D8B030D-6E8A-4147-A177-3AD203B41FA5}">
                      <a16:colId xmlns:a16="http://schemas.microsoft.com/office/drawing/2014/main" val="277165717"/>
                    </a:ext>
                  </a:extLst>
                </a:gridCol>
                <a:gridCol w="731484">
                  <a:extLst>
                    <a:ext uri="{9D8B030D-6E8A-4147-A177-3AD203B41FA5}">
                      <a16:colId xmlns:a16="http://schemas.microsoft.com/office/drawing/2014/main" val="1246195597"/>
                    </a:ext>
                  </a:extLst>
                </a:gridCol>
                <a:gridCol w="861652">
                  <a:extLst>
                    <a:ext uri="{9D8B030D-6E8A-4147-A177-3AD203B41FA5}">
                      <a16:colId xmlns:a16="http://schemas.microsoft.com/office/drawing/2014/main" val="3250671840"/>
                    </a:ext>
                  </a:extLst>
                </a:gridCol>
                <a:gridCol w="890854">
                  <a:extLst>
                    <a:ext uri="{9D8B030D-6E8A-4147-A177-3AD203B41FA5}">
                      <a16:colId xmlns:a16="http://schemas.microsoft.com/office/drawing/2014/main" val="3493945813"/>
                    </a:ext>
                  </a:extLst>
                </a:gridCol>
                <a:gridCol w="1003760">
                  <a:extLst>
                    <a:ext uri="{9D8B030D-6E8A-4147-A177-3AD203B41FA5}">
                      <a16:colId xmlns:a16="http://schemas.microsoft.com/office/drawing/2014/main" val="3061500197"/>
                    </a:ext>
                  </a:extLst>
                </a:gridCol>
              </a:tblGrid>
              <a:tr h="786964">
                <a:tc>
                  <a:txBody>
                    <a:bodyPr/>
                    <a:lstStyle/>
                    <a:p>
                      <a:pPr algn="l" rtl="0" fontAlgn="ctr"/>
                      <a:r>
                        <a:rPr lang="en-IE" sz="1200" b="1" i="0" u="none" strike="noStrike" dirty="0">
                          <a:solidFill>
                            <a:srgbClr val="FFFFFF"/>
                          </a:solidFill>
                          <a:effectLst/>
                          <a:latin typeface="Arial" panose="020B0604020202020204" pitchFamily="34" charset="0"/>
                        </a:rPr>
                        <a:t>Net </a:t>
                      </a:r>
                      <a:r>
                        <a:rPr lang="en-IE" sz="1200" b="1" i="0" u="none" strike="noStrike" dirty="0" smtClean="0">
                          <a:solidFill>
                            <a:srgbClr val="FFFFFF"/>
                          </a:solidFill>
                          <a:effectLst/>
                          <a:latin typeface="Arial" panose="020B0604020202020204" pitchFamily="34" charset="0"/>
                        </a:rPr>
                        <a:t>performance (EUR) </a:t>
                      </a:r>
                      <a:r>
                        <a:rPr lang="en-IE" sz="1200" b="1" i="0" u="none" strike="noStrike" dirty="0">
                          <a:solidFill>
                            <a:srgbClr val="FFFFFF"/>
                          </a:solidFill>
                          <a:effectLst/>
                          <a:latin typeface="Arial" panose="020B0604020202020204" pitchFamily="34" charset="0"/>
                        </a:rPr>
                        <a:t>as of </a:t>
                      </a:r>
                      <a:r>
                        <a:rPr lang="en-IE" sz="1200" b="1" i="0" u="none" strike="noStrike" dirty="0" smtClean="0">
                          <a:solidFill>
                            <a:srgbClr val="FFFFFF"/>
                          </a:solidFill>
                          <a:effectLst/>
                          <a:latin typeface="Arial" panose="020B0604020202020204" pitchFamily="34" charset="0"/>
                        </a:rPr>
                        <a:t>31/12/2022</a:t>
                      </a:r>
                      <a:endParaRPr lang="en-IE" sz="1200" b="1" i="0" u="none" strike="noStrike" dirty="0">
                        <a:solidFill>
                          <a:srgbClr val="FFFFFF"/>
                        </a:solidFill>
                        <a:effectLst/>
                        <a:latin typeface="Arial" panose="020B0604020202020204" pitchFamily="34" charset="0"/>
                      </a:endParaRPr>
                    </a:p>
                  </a:txBody>
                  <a:tcPr marL="108000" marR="0" marT="0"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3C64"/>
                    </a:solidFill>
                  </a:tcPr>
                </a:tc>
                <a:tc>
                  <a:txBody>
                    <a:bodyPr/>
                    <a:lstStyle/>
                    <a:p>
                      <a:pPr algn="ctr" rtl="0" fontAlgn="ctr"/>
                      <a:r>
                        <a:rPr lang="en-IE" sz="1200" b="0" i="0" u="none" strike="noStrike" dirty="0">
                          <a:solidFill>
                            <a:srgbClr val="FFFFFF"/>
                          </a:solidFill>
                          <a:effectLst/>
                          <a:latin typeface="Arial" panose="020B0604020202020204" pitchFamily="34" charset="0"/>
                        </a:rPr>
                        <a:t>YTD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3A3"/>
                    </a:solidFill>
                  </a:tcPr>
                </a:tc>
                <a:tc>
                  <a:txBody>
                    <a:bodyPr/>
                    <a:lstStyle/>
                    <a:p>
                      <a:pPr algn="ctr" rtl="0" fontAlgn="ctr"/>
                      <a:r>
                        <a:rPr lang="en-IE" sz="1200" b="0" i="0" u="none" strike="noStrike">
                          <a:solidFill>
                            <a:srgbClr val="FFFFFF"/>
                          </a:solidFill>
                          <a:effectLst/>
                          <a:latin typeface="Arial" panose="020B0604020202020204" pitchFamily="34" charset="0"/>
                        </a:rPr>
                        <a:t>1 year</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3A3"/>
                    </a:solidFill>
                  </a:tcPr>
                </a:tc>
                <a:tc>
                  <a:txBody>
                    <a:bodyPr/>
                    <a:lstStyle/>
                    <a:p>
                      <a:pPr algn="ctr" rtl="0" fontAlgn="ctr"/>
                      <a:r>
                        <a:rPr lang="en-IE" sz="1200" b="0" i="0" u="none" strike="noStrike" dirty="0">
                          <a:solidFill>
                            <a:srgbClr val="FFFFFF"/>
                          </a:solidFill>
                          <a:effectLst/>
                          <a:latin typeface="Arial" panose="020B0604020202020204" pitchFamily="34" charset="0"/>
                        </a:rPr>
                        <a:t>3 years Annualised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3A3"/>
                    </a:solidFill>
                  </a:tcPr>
                </a:tc>
                <a:tc>
                  <a:txBody>
                    <a:bodyPr/>
                    <a:lstStyle/>
                    <a:p>
                      <a:pPr algn="ctr" rtl="0" fontAlgn="ctr"/>
                      <a:r>
                        <a:rPr lang="en-IE" sz="1200" b="0" i="0" u="none" strike="noStrike" dirty="0">
                          <a:solidFill>
                            <a:srgbClr val="FFFFFF"/>
                          </a:solidFill>
                          <a:effectLst/>
                          <a:latin typeface="Arial" panose="020B0604020202020204" pitchFamily="34" charset="0"/>
                        </a:rPr>
                        <a:t>5 years Annualised</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0073A3"/>
                    </a:solidFill>
                  </a:tcPr>
                </a:tc>
                <a:extLst>
                  <a:ext uri="{0D108BD9-81ED-4DB2-BD59-A6C34878D82A}">
                    <a16:rowId xmlns:a16="http://schemas.microsoft.com/office/drawing/2014/main" val="1925444916"/>
                  </a:ext>
                </a:extLst>
              </a:tr>
              <a:tr h="319494">
                <a:tc>
                  <a:txBody>
                    <a:bodyPr/>
                    <a:lstStyle/>
                    <a:p>
                      <a:pPr algn="l" rtl="0" fontAlgn="ctr"/>
                      <a:r>
                        <a:rPr lang="en-IE" sz="1200" b="0" i="0" u="none" strike="noStrike" dirty="0" smtClean="0">
                          <a:solidFill>
                            <a:srgbClr val="003C64"/>
                          </a:solidFill>
                          <a:effectLst/>
                          <a:latin typeface="Arial" panose="020B0604020202020204" pitchFamily="34" charset="0"/>
                        </a:rPr>
                        <a:t>Portfolio </a:t>
                      </a:r>
                      <a:endParaRPr lang="en-IE" sz="1200" b="0" i="0" u="none" strike="noStrike" dirty="0">
                        <a:solidFill>
                          <a:srgbClr val="003C64"/>
                        </a:solidFill>
                        <a:effectLst/>
                        <a:latin typeface="Arial" panose="020B0604020202020204" pitchFamily="34" charset="0"/>
                      </a:endParaRPr>
                    </a:p>
                  </a:txBody>
                  <a:tcPr marL="10800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-1.5%</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-1.5%</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7.9%</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7.7%</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63625928"/>
                  </a:ext>
                </a:extLst>
              </a:tr>
              <a:tr h="319494">
                <a:tc>
                  <a:txBody>
                    <a:bodyPr/>
                    <a:lstStyle/>
                    <a:p>
                      <a:pPr algn="l" rtl="0" fontAlgn="ctr"/>
                      <a:r>
                        <a:rPr lang="en-IE" sz="1200" b="0" i="0" u="none" strike="noStrike" dirty="0">
                          <a:solidFill>
                            <a:srgbClr val="003C64"/>
                          </a:solidFill>
                          <a:effectLst/>
                          <a:latin typeface="Arial" panose="020B0604020202020204" pitchFamily="34" charset="0"/>
                        </a:rPr>
                        <a:t>Benchmark</a:t>
                      </a:r>
                    </a:p>
                  </a:txBody>
                  <a:tcPr marL="10800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-12.8%</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-12.8%</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6.7%</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ctr" rtl="0" fontAlgn="ctr"/>
                      <a:r>
                        <a:rPr lang="en-IE" sz="1200" b="0" i="0" u="none" strike="noStrike" dirty="0" smtClean="0">
                          <a:solidFill>
                            <a:srgbClr val="003C64"/>
                          </a:solidFill>
                          <a:effectLst/>
                          <a:latin typeface="Arial" panose="020B0604020202020204" pitchFamily="34" charset="0"/>
                        </a:rPr>
                        <a:t>8.7%</a:t>
                      </a:r>
                      <a:endParaRPr lang="en-IE" sz="1200" b="0"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898329155"/>
                  </a:ext>
                </a:extLst>
              </a:tr>
              <a:tr h="319494">
                <a:tc>
                  <a:txBody>
                    <a:bodyPr/>
                    <a:lstStyle/>
                    <a:p>
                      <a:pPr algn="l" rtl="0" fontAlgn="ctr"/>
                      <a:r>
                        <a:rPr lang="en-IE" sz="1200" b="0" i="0" u="none" strike="noStrike" dirty="0">
                          <a:solidFill>
                            <a:srgbClr val="003C64"/>
                          </a:solidFill>
                          <a:effectLst/>
                          <a:latin typeface="Arial" panose="020B0604020202020204" pitchFamily="34" charset="0"/>
                        </a:rPr>
                        <a:t>Excess Return</a:t>
                      </a:r>
                    </a:p>
                  </a:txBody>
                  <a:tcPr marL="10800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1" i="0" u="none" strike="noStrike" dirty="0" smtClean="0">
                          <a:solidFill>
                            <a:srgbClr val="003C64"/>
                          </a:solidFill>
                          <a:effectLst/>
                          <a:latin typeface="Arial" panose="020B0604020202020204" pitchFamily="34" charset="0"/>
                        </a:rPr>
                        <a:t>+11.3%</a:t>
                      </a:r>
                      <a:endParaRPr lang="en-IE" sz="1200" b="1"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1" i="0" u="none" strike="noStrike" dirty="0" smtClean="0">
                          <a:solidFill>
                            <a:srgbClr val="003C64"/>
                          </a:solidFill>
                          <a:effectLst/>
                          <a:latin typeface="Arial" panose="020B0604020202020204" pitchFamily="34" charset="0"/>
                        </a:rPr>
                        <a:t>+11.3%</a:t>
                      </a:r>
                      <a:endParaRPr lang="en-IE" sz="1200" b="1"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1" i="0" u="none" strike="noStrike" dirty="0" smtClean="0">
                          <a:solidFill>
                            <a:srgbClr val="003C64"/>
                          </a:solidFill>
                          <a:effectLst/>
                          <a:latin typeface="Arial" panose="020B0604020202020204" pitchFamily="34" charset="0"/>
                        </a:rPr>
                        <a:t>+1.2%</a:t>
                      </a:r>
                      <a:endParaRPr lang="en-IE" sz="1200" b="1"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rtl="0" fontAlgn="ctr"/>
                      <a:r>
                        <a:rPr lang="en-IE" sz="1200" b="1" i="0" u="none" strike="noStrike" dirty="0" smtClean="0">
                          <a:solidFill>
                            <a:srgbClr val="003C64"/>
                          </a:solidFill>
                          <a:effectLst/>
                          <a:latin typeface="Arial" panose="020B0604020202020204" pitchFamily="34" charset="0"/>
                        </a:rPr>
                        <a:t>-1.0%</a:t>
                      </a:r>
                      <a:endParaRPr lang="en-IE" sz="1200" b="1" i="0" u="none" strike="noStrike" dirty="0">
                        <a:solidFill>
                          <a:srgbClr val="003C64"/>
                        </a:solidFill>
                        <a:effectLst/>
                        <a:latin typeface="Arial" panose="020B0604020202020204" pitchFamily="34" charset="0"/>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83204866"/>
                  </a:ext>
                </a:extLst>
              </a:tr>
            </a:tbl>
          </a:graphicData>
        </a:graphic>
      </p:graphicFrame>
      <p:graphicFrame>
        <p:nvGraphicFramePr>
          <p:cNvPr id="16" name="Table 15">
            <a:extLst>
              <a:ext uri="{FF2B5EF4-FFF2-40B4-BE49-F238E27FC236}">
                <a16:creationId xmlns:a16="http://schemas.microsoft.com/office/drawing/2014/main" id="{4888732D-8766-03ED-99D9-80D94A9C9E47}"/>
              </a:ext>
            </a:extLst>
          </p:cNvPr>
          <p:cNvGraphicFramePr>
            <a:graphicFrameLocks noGrp="1"/>
          </p:cNvGraphicFramePr>
          <p:nvPr>
            <p:extLst>
              <p:ext uri="{D42A27DB-BD31-4B8C-83A1-F6EECF244321}">
                <p14:modId xmlns:p14="http://schemas.microsoft.com/office/powerpoint/2010/main" val="3485991176"/>
              </p:ext>
            </p:extLst>
          </p:nvPr>
        </p:nvGraphicFramePr>
        <p:xfrm>
          <a:off x="540004" y="1359020"/>
          <a:ext cx="6275664" cy="1068986"/>
        </p:xfrm>
        <a:graphic>
          <a:graphicData uri="http://schemas.openxmlformats.org/drawingml/2006/table">
            <a:tbl>
              <a:tblPr firstRow="1" bandRow="1">
                <a:tableStyleId>{7E9639D4-E3E2-4D34-9284-5A2195B3D0D7}</a:tableStyleId>
              </a:tblPr>
              <a:tblGrid>
                <a:gridCol w="3032929">
                  <a:extLst>
                    <a:ext uri="{9D8B030D-6E8A-4147-A177-3AD203B41FA5}">
                      <a16:colId xmlns:a16="http://schemas.microsoft.com/office/drawing/2014/main" val="988680652"/>
                    </a:ext>
                  </a:extLst>
                </a:gridCol>
                <a:gridCol w="728134">
                  <a:extLst>
                    <a:ext uri="{9D8B030D-6E8A-4147-A177-3AD203B41FA5}">
                      <a16:colId xmlns:a16="http://schemas.microsoft.com/office/drawing/2014/main" val="900925475"/>
                    </a:ext>
                  </a:extLst>
                </a:gridCol>
                <a:gridCol w="804333">
                  <a:extLst>
                    <a:ext uri="{9D8B030D-6E8A-4147-A177-3AD203B41FA5}">
                      <a16:colId xmlns:a16="http://schemas.microsoft.com/office/drawing/2014/main" val="3974546161"/>
                    </a:ext>
                  </a:extLst>
                </a:gridCol>
                <a:gridCol w="897467">
                  <a:extLst>
                    <a:ext uri="{9D8B030D-6E8A-4147-A177-3AD203B41FA5}">
                      <a16:colId xmlns:a16="http://schemas.microsoft.com/office/drawing/2014/main" val="2530501899"/>
                    </a:ext>
                  </a:extLst>
                </a:gridCol>
                <a:gridCol w="812801">
                  <a:extLst>
                    <a:ext uri="{9D8B030D-6E8A-4147-A177-3AD203B41FA5}">
                      <a16:colId xmlns:a16="http://schemas.microsoft.com/office/drawing/2014/main" val="2744866615"/>
                    </a:ext>
                  </a:extLst>
                </a:gridCol>
              </a:tblGrid>
              <a:tr h="526006">
                <a:tc>
                  <a:txBody>
                    <a:bodyPr/>
                    <a:lstStyle/>
                    <a:p>
                      <a:endParaRPr lang="en-IE" sz="800" dirty="0"/>
                    </a:p>
                  </a:txBody>
                  <a:tcPr marL="57993" marR="57993" marT="28996" marB="28996"/>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IE" sz="1200" b="0" dirty="0" smtClean="0"/>
                        <a:t>YTD</a:t>
                      </a:r>
                    </a:p>
                    <a:p>
                      <a:pPr algn="ctr"/>
                      <a:r>
                        <a:rPr lang="en-IE" sz="1200" b="0" dirty="0" smtClean="0"/>
                        <a:t>% </a:t>
                      </a:r>
                      <a:r>
                        <a:rPr lang="en-IE" sz="1200" b="0" dirty="0"/>
                        <a:t>Rank</a:t>
                      </a:r>
                    </a:p>
                  </a:txBody>
                  <a:tcPr marL="57993" marR="57993" marT="28996" marB="28996" anchor="ctr"/>
                </a:tc>
                <a:tc>
                  <a:txBody>
                    <a:bodyPr/>
                    <a:lstStyle/>
                    <a:p>
                      <a:pPr algn="ctr"/>
                      <a:r>
                        <a:rPr lang="en-IE" sz="1200" b="0" dirty="0" smtClean="0"/>
                        <a:t>1 Year</a:t>
                      </a:r>
                    </a:p>
                    <a:p>
                      <a:pPr algn="ctr"/>
                      <a:r>
                        <a:rPr lang="en-IE" sz="1200" b="0" dirty="0" smtClean="0"/>
                        <a:t>% </a:t>
                      </a:r>
                      <a:r>
                        <a:rPr lang="en-IE" sz="1200" b="0" dirty="0"/>
                        <a:t>Rank</a:t>
                      </a:r>
                    </a:p>
                  </a:txBody>
                  <a:tcPr marL="57993" marR="57993" marT="28996" marB="28996" anchor="ctr"/>
                </a:tc>
                <a:tc>
                  <a:txBody>
                    <a:bodyPr/>
                    <a:lstStyle/>
                    <a:p>
                      <a:pPr marL="0" marR="0" lvl="0" indent="0" algn="ctr" defTabSz="914355" rtl="0" eaLnBrk="1" fontAlgn="auto" latinLnBrk="0" hangingPunct="1">
                        <a:lnSpc>
                          <a:spcPct val="100000"/>
                        </a:lnSpc>
                        <a:spcBef>
                          <a:spcPts val="0"/>
                        </a:spcBef>
                        <a:spcAft>
                          <a:spcPts val="0"/>
                        </a:spcAft>
                        <a:buClrTx/>
                        <a:buSzTx/>
                        <a:buFontTx/>
                        <a:buNone/>
                        <a:tabLst/>
                        <a:defRPr/>
                      </a:pPr>
                      <a:r>
                        <a:rPr lang="en-IE" sz="1200" b="0" dirty="0" smtClean="0"/>
                        <a:t>3 Years</a:t>
                      </a:r>
                    </a:p>
                    <a:p>
                      <a:pPr algn="ctr"/>
                      <a:r>
                        <a:rPr lang="en-IE" sz="1200" b="0" dirty="0" smtClean="0"/>
                        <a:t>% </a:t>
                      </a:r>
                      <a:r>
                        <a:rPr lang="en-IE" sz="1200" b="0" dirty="0"/>
                        <a:t>Rank</a:t>
                      </a:r>
                    </a:p>
                  </a:txBody>
                  <a:tcPr marL="57993" marR="57993" marT="28996" marB="28996" anchor="ctr"/>
                </a:tc>
                <a:tc>
                  <a:txBody>
                    <a:bodyPr/>
                    <a:lstStyle/>
                    <a:p>
                      <a:pPr algn="ctr"/>
                      <a:r>
                        <a:rPr lang="en-IE" sz="1200" b="0" dirty="0" smtClean="0"/>
                        <a:t>5 Years</a:t>
                      </a:r>
                    </a:p>
                    <a:p>
                      <a:pPr algn="ctr"/>
                      <a:r>
                        <a:rPr lang="en-IE" sz="1200" b="0" dirty="0" smtClean="0"/>
                        <a:t>% Rank</a:t>
                      </a:r>
                    </a:p>
                  </a:txBody>
                  <a:tcPr marL="57993" marR="57993" marT="28996" marB="28996" anchor="ctr"/>
                </a:tc>
                <a:extLst>
                  <a:ext uri="{0D108BD9-81ED-4DB2-BD59-A6C34878D82A}">
                    <a16:rowId xmlns:a16="http://schemas.microsoft.com/office/drawing/2014/main" val="2437471672"/>
                  </a:ext>
                </a:extLst>
              </a:tr>
              <a:tr h="542980">
                <a:tc>
                  <a:txBody>
                    <a:bodyPr/>
                    <a:lstStyle/>
                    <a:p>
                      <a:r>
                        <a:rPr lang="en-IE" sz="1400" b="1" dirty="0"/>
                        <a:t>AF</a:t>
                      </a:r>
                      <a:r>
                        <a:rPr lang="en-IE" sz="1400" b="1" baseline="0" dirty="0"/>
                        <a:t> Global Equity Sustainable Income I2 </a:t>
                      </a:r>
                      <a:r>
                        <a:rPr lang="en-IE" sz="1400" b="1" baseline="0" dirty="0" smtClean="0"/>
                        <a:t>USD </a:t>
                      </a:r>
                      <a:r>
                        <a:rPr lang="en-IE" sz="1400" b="1" baseline="0" dirty="0"/>
                        <a:t>C</a:t>
                      </a:r>
                      <a:endParaRPr lang="en-IE" sz="1400" b="1" dirty="0"/>
                    </a:p>
                  </a:txBody>
                  <a:tcPr marL="57993" marR="57993" marT="28996" marB="28996"/>
                </a:tc>
                <a:tc>
                  <a:txBody>
                    <a:bodyPr/>
                    <a:lstStyle/>
                    <a:p>
                      <a:pPr algn="ctr"/>
                      <a:r>
                        <a:rPr lang="en-IE" sz="1200" dirty="0" smtClean="0"/>
                        <a:t>21</a:t>
                      </a:r>
                      <a:endParaRPr lang="en-IE" sz="1200" dirty="0"/>
                    </a:p>
                  </a:txBody>
                  <a:tcPr marL="57993" marR="57993" marT="28996" marB="28996" anchor="ctr"/>
                </a:tc>
                <a:tc>
                  <a:txBody>
                    <a:bodyPr/>
                    <a:lstStyle/>
                    <a:p>
                      <a:pPr algn="ctr"/>
                      <a:r>
                        <a:rPr lang="en-IE" sz="1200" dirty="0" smtClean="0"/>
                        <a:t>21</a:t>
                      </a:r>
                      <a:endParaRPr lang="en-IE" sz="1200" dirty="0"/>
                    </a:p>
                  </a:txBody>
                  <a:tcPr marL="57993" marR="57993" marT="28996" marB="28996" anchor="ctr"/>
                </a:tc>
                <a:tc>
                  <a:txBody>
                    <a:bodyPr/>
                    <a:lstStyle/>
                    <a:p>
                      <a:pPr algn="ctr"/>
                      <a:r>
                        <a:rPr lang="en-IE" sz="1200" dirty="0" smtClean="0"/>
                        <a:t>8</a:t>
                      </a:r>
                      <a:endParaRPr lang="en-IE" sz="1200" dirty="0"/>
                    </a:p>
                  </a:txBody>
                  <a:tcPr marL="57993" marR="57993" marT="28996" marB="28996" anchor="ctr"/>
                </a:tc>
                <a:tc>
                  <a:txBody>
                    <a:bodyPr/>
                    <a:lstStyle/>
                    <a:p>
                      <a:pPr algn="ctr"/>
                      <a:r>
                        <a:rPr lang="en-IE" sz="1200" dirty="0" smtClean="0"/>
                        <a:t>20</a:t>
                      </a:r>
                      <a:endParaRPr lang="en-IE" sz="1200" dirty="0"/>
                    </a:p>
                  </a:txBody>
                  <a:tcPr marL="57993" marR="57993" marT="28996" marB="28996" anchor="ctr"/>
                </a:tc>
                <a:extLst>
                  <a:ext uri="{0D108BD9-81ED-4DB2-BD59-A6C34878D82A}">
                    <a16:rowId xmlns:a16="http://schemas.microsoft.com/office/drawing/2014/main" val="1471206870"/>
                  </a:ext>
                </a:extLst>
              </a:tr>
            </a:tbl>
          </a:graphicData>
        </a:graphic>
      </p:graphicFrame>
      <p:pic>
        <p:nvPicPr>
          <p:cNvPr id="17" name="Picture 2" descr="4 stars overall and 3 year.png | Castle Point Funds">
            <a:extLst>
              <a:ext uri="{FF2B5EF4-FFF2-40B4-BE49-F238E27FC236}">
                <a16:creationId xmlns:a16="http://schemas.microsoft.com/office/drawing/2014/main" id="{35BE29FB-418B-EE80-D225-E976E9832A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3" t="37488" r="52074" b="21450"/>
          <a:stretch/>
        </p:blipFill>
        <p:spPr bwMode="auto">
          <a:xfrm>
            <a:off x="7268385" y="1548155"/>
            <a:ext cx="1218479" cy="5030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Table 5"/>
          <p:cNvGraphicFramePr>
            <a:graphicFrameLocks noGrp="1"/>
          </p:cNvGraphicFramePr>
          <p:nvPr>
            <p:extLst>
              <p:ext uri="{D42A27DB-BD31-4B8C-83A1-F6EECF244321}">
                <p14:modId xmlns:p14="http://schemas.microsoft.com/office/powerpoint/2010/main" val="1534346620"/>
              </p:ext>
            </p:extLst>
          </p:nvPr>
        </p:nvGraphicFramePr>
        <p:xfrm>
          <a:off x="6960815" y="2808209"/>
          <a:ext cx="2064737" cy="304800"/>
        </p:xfrm>
        <a:graphic>
          <a:graphicData uri="http://schemas.openxmlformats.org/drawingml/2006/table">
            <a:tbl>
              <a:tblPr/>
              <a:tblGrid>
                <a:gridCol w="1068922">
                  <a:extLst>
                    <a:ext uri="{9D8B030D-6E8A-4147-A177-3AD203B41FA5}">
                      <a16:colId xmlns:a16="http://schemas.microsoft.com/office/drawing/2014/main" val="20000"/>
                    </a:ext>
                  </a:extLst>
                </a:gridCol>
                <a:gridCol w="995815">
                  <a:extLst>
                    <a:ext uri="{9D8B030D-6E8A-4147-A177-3AD203B41FA5}">
                      <a16:colId xmlns:a16="http://schemas.microsoft.com/office/drawing/2014/main" val="20001"/>
                    </a:ext>
                  </a:extLst>
                </a:gridCol>
              </a:tblGrid>
              <a:tr h="304800">
                <a:tc>
                  <a:txBody>
                    <a:bodyPr/>
                    <a:lstStyle/>
                    <a:p>
                      <a:pPr algn="ctr" rtl="0" fontAlgn="ctr"/>
                      <a:r>
                        <a:rPr lang="en-US" sz="1000" b="1" i="0" u="none" strike="noStrike" dirty="0" smtClean="0">
                          <a:solidFill>
                            <a:srgbClr val="FFFFFF"/>
                          </a:solidFill>
                          <a:effectLst/>
                          <a:latin typeface="Arial"/>
                        </a:rPr>
                        <a:t>AuM in Fund (€)</a:t>
                      </a:r>
                      <a:endParaRPr lang="en-US" sz="1000" b="1" i="0" u="none" strike="noStrike" dirty="0">
                        <a:solidFill>
                          <a:srgbClr val="FFFFFF"/>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C64"/>
                    </a:solidFill>
                  </a:tcPr>
                </a:tc>
                <a:tc>
                  <a:txBody>
                    <a:bodyPr/>
                    <a:lstStyle/>
                    <a:p>
                      <a:pPr algn="ctr" fontAlgn="ctr"/>
                      <a:r>
                        <a:rPr lang="en-US" sz="1000" b="1" i="0" u="none" strike="noStrike" dirty="0" smtClean="0">
                          <a:solidFill>
                            <a:srgbClr val="003C64"/>
                          </a:solidFill>
                          <a:effectLst/>
                          <a:latin typeface="Arial"/>
                        </a:rPr>
                        <a:t>1.4bn</a:t>
                      </a:r>
                      <a:endParaRPr lang="en-US" sz="1000" b="1" i="0" u="none" strike="noStrike" dirty="0">
                        <a:solidFill>
                          <a:srgbClr val="003C64"/>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34" name="Table 5"/>
          <p:cNvGraphicFramePr>
            <a:graphicFrameLocks noGrp="1"/>
          </p:cNvGraphicFramePr>
          <p:nvPr>
            <p:extLst/>
          </p:nvPr>
        </p:nvGraphicFramePr>
        <p:xfrm>
          <a:off x="6960815" y="3336502"/>
          <a:ext cx="2064737" cy="311800"/>
        </p:xfrm>
        <a:graphic>
          <a:graphicData uri="http://schemas.openxmlformats.org/drawingml/2006/table">
            <a:tbl>
              <a:tblPr/>
              <a:tblGrid>
                <a:gridCol w="1086460">
                  <a:extLst>
                    <a:ext uri="{9D8B030D-6E8A-4147-A177-3AD203B41FA5}">
                      <a16:colId xmlns:a16="http://schemas.microsoft.com/office/drawing/2014/main" val="20000"/>
                    </a:ext>
                  </a:extLst>
                </a:gridCol>
                <a:gridCol w="978277">
                  <a:extLst>
                    <a:ext uri="{9D8B030D-6E8A-4147-A177-3AD203B41FA5}">
                      <a16:colId xmlns:a16="http://schemas.microsoft.com/office/drawing/2014/main" val="20001"/>
                    </a:ext>
                  </a:extLst>
                </a:gridCol>
              </a:tblGrid>
              <a:tr h="311800">
                <a:tc>
                  <a:txBody>
                    <a:bodyPr/>
                    <a:lstStyle/>
                    <a:p>
                      <a:pPr algn="ctr"/>
                      <a:r>
                        <a:rPr lang="en-US" altLang="ja-JP" sz="1000" b="1" i="0" u="none" strike="noStrike" kern="1200" dirty="0" smtClean="0">
                          <a:solidFill>
                            <a:srgbClr val="FFFFFF"/>
                          </a:solidFill>
                          <a:effectLst/>
                          <a:latin typeface="Arial"/>
                          <a:ea typeface="+mn-ea"/>
                          <a:cs typeface="+mn-cs"/>
                        </a:rPr>
                        <a:t>Portfolio Managers</a:t>
                      </a:r>
                      <a:endParaRPr lang="ja-JP" altLang="en-US" sz="1000" b="1" i="0" u="none" strike="noStrike" kern="1200" dirty="0">
                        <a:solidFill>
                          <a:srgbClr val="FFFFFF"/>
                        </a:solidFill>
                        <a:effectLst/>
                        <a:latin typeface="Arial"/>
                        <a:ea typeface="+mn-ea"/>
                        <a:cs typeface="+mn-cs"/>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C64"/>
                    </a:solidFill>
                  </a:tcPr>
                </a:tc>
                <a:tc>
                  <a:txBody>
                    <a:bodyPr/>
                    <a:lstStyle/>
                    <a:p>
                      <a:pPr algn="ctr"/>
                      <a:r>
                        <a:rPr kumimoji="1" lang="en-US" altLang="ja-JP" sz="1000" b="1" dirty="0" smtClean="0">
                          <a:solidFill>
                            <a:srgbClr val="003C64"/>
                          </a:solidFill>
                        </a:rPr>
                        <a:t>P.</a:t>
                      </a:r>
                      <a:r>
                        <a:rPr kumimoji="1" lang="en-US" altLang="ja-JP" sz="1000" b="1" baseline="0" dirty="0" smtClean="0">
                          <a:solidFill>
                            <a:srgbClr val="003C64"/>
                          </a:solidFill>
                        </a:rPr>
                        <a:t> </a:t>
                      </a:r>
                      <a:r>
                        <a:rPr kumimoji="1" lang="en-US" altLang="ja-JP" sz="1000" b="1" dirty="0" smtClean="0">
                          <a:solidFill>
                            <a:srgbClr val="003C64"/>
                          </a:solidFill>
                        </a:rPr>
                        <a:t>Iaccarino</a:t>
                      </a:r>
                    </a:p>
                    <a:p>
                      <a:pPr algn="ctr"/>
                      <a:r>
                        <a:rPr kumimoji="1" lang="en-US" altLang="ja-JP" sz="1000" b="1" dirty="0" smtClean="0">
                          <a:solidFill>
                            <a:srgbClr val="003C64"/>
                          </a:solidFill>
                        </a:rPr>
                        <a:t>P. O’Donoghue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graphicFrame>
        <p:nvGraphicFramePr>
          <p:cNvPr id="35" name="Table 5"/>
          <p:cNvGraphicFramePr>
            <a:graphicFrameLocks noGrp="1"/>
          </p:cNvGraphicFramePr>
          <p:nvPr>
            <p:extLst>
              <p:ext uri="{D42A27DB-BD31-4B8C-83A1-F6EECF244321}">
                <p14:modId xmlns:p14="http://schemas.microsoft.com/office/powerpoint/2010/main" val="3115105582"/>
              </p:ext>
            </p:extLst>
          </p:nvPr>
        </p:nvGraphicFramePr>
        <p:xfrm>
          <a:off x="6960815" y="3916911"/>
          <a:ext cx="2064737" cy="304800"/>
        </p:xfrm>
        <a:graphic>
          <a:graphicData uri="http://schemas.openxmlformats.org/drawingml/2006/table">
            <a:tbl>
              <a:tblPr/>
              <a:tblGrid>
                <a:gridCol w="1099452">
                  <a:extLst>
                    <a:ext uri="{9D8B030D-6E8A-4147-A177-3AD203B41FA5}">
                      <a16:colId xmlns:a16="http://schemas.microsoft.com/office/drawing/2014/main" val="20000"/>
                    </a:ext>
                  </a:extLst>
                </a:gridCol>
                <a:gridCol w="965285">
                  <a:extLst>
                    <a:ext uri="{9D8B030D-6E8A-4147-A177-3AD203B41FA5}">
                      <a16:colId xmlns:a16="http://schemas.microsoft.com/office/drawing/2014/main" val="20001"/>
                    </a:ext>
                  </a:extLst>
                </a:gridCol>
              </a:tblGrid>
              <a:tr h="304800">
                <a:tc>
                  <a:txBody>
                    <a:bodyPr/>
                    <a:lstStyle/>
                    <a:p>
                      <a:pPr algn="ctr" rtl="0" fontAlgn="ctr"/>
                      <a:r>
                        <a:rPr lang="en-US" sz="1000" b="1" i="0" u="none" strike="noStrike" dirty="0" smtClean="0">
                          <a:solidFill>
                            <a:srgbClr val="FFFFFF"/>
                          </a:solidFill>
                          <a:effectLst/>
                          <a:latin typeface="Arial"/>
                        </a:rPr>
                        <a:t>Sus.</a:t>
                      </a:r>
                      <a:r>
                        <a:rPr lang="en-US" sz="1000" b="1" i="0" u="none" strike="noStrike" baseline="0" dirty="0" smtClean="0">
                          <a:solidFill>
                            <a:srgbClr val="FFFFFF"/>
                          </a:solidFill>
                          <a:effectLst/>
                          <a:latin typeface="Arial"/>
                        </a:rPr>
                        <a:t> Income 2023</a:t>
                      </a:r>
                      <a:endParaRPr lang="en-US" sz="1000" b="1" i="0" u="none" strike="noStrike" dirty="0">
                        <a:solidFill>
                          <a:srgbClr val="FFFFFF"/>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3C64"/>
                    </a:solidFill>
                  </a:tcPr>
                </a:tc>
                <a:tc>
                  <a:txBody>
                    <a:bodyPr/>
                    <a:lstStyle/>
                    <a:p>
                      <a:pPr algn="ctr" fontAlgn="ctr"/>
                      <a:r>
                        <a:rPr lang="en-US" sz="1000" b="1" i="0" u="none" strike="noStrike" baseline="0" dirty="0" smtClean="0">
                          <a:solidFill>
                            <a:srgbClr val="003C64"/>
                          </a:solidFill>
                          <a:effectLst/>
                          <a:latin typeface="Arial"/>
                        </a:rPr>
                        <a:t>3.5%</a:t>
                      </a:r>
                      <a:endParaRPr lang="en-US" sz="1000" b="1" i="0" u="none" strike="noStrike" dirty="0">
                        <a:solidFill>
                          <a:srgbClr val="003C64"/>
                        </a:solidFill>
                        <a:effectLst/>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bl>
          </a:graphicData>
        </a:graphic>
      </p:graphicFrame>
      <p:sp>
        <p:nvSpPr>
          <p:cNvPr id="6" name="Rectangle 5"/>
          <p:cNvSpPr/>
          <p:nvPr/>
        </p:nvSpPr>
        <p:spPr>
          <a:xfrm>
            <a:off x="463551" y="5633200"/>
            <a:ext cx="8367181" cy="215444"/>
          </a:xfrm>
          <a:prstGeom prst="rect">
            <a:avLst/>
          </a:prstGeom>
        </p:spPr>
        <p:txBody>
          <a:bodyPr wrap="square">
            <a:spAutoFit/>
          </a:bodyPr>
          <a:lstStyle/>
          <a:p>
            <a:endParaRPr lang="en-IE" sz="800" dirty="0"/>
          </a:p>
        </p:txBody>
      </p:sp>
      <p:sp>
        <p:nvSpPr>
          <p:cNvPr id="28"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Tree>
    <p:extLst>
      <p:ext uri="{BB962C8B-B14F-4D97-AF65-F5344CB8AC3E}">
        <p14:creationId xmlns:p14="http://schemas.microsoft.com/office/powerpoint/2010/main" val="340130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Where the stars align</a:t>
            </a:r>
            <a:endParaRPr lang="en-IE" dirty="0"/>
          </a:p>
        </p:txBody>
      </p:sp>
      <p:sp>
        <p:nvSpPr>
          <p:cNvPr id="5" name="Slide Number Placeholder 4"/>
          <p:cNvSpPr>
            <a:spLocks noGrp="1"/>
          </p:cNvSpPr>
          <p:nvPr>
            <p:ph type="sldNum" sz="quarter" idx="12"/>
          </p:nvPr>
        </p:nvSpPr>
        <p:spPr/>
        <p:txBody>
          <a:bodyPr/>
          <a:lstStyle/>
          <a:p>
            <a:fld id="{B6DA55B2-71C7-D142-9718-47F3DB26F441}" type="slidenum">
              <a:rPr lang="en-GB" smtClean="0"/>
              <a:t>12</a:t>
            </a:fld>
            <a:endParaRPr lang="en-GB"/>
          </a:p>
        </p:txBody>
      </p:sp>
      <p:sp>
        <p:nvSpPr>
          <p:cNvPr id="8"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
        <p:nvSpPr>
          <p:cNvPr id="9" name="Pentagone 7"/>
          <p:cNvSpPr/>
          <p:nvPr/>
        </p:nvSpPr>
        <p:spPr>
          <a:xfrm rot="16200000">
            <a:off x="364740" y="2650771"/>
            <a:ext cx="3038651" cy="1269319"/>
          </a:xfrm>
          <a:prstGeom prst="homePlate">
            <a:avLst>
              <a:gd name="adj" fmla="val 21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0" name="Pentagone 12"/>
          <p:cNvSpPr/>
          <p:nvPr/>
        </p:nvSpPr>
        <p:spPr>
          <a:xfrm rot="16200000">
            <a:off x="1950833" y="2650770"/>
            <a:ext cx="3038652" cy="1269319"/>
          </a:xfrm>
          <a:prstGeom prst="homePlate">
            <a:avLst>
              <a:gd name="adj" fmla="val 2154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1" name="Pentagone 13"/>
          <p:cNvSpPr/>
          <p:nvPr/>
        </p:nvSpPr>
        <p:spPr>
          <a:xfrm rot="16200000">
            <a:off x="3604652" y="2650769"/>
            <a:ext cx="3038653" cy="1269319"/>
          </a:xfrm>
          <a:prstGeom prst="homePlate">
            <a:avLst>
              <a:gd name="adj" fmla="val 220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2" name="Pentagone 14"/>
          <p:cNvSpPr/>
          <p:nvPr/>
        </p:nvSpPr>
        <p:spPr>
          <a:xfrm rot="16200000">
            <a:off x="5255322" y="2650769"/>
            <a:ext cx="3038652" cy="1269319"/>
          </a:xfrm>
          <a:prstGeom prst="homePlate">
            <a:avLst>
              <a:gd name="adj" fmla="val 220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3" name="ZoneTexte 24"/>
          <p:cNvSpPr txBox="1"/>
          <p:nvPr/>
        </p:nvSpPr>
        <p:spPr>
          <a:xfrm>
            <a:off x="1128320" y="2721304"/>
            <a:ext cx="1379187" cy="1600438"/>
          </a:xfrm>
          <a:prstGeom prst="rect">
            <a:avLst/>
          </a:prstGeom>
          <a:noFill/>
        </p:spPr>
        <p:txBody>
          <a:bodyPr wrap="square" rIns="0" rtlCol="0">
            <a:spAutoFit/>
          </a:bodyPr>
          <a:lstStyle/>
          <a:p>
            <a:pPr algn="ctr"/>
            <a:r>
              <a:rPr lang="en-US" sz="1400" dirty="0" smtClean="0">
                <a:solidFill>
                  <a:srgbClr val="FFFFFF"/>
                </a:solidFill>
              </a:rPr>
              <a:t>Using </a:t>
            </a:r>
            <a:r>
              <a:rPr lang="en-US" sz="1400" b="1" dirty="0" smtClean="0">
                <a:solidFill>
                  <a:srgbClr val="FFFFFF"/>
                </a:solidFill>
              </a:rPr>
              <a:t>dividend income </a:t>
            </a:r>
            <a:r>
              <a:rPr lang="en-US" sz="1400" dirty="0" smtClean="0">
                <a:solidFill>
                  <a:srgbClr val="FFFFFF"/>
                </a:solidFill>
              </a:rPr>
              <a:t>to protect against inflation and dampen volatility.</a:t>
            </a:r>
            <a:endParaRPr lang="en-US" sz="1400" dirty="0">
              <a:solidFill>
                <a:srgbClr val="FFFFFF"/>
              </a:solidFill>
            </a:endParaRPr>
          </a:p>
          <a:p>
            <a:endParaRPr lang="fr-FR" sz="1400" dirty="0">
              <a:solidFill>
                <a:srgbClr val="FFFFFF"/>
              </a:solidFill>
            </a:endParaRPr>
          </a:p>
        </p:txBody>
      </p:sp>
      <p:sp>
        <p:nvSpPr>
          <p:cNvPr id="14" name="ZoneTexte 27"/>
          <p:cNvSpPr txBox="1"/>
          <p:nvPr/>
        </p:nvSpPr>
        <p:spPr>
          <a:xfrm>
            <a:off x="2823738" y="2557367"/>
            <a:ext cx="1300255" cy="1600438"/>
          </a:xfrm>
          <a:prstGeom prst="rect">
            <a:avLst/>
          </a:prstGeom>
          <a:noFill/>
        </p:spPr>
        <p:txBody>
          <a:bodyPr wrap="square" rtlCol="0">
            <a:spAutoFit/>
          </a:bodyPr>
          <a:lstStyle/>
          <a:p>
            <a:pPr algn="ctr"/>
            <a:endParaRPr lang="en-US" sz="1400" dirty="0">
              <a:solidFill>
                <a:srgbClr val="FFFFFF"/>
              </a:solidFill>
            </a:endParaRPr>
          </a:p>
          <a:p>
            <a:pPr algn="ctr"/>
            <a:r>
              <a:rPr lang="en-US" sz="1400" dirty="0" smtClean="0">
                <a:solidFill>
                  <a:srgbClr val="FFFFFF"/>
                </a:solidFill>
              </a:rPr>
              <a:t>Unique approach, </a:t>
            </a:r>
          </a:p>
          <a:p>
            <a:pPr algn="ctr"/>
            <a:r>
              <a:rPr lang="en-US" sz="1400" dirty="0">
                <a:solidFill>
                  <a:srgbClr val="FFFFFF"/>
                </a:solidFill>
              </a:rPr>
              <a:t>d</a:t>
            </a:r>
            <a:r>
              <a:rPr lang="en-US" sz="1400" dirty="0" smtClean="0">
                <a:solidFill>
                  <a:srgbClr val="FFFFFF"/>
                </a:solidFill>
              </a:rPr>
              <a:t>iversified, focus on “</a:t>
            </a:r>
            <a:r>
              <a:rPr lang="en-US" sz="1400" b="1" dirty="0" smtClean="0">
                <a:solidFill>
                  <a:srgbClr val="FFFFFF"/>
                </a:solidFill>
              </a:rPr>
              <a:t>Sustainable </a:t>
            </a:r>
            <a:r>
              <a:rPr lang="en-US" sz="1400" b="1" dirty="0">
                <a:solidFill>
                  <a:srgbClr val="FFFFFF"/>
                </a:solidFill>
              </a:rPr>
              <a:t>D</a:t>
            </a:r>
            <a:r>
              <a:rPr lang="en-US" sz="1400" b="1" dirty="0" smtClean="0">
                <a:solidFill>
                  <a:srgbClr val="FFFFFF"/>
                </a:solidFill>
              </a:rPr>
              <a:t>ividends</a:t>
            </a:r>
            <a:r>
              <a:rPr lang="en-US" sz="1400" dirty="0" smtClean="0">
                <a:solidFill>
                  <a:srgbClr val="FFFFFF"/>
                </a:solidFill>
              </a:rPr>
              <a:t>”</a:t>
            </a:r>
            <a:endParaRPr lang="en-US" sz="1400" dirty="0">
              <a:solidFill>
                <a:srgbClr val="FFFFFF"/>
              </a:solidFill>
            </a:endParaRPr>
          </a:p>
        </p:txBody>
      </p:sp>
      <p:sp>
        <p:nvSpPr>
          <p:cNvPr id="16" name="ZoneTexte 32"/>
          <p:cNvSpPr txBox="1"/>
          <p:nvPr/>
        </p:nvSpPr>
        <p:spPr>
          <a:xfrm>
            <a:off x="6178343" y="2772810"/>
            <a:ext cx="1230964" cy="1169551"/>
          </a:xfrm>
          <a:prstGeom prst="rect">
            <a:avLst/>
          </a:prstGeom>
          <a:noFill/>
        </p:spPr>
        <p:txBody>
          <a:bodyPr wrap="square" rtlCol="0">
            <a:spAutoFit/>
          </a:bodyPr>
          <a:lstStyle/>
          <a:p>
            <a:pPr algn="ctr"/>
            <a:r>
              <a:rPr lang="en-US" sz="1400" b="1" dirty="0" smtClean="0">
                <a:solidFill>
                  <a:srgbClr val="FFFFFF"/>
                </a:solidFill>
              </a:rPr>
              <a:t>+350m </a:t>
            </a:r>
            <a:r>
              <a:rPr lang="en-US" sz="1400" dirty="0" smtClean="0">
                <a:solidFill>
                  <a:srgbClr val="FFFFFF"/>
                </a:solidFill>
              </a:rPr>
              <a:t>euros net flows in 2022… more to come!</a:t>
            </a:r>
            <a:endParaRPr lang="en-US" sz="1400" dirty="0">
              <a:solidFill>
                <a:srgbClr val="FFFFFF"/>
              </a:solidFill>
            </a:endParaRPr>
          </a:p>
        </p:txBody>
      </p:sp>
      <p:sp>
        <p:nvSpPr>
          <p:cNvPr id="17" name="5-Point Star 16"/>
          <p:cNvSpPr/>
          <p:nvPr/>
        </p:nvSpPr>
        <p:spPr>
          <a:xfrm>
            <a:off x="1364995" y="1317217"/>
            <a:ext cx="980335" cy="897774"/>
          </a:xfrm>
          <a:prstGeom prst="star5">
            <a:avLst/>
          </a:prstGeom>
          <a:solidFill>
            <a:srgbClr val="F2F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5-Point Star 17"/>
          <p:cNvSpPr/>
          <p:nvPr/>
        </p:nvSpPr>
        <p:spPr>
          <a:xfrm>
            <a:off x="3027743" y="1317217"/>
            <a:ext cx="980335" cy="897774"/>
          </a:xfrm>
          <a:prstGeom prst="star5">
            <a:avLst/>
          </a:prstGeom>
          <a:solidFill>
            <a:srgbClr val="F2F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5-Point Star 18"/>
          <p:cNvSpPr/>
          <p:nvPr/>
        </p:nvSpPr>
        <p:spPr>
          <a:xfrm>
            <a:off x="4633274" y="1317217"/>
            <a:ext cx="980335" cy="897774"/>
          </a:xfrm>
          <a:prstGeom prst="star5">
            <a:avLst/>
          </a:prstGeom>
          <a:solidFill>
            <a:srgbClr val="F2F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5-Point Star 19"/>
          <p:cNvSpPr/>
          <p:nvPr/>
        </p:nvSpPr>
        <p:spPr>
          <a:xfrm>
            <a:off x="6296516" y="1302920"/>
            <a:ext cx="980335" cy="897774"/>
          </a:xfrm>
          <a:prstGeom prst="star5">
            <a:avLst/>
          </a:prstGeom>
          <a:solidFill>
            <a:srgbClr val="F2F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ZoneTexte 27"/>
          <p:cNvSpPr txBox="1"/>
          <p:nvPr/>
        </p:nvSpPr>
        <p:spPr>
          <a:xfrm>
            <a:off x="4475926" y="2599218"/>
            <a:ext cx="1300255" cy="1169551"/>
          </a:xfrm>
          <a:prstGeom prst="rect">
            <a:avLst/>
          </a:prstGeom>
          <a:noFill/>
        </p:spPr>
        <p:txBody>
          <a:bodyPr wrap="square" rtlCol="0">
            <a:spAutoFit/>
          </a:bodyPr>
          <a:lstStyle/>
          <a:p>
            <a:pPr algn="ctr"/>
            <a:endParaRPr lang="en-US" sz="1400" dirty="0">
              <a:solidFill>
                <a:srgbClr val="FFFFFF"/>
              </a:solidFill>
            </a:endParaRPr>
          </a:p>
          <a:p>
            <a:pPr algn="ctr"/>
            <a:r>
              <a:rPr lang="en-US" sz="1400" dirty="0" smtClean="0">
                <a:solidFill>
                  <a:srgbClr val="FFFFFF"/>
                </a:solidFill>
              </a:rPr>
              <a:t>Top quartile performance, </a:t>
            </a:r>
            <a:r>
              <a:rPr lang="en-US" sz="1400" b="1" dirty="0" smtClean="0">
                <a:solidFill>
                  <a:srgbClr val="FFFFFF"/>
                </a:solidFill>
              </a:rPr>
              <a:t>+11.2% </a:t>
            </a:r>
            <a:r>
              <a:rPr lang="en-US" sz="1400" dirty="0" smtClean="0">
                <a:solidFill>
                  <a:srgbClr val="FFFFFF"/>
                </a:solidFill>
              </a:rPr>
              <a:t>alpha in 2022!</a:t>
            </a:r>
            <a:endParaRPr lang="en-US" sz="1400" dirty="0">
              <a:solidFill>
                <a:srgbClr val="FFFFFF"/>
              </a:solidFill>
            </a:endParaRPr>
          </a:p>
        </p:txBody>
      </p:sp>
      <p:pic>
        <p:nvPicPr>
          <p:cNvPr id="22" name="Picture 2" descr="4 stars overall and 3 year.png | Castle Point Funds">
            <a:extLst>
              <a:ext uri="{FF2B5EF4-FFF2-40B4-BE49-F238E27FC236}">
                <a16:creationId xmlns:a16="http://schemas.microsoft.com/office/drawing/2014/main" id="{35BE29FB-418B-EE80-D225-E976E9832A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93" t="37488" r="52074" b="21450"/>
          <a:stretch/>
        </p:blipFill>
        <p:spPr bwMode="auto">
          <a:xfrm>
            <a:off x="4755251" y="3838827"/>
            <a:ext cx="772653" cy="318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73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Dividends can hedge inflation and dampen volatility…</a:t>
            </a:r>
            <a:endParaRPr lang="en-IE" dirty="0"/>
          </a:p>
        </p:txBody>
      </p:sp>
      <p:sp>
        <p:nvSpPr>
          <p:cNvPr id="3" name="Footer Placeholder 2"/>
          <p:cNvSpPr>
            <a:spLocks noGrp="1"/>
          </p:cNvSpPr>
          <p:nvPr>
            <p:ph type="ftr" sz="quarter" idx="11"/>
          </p:nvPr>
        </p:nvSpPr>
        <p:spPr/>
        <p:txBody>
          <a:bodyPr/>
          <a:lstStyle/>
          <a:p>
            <a:r>
              <a:rPr lang="en-GB" dirty="0" smtClean="0"/>
              <a:t>The Holy Trinity: Alpha, Income, Sustainability </a:t>
            </a:r>
            <a:endParaRPr lang="en-GB" dirty="0"/>
          </a:p>
        </p:txBody>
      </p:sp>
      <p:sp>
        <p:nvSpPr>
          <p:cNvPr id="4" name="Slide Number Placeholder 3"/>
          <p:cNvSpPr>
            <a:spLocks noGrp="1"/>
          </p:cNvSpPr>
          <p:nvPr>
            <p:ph type="sldNum" sz="quarter" idx="12"/>
          </p:nvPr>
        </p:nvSpPr>
        <p:spPr/>
        <p:txBody>
          <a:bodyPr/>
          <a:lstStyle/>
          <a:p>
            <a:fld id="{B6DA55B2-71C7-D142-9718-47F3DB26F441}" type="slidenum">
              <a:rPr lang="en-GB" smtClean="0"/>
              <a:t>2</a:t>
            </a:fld>
            <a:endParaRPr lang="en-GB"/>
          </a:p>
        </p:txBody>
      </p:sp>
      <p:grpSp>
        <p:nvGrpSpPr>
          <p:cNvPr id="6" name="Group 5">
            <a:extLst>
              <a:ext uri="{FF2B5EF4-FFF2-40B4-BE49-F238E27FC236}">
                <a16:creationId xmlns:a16="http://schemas.microsoft.com/office/drawing/2014/main" id="{A69F2930-47B6-F97F-5DA5-9F3E97801954}"/>
              </a:ext>
            </a:extLst>
          </p:cNvPr>
          <p:cNvGrpSpPr/>
          <p:nvPr/>
        </p:nvGrpSpPr>
        <p:grpSpPr>
          <a:xfrm>
            <a:off x="749912" y="1993872"/>
            <a:ext cx="3252173" cy="2961931"/>
            <a:chOff x="4426444" y="4231115"/>
            <a:chExt cx="3393541" cy="3417619"/>
          </a:xfrm>
        </p:grpSpPr>
        <p:graphicFrame>
          <p:nvGraphicFramePr>
            <p:cNvPr id="7" name="Chart 6">
              <a:extLst>
                <a:ext uri="{FF2B5EF4-FFF2-40B4-BE49-F238E27FC236}">
                  <a16:creationId xmlns:a16="http://schemas.microsoft.com/office/drawing/2014/main" id="{7041ED30-5BB3-D4C0-6EFE-C4D5E5984486}"/>
                </a:ext>
              </a:extLst>
            </p:cNvPr>
            <p:cNvGraphicFramePr/>
            <p:nvPr>
              <p:extLst>
                <p:ext uri="{D42A27DB-BD31-4B8C-83A1-F6EECF244321}">
                  <p14:modId xmlns:p14="http://schemas.microsoft.com/office/powerpoint/2010/main" val="339362352"/>
                </p:ext>
              </p:extLst>
            </p:nvPr>
          </p:nvGraphicFramePr>
          <p:xfrm>
            <a:off x="4426444" y="4231115"/>
            <a:ext cx="3393541" cy="3417619"/>
          </p:xfrm>
          <a:graphic>
            <a:graphicData uri="http://schemas.openxmlformats.org/drawingml/2006/chart">
              <c:chart xmlns:c="http://schemas.openxmlformats.org/drawingml/2006/chart" xmlns:r="http://schemas.openxmlformats.org/officeDocument/2006/relationships" r:id="rId2"/>
            </a:graphicData>
          </a:graphic>
        </p:graphicFrame>
        <p:pic>
          <p:nvPicPr>
            <p:cNvPr id="8" name="Graphic 13">
              <a:extLst>
                <a:ext uri="{FF2B5EF4-FFF2-40B4-BE49-F238E27FC236}">
                  <a16:creationId xmlns:a16="http://schemas.microsoft.com/office/drawing/2014/main" id="{B1B71898-FDCD-3364-61F3-96891338A5E3}"/>
                </a:ext>
              </a:extLst>
            </p:cNvPr>
            <p:cNvPicPr>
              <a:picLocks noChangeAspect="1"/>
            </p:cNvPicPr>
            <p:nvPr/>
          </p:nvPicPr>
          <p:blipFill>
            <a:blip r:embed="rId3">
              <a:extLst>
                <a:ext uri="{96DAC541-7B7A-43D3-8B79-37D633B846F1}">
                  <asvg:svgBlip xmlns="" xmlns:asvg="http://schemas.microsoft.com/office/drawing/2016/SVG/main" r:embed="rId7"/>
                </a:ext>
              </a:extLst>
            </a:blip>
            <a:stretch>
              <a:fillRect/>
            </a:stretch>
          </p:blipFill>
          <p:spPr>
            <a:xfrm>
              <a:off x="4749184" y="4622120"/>
              <a:ext cx="3012626" cy="1925020"/>
            </a:xfrm>
            <a:prstGeom prst="rect">
              <a:avLst/>
            </a:prstGeom>
          </p:spPr>
        </p:pic>
      </p:grpSp>
      <p:sp>
        <p:nvSpPr>
          <p:cNvPr id="9" name="TextBox 8">
            <a:extLst>
              <a:ext uri="{FF2B5EF4-FFF2-40B4-BE49-F238E27FC236}">
                <a16:creationId xmlns:a16="http://schemas.microsoft.com/office/drawing/2014/main" id="{ECE04581-1B83-9728-1F7A-6949D9D16705}"/>
              </a:ext>
            </a:extLst>
          </p:cNvPr>
          <p:cNvSpPr txBox="1"/>
          <p:nvPr/>
        </p:nvSpPr>
        <p:spPr>
          <a:xfrm>
            <a:off x="2368804" y="3855978"/>
            <a:ext cx="1294608" cy="246221"/>
          </a:xfrm>
          <a:prstGeom prst="rect">
            <a:avLst/>
          </a:prstGeom>
          <a:noFill/>
        </p:spPr>
        <p:txBody>
          <a:bodyPr wrap="square" rtlCol="0">
            <a:spAutoFit/>
          </a:bodyPr>
          <a:lstStyle/>
          <a:p>
            <a:r>
              <a:rPr lang="en-IE" sz="1000" b="1" dirty="0">
                <a:solidFill>
                  <a:schemeClr val="accent1"/>
                </a:solidFill>
              </a:rPr>
              <a:t>CPI Growth </a:t>
            </a:r>
          </a:p>
        </p:txBody>
      </p:sp>
      <p:sp>
        <p:nvSpPr>
          <p:cNvPr id="10" name="TextBox 8">
            <a:extLst>
              <a:ext uri="{FF2B5EF4-FFF2-40B4-BE49-F238E27FC236}">
                <a16:creationId xmlns:a16="http://schemas.microsoft.com/office/drawing/2014/main" id="{6EB38F85-FB23-6AB1-34A4-060F3B93AA69}"/>
              </a:ext>
            </a:extLst>
          </p:cNvPr>
          <p:cNvSpPr txBox="1"/>
          <p:nvPr/>
        </p:nvSpPr>
        <p:spPr>
          <a:xfrm>
            <a:off x="2368804" y="1945041"/>
            <a:ext cx="163328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000" b="1" dirty="0"/>
              <a:t>Dividend Growth </a:t>
            </a:r>
          </a:p>
        </p:txBody>
      </p:sp>
      <p:cxnSp>
        <p:nvCxnSpPr>
          <p:cNvPr id="11" name="Straight Arrow Connector 10">
            <a:extLst>
              <a:ext uri="{FF2B5EF4-FFF2-40B4-BE49-F238E27FC236}">
                <a16:creationId xmlns:a16="http://schemas.microsoft.com/office/drawing/2014/main" id="{9B1273EB-C734-9B4F-11E2-127A38176180}"/>
              </a:ext>
            </a:extLst>
          </p:cNvPr>
          <p:cNvCxnSpPr>
            <a:cxnSpLocks/>
          </p:cNvCxnSpPr>
          <p:nvPr/>
        </p:nvCxnSpPr>
        <p:spPr>
          <a:xfrm>
            <a:off x="3282401" y="2204243"/>
            <a:ext cx="387471" cy="396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7834F04-7A8D-C940-6D8A-C146FED7014E}"/>
              </a:ext>
            </a:extLst>
          </p:cNvPr>
          <p:cNvCxnSpPr>
            <a:cxnSpLocks/>
          </p:cNvCxnSpPr>
          <p:nvPr/>
        </p:nvCxnSpPr>
        <p:spPr>
          <a:xfrm flipV="1">
            <a:off x="3018458" y="3185487"/>
            <a:ext cx="384359" cy="6718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4A783AD1-5CA1-3905-A42D-C15D0BBA8F51}"/>
              </a:ext>
            </a:extLst>
          </p:cNvPr>
          <p:cNvGraphicFramePr>
            <a:graphicFrameLocks/>
          </p:cNvGraphicFramePr>
          <p:nvPr>
            <p:extLst>
              <p:ext uri="{D42A27DB-BD31-4B8C-83A1-F6EECF244321}">
                <p14:modId xmlns:p14="http://schemas.microsoft.com/office/powerpoint/2010/main" val="2210413533"/>
              </p:ext>
            </p:extLst>
          </p:nvPr>
        </p:nvGraphicFramePr>
        <p:xfrm>
          <a:off x="4577937" y="1835564"/>
          <a:ext cx="3898170" cy="3185488"/>
        </p:xfrm>
        <a:graphic>
          <a:graphicData uri="http://schemas.openxmlformats.org/drawingml/2006/chart">
            <c:chart xmlns:c="http://schemas.openxmlformats.org/drawingml/2006/chart" xmlns:r="http://schemas.openxmlformats.org/officeDocument/2006/relationships" r:id="rId8"/>
          </a:graphicData>
        </a:graphic>
      </p:graphicFrame>
      <p:sp>
        <p:nvSpPr>
          <p:cNvPr id="14" name="Espace réservé du contenu 8">
            <a:extLst>
              <a:ext uri="{FF2B5EF4-FFF2-40B4-BE49-F238E27FC236}">
                <a16:creationId xmlns:a16="http://schemas.microsoft.com/office/drawing/2014/main" id="{0BF8D0A1-9ECB-1C36-E0BD-9940FF87ADF4}"/>
              </a:ext>
            </a:extLst>
          </p:cNvPr>
          <p:cNvSpPr txBox="1">
            <a:spLocks/>
          </p:cNvSpPr>
          <p:nvPr/>
        </p:nvSpPr>
        <p:spPr>
          <a:xfrm>
            <a:off x="539751" y="5073900"/>
            <a:ext cx="7790234" cy="953130"/>
          </a:xfrm>
          <a:prstGeom prst="rect">
            <a:avLst/>
          </a:prstGeom>
        </p:spPr>
        <p:txBody>
          <a:bodyPr vert="horz" lIns="0" tIns="0" rIns="0" bIns="0" rtlCol="0" anchor="b">
            <a:noAutofit/>
          </a:bodyPr>
          <a:lstStyle>
            <a:lvl1pPr marL="6351" indent="0" algn="just" defTabSz="914355" rtl="0" eaLnBrk="1" latinLnBrk="0" hangingPunct="1">
              <a:lnSpc>
                <a:spcPct val="100000"/>
              </a:lnSpc>
              <a:spcBef>
                <a:spcPts val="1000"/>
              </a:spcBef>
              <a:buClr>
                <a:schemeClr val="accent1"/>
              </a:buClr>
              <a:buSzPct val="130000"/>
              <a:buFont typeface="CambriaMath" charset="0"/>
              <a:buNone/>
              <a:tabLst/>
              <a:defRPr sz="800" kern="1200">
                <a:solidFill>
                  <a:schemeClr val="tx2"/>
                </a:solidFill>
                <a:latin typeface="+mn-lt"/>
                <a:ea typeface="+mn-ea"/>
                <a:cs typeface="+mn-cs"/>
              </a:defRPr>
            </a:lvl1pPr>
            <a:lvl2pPr marL="401619" indent="-177792" algn="l" defTabSz="914355" rtl="0" eaLnBrk="1" latinLnBrk="0" hangingPunct="1">
              <a:lnSpc>
                <a:spcPct val="100000"/>
              </a:lnSpc>
              <a:spcBef>
                <a:spcPts val="500"/>
              </a:spcBef>
              <a:buClr>
                <a:schemeClr val="accent2"/>
              </a:buClr>
              <a:buFont typeface="CambriaMath" charset="0"/>
              <a:buChar char="⎯"/>
              <a:tabLst/>
              <a:defRPr sz="1400" kern="1200">
                <a:solidFill>
                  <a:schemeClr val="tx2"/>
                </a:solidFill>
                <a:latin typeface="+mn-lt"/>
                <a:ea typeface="+mn-ea"/>
                <a:cs typeface="+mn-cs"/>
              </a:defRPr>
            </a:lvl2pPr>
            <a:lvl3pPr marL="579410" indent="-131756" algn="l" defTabSz="914355" rtl="0" eaLnBrk="1" latinLnBrk="0" hangingPunct="1">
              <a:lnSpc>
                <a:spcPct val="100000"/>
              </a:lnSpc>
              <a:spcBef>
                <a:spcPts val="500"/>
              </a:spcBef>
              <a:buClr>
                <a:schemeClr val="accent2"/>
              </a:buClr>
              <a:buFont typeface="LucidaGrande-Bold" charset="0"/>
              <a:buChar char="⁃"/>
              <a:tabLst/>
              <a:defRPr sz="1200" kern="1200">
                <a:solidFill>
                  <a:schemeClr val="tx2"/>
                </a:solidFill>
                <a:latin typeface="+mn-lt"/>
                <a:ea typeface="+mn-ea"/>
                <a:cs typeface="+mn-cs"/>
              </a:defRPr>
            </a:lvl3pPr>
            <a:lvl4pPr marL="7938" indent="0" algn="l" defTabSz="914355" rtl="0" eaLnBrk="1" latinLnBrk="0" hangingPunct="1">
              <a:lnSpc>
                <a:spcPct val="100000"/>
              </a:lnSpc>
              <a:spcBef>
                <a:spcPts val="500"/>
              </a:spcBef>
              <a:buFont typeface="Arial" charset="0"/>
              <a:buNone/>
              <a:tabLst/>
              <a:defRPr sz="1200" kern="1200">
                <a:solidFill>
                  <a:schemeClr val="tx1"/>
                </a:solidFill>
                <a:latin typeface="+mn-lt"/>
                <a:ea typeface="+mn-ea"/>
                <a:cs typeface="+mn-cs"/>
              </a:defRPr>
            </a:lvl4pPr>
            <a:lvl5pPr marL="7938" indent="0" algn="l" defTabSz="914355" rtl="0" eaLnBrk="1" latinLnBrk="0" hangingPunct="1">
              <a:lnSpc>
                <a:spcPct val="100000"/>
              </a:lnSpc>
              <a:spcBef>
                <a:spcPts val="500"/>
              </a:spcBef>
              <a:buFont typeface="Arial" charset="0"/>
              <a:buNone/>
              <a:tabLst/>
              <a:defRPr sz="1200" kern="1200">
                <a:solidFill>
                  <a:schemeClr val="accent1"/>
                </a:solidFill>
                <a:latin typeface="+mn-lt"/>
                <a:ea typeface="+mn-ea"/>
                <a:cs typeface="+mn-cs"/>
              </a:defRPr>
            </a:lvl5pPr>
            <a:lvl6pPr marL="2514476"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3"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1"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8" indent="-228588"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b="1" dirty="0"/>
              <a:t>Past performance does not guarantee future results</a:t>
            </a:r>
            <a:r>
              <a:rPr lang="en-US" dirty="0"/>
              <a:t>. Indices are unmanaged and not available for direct investment. For illustrative purpose only. Data Sources: Ned Davis Research and Hartford Funds, 12/21</a:t>
            </a:r>
            <a:r>
              <a:rPr lang="en-US" sz="800" dirty="0"/>
              <a:t>.</a:t>
            </a:r>
            <a:br>
              <a:rPr lang="en-US" sz="800" dirty="0"/>
            </a:br>
            <a:r>
              <a:rPr lang="en-US" dirty="0"/>
              <a:t>Source: Robert Shiller, SG Cross Asset Research/Equity Quant, data as at 31 March 2022.</a:t>
            </a:r>
            <a:endParaRPr lang="en-IN" dirty="0"/>
          </a:p>
        </p:txBody>
      </p:sp>
      <p:sp>
        <p:nvSpPr>
          <p:cNvPr id="15" name="Rectangle 14">
            <a:extLst>
              <a:ext uri="{FF2B5EF4-FFF2-40B4-BE49-F238E27FC236}">
                <a16:creationId xmlns:a16="http://schemas.microsoft.com/office/drawing/2014/main" id="{2388D439-6DD9-FC3A-E203-7CC966BDE4B2}"/>
              </a:ext>
            </a:extLst>
          </p:cNvPr>
          <p:cNvSpPr/>
          <p:nvPr/>
        </p:nvSpPr>
        <p:spPr>
          <a:xfrm>
            <a:off x="-1547527" y="1550934"/>
            <a:ext cx="8027734" cy="246221"/>
          </a:xfrm>
          <a:prstGeom prst="rect">
            <a:avLst/>
          </a:prstGeom>
        </p:spPr>
        <p:txBody>
          <a:bodyPr wrap="square" lIns="0" tIns="0" rIns="0" bIns="0">
            <a:spAutoFit/>
          </a:bodyPr>
          <a:lstStyle/>
          <a:p>
            <a:pPr algn="ctr"/>
            <a:r>
              <a:rPr lang="en-IE" sz="1600" b="1" dirty="0"/>
              <a:t>Dividends grow with </a:t>
            </a:r>
            <a:r>
              <a:rPr lang="en-IE" sz="1600" b="1" dirty="0" smtClean="0"/>
              <a:t>inflation…</a:t>
            </a:r>
            <a:endParaRPr lang="en-IE" sz="1600" b="1" dirty="0"/>
          </a:p>
        </p:txBody>
      </p:sp>
      <p:sp>
        <p:nvSpPr>
          <p:cNvPr id="16" name="Rectangle 15">
            <a:extLst>
              <a:ext uri="{FF2B5EF4-FFF2-40B4-BE49-F238E27FC236}">
                <a16:creationId xmlns:a16="http://schemas.microsoft.com/office/drawing/2014/main" id="{C02FE792-33DD-ACB5-6B4E-987AC2D5C51A}"/>
              </a:ext>
            </a:extLst>
          </p:cNvPr>
          <p:cNvSpPr/>
          <p:nvPr/>
        </p:nvSpPr>
        <p:spPr>
          <a:xfrm>
            <a:off x="2607136" y="1545200"/>
            <a:ext cx="7434639" cy="246221"/>
          </a:xfrm>
          <a:prstGeom prst="rect">
            <a:avLst/>
          </a:prstGeom>
        </p:spPr>
        <p:txBody>
          <a:bodyPr wrap="square" lIns="0" tIns="0" rIns="0" bIns="0">
            <a:spAutoFit/>
          </a:bodyPr>
          <a:lstStyle/>
          <a:p>
            <a:pPr algn="ctr"/>
            <a:r>
              <a:rPr lang="en-IE" sz="1600" b="1" dirty="0" smtClean="0"/>
              <a:t>… and reduce </a:t>
            </a:r>
            <a:r>
              <a:rPr lang="en-IE" sz="1600" b="1" dirty="0"/>
              <a:t>volatility</a:t>
            </a:r>
          </a:p>
        </p:txBody>
      </p:sp>
    </p:spTree>
    <p:extLst>
      <p:ext uri="{BB962C8B-B14F-4D97-AF65-F5344CB8AC3E}">
        <p14:creationId xmlns:p14="http://schemas.microsoft.com/office/powerpoint/2010/main" val="2178139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 but don’t forget that dividends are important for total returns</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3</a:t>
            </a:fld>
            <a:endParaRPr lang="en-GB"/>
          </a:p>
        </p:txBody>
      </p:sp>
      <p:pic>
        <p:nvPicPr>
          <p:cNvPr id="7" name="Picture 6"/>
          <p:cNvPicPr/>
          <p:nvPr/>
        </p:nvPicPr>
        <p:blipFill>
          <a:blip r:embed="rId2"/>
          <a:stretch>
            <a:fillRect/>
          </a:stretch>
        </p:blipFill>
        <p:spPr>
          <a:xfrm>
            <a:off x="2552009" y="1704109"/>
            <a:ext cx="3780926" cy="3840479"/>
          </a:xfrm>
          <a:prstGeom prst="rect">
            <a:avLst/>
          </a:prstGeom>
        </p:spPr>
      </p:pic>
      <p:sp>
        <p:nvSpPr>
          <p:cNvPr id="8"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
        <p:nvSpPr>
          <p:cNvPr id="9" name="TextBox 8"/>
          <p:cNvSpPr txBox="1"/>
          <p:nvPr/>
        </p:nvSpPr>
        <p:spPr>
          <a:xfrm>
            <a:off x="464210" y="3362738"/>
            <a:ext cx="2468880" cy="523220"/>
          </a:xfrm>
          <a:prstGeom prst="rect">
            <a:avLst/>
          </a:prstGeom>
          <a:noFill/>
        </p:spPr>
        <p:txBody>
          <a:bodyPr wrap="square" rtlCol="0">
            <a:spAutoFit/>
          </a:bodyPr>
          <a:lstStyle/>
          <a:p>
            <a:r>
              <a:rPr lang="en-IE" sz="2800" dirty="0" smtClean="0">
                <a:solidFill>
                  <a:srgbClr val="005483"/>
                </a:solidFill>
              </a:rPr>
              <a:t>Historically… </a:t>
            </a:r>
            <a:endParaRPr lang="en-IE" sz="2800" dirty="0">
              <a:solidFill>
                <a:srgbClr val="005483"/>
              </a:solidFill>
            </a:endParaRPr>
          </a:p>
        </p:txBody>
      </p:sp>
    </p:spTree>
    <p:extLst>
      <p:ext uri="{BB962C8B-B14F-4D97-AF65-F5344CB8AC3E}">
        <p14:creationId xmlns:p14="http://schemas.microsoft.com/office/powerpoint/2010/main" val="1763940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t>Dividends are good, “Sustainable Dividends” are great!</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4</a:t>
            </a:fld>
            <a:endParaRPr lang="en-GB"/>
          </a:p>
        </p:txBody>
      </p:sp>
      <p:sp>
        <p:nvSpPr>
          <p:cNvPr id="6"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pic>
        <p:nvPicPr>
          <p:cNvPr id="7" name="Picture 6">
            <a:extLst>
              <a:ext uri="{FF2B5EF4-FFF2-40B4-BE49-F238E27FC236}">
                <a16:creationId xmlns:a16="http://schemas.microsoft.com/office/drawing/2014/main" id="{AF4A16C5-58BE-0E59-23B6-ED7C3C58C0EA}"/>
              </a:ext>
            </a:extLst>
          </p:cNvPr>
          <p:cNvPicPr>
            <a:picLocks noChangeAspect="1"/>
          </p:cNvPicPr>
          <p:nvPr/>
        </p:nvPicPr>
        <p:blipFill>
          <a:blip r:embed="rId2"/>
          <a:stretch>
            <a:fillRect/>
          </a:stretch>
        </p:blipFill>
        <p:spPr>
          <a:xfrm>
            <a:off x="4704108" y="2574976"/>
            <a:ext cx="3631966" cy="1684327"/>
          </a:xfrm>
          <a:prstGeom prst="rect">
            <a:avLst/>
          </a:prstGeom>
        </p:spPr>
      </p:pic>
      <p:cxnSp>
        <p:nvCxnSpPr>
          <p:cNvPr id="8" name="Straight Connector 7">
            <a:extLst>
              <a:ext uri="{FF2B5EF4-FFF2-40B4-BE49-F238E27FC236}">
                <a16:creationId xmlns:a16="http://schemas.microsoft.com/office/drawing/2014/main" id="{A6B52893-C170-F266-7710-AF184C223453}"/>
              </a:ext>
            </a:extLst>
          </p:cNvPr>
          <p:cNvCxnSpPr/>
          <p:nvPr/>
        </p:nvCxnSpPr>
        <p:spPr>
          <a:xfrm>
            <a:off x="4704108" y="2130220"/>
            <a:ext cx="0" cy="2129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D8A6BA8-1A8A-8C1F-FAFF-EA610E621D09}"/>
              </a:ext>
            </a:extLst>
          </p:cNvPr>
          <p:cNvCxnSpPr>
            <a:cxnSpLocks/>
          </p:cNvCxnSpPr>
          <p:nvPr/>
        </p:nvCxnSpPr>
        <p:spPr>
          <a:xfrm>
            <a:off x="4704108" y="4259303"/>
            <a:ext cx="363196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4CE755-0A75-4BB9-6860-5E6688D768B5}"/>
              </a:ext>
            </a:extLst>
          </p:cNvPr>
          <p:cNvSpPr txBox="1"/>
          <p:nvPr/>
        </p:nvSpPr>
        <p:spPr>
          <a:xfrm>
            <a:off x="7158418" y="3992661"/>
            <a:ext cx="1033565" cy="154826"/>
          </a:xfrm>
          <a:prstGeom prst="rect">
            <a:avLst/>
          </a:prstGeom>
          <a:noFill/>
        </p:spPr>
        <p:txBody>
          <a:bodyPr wrap="square" lIns="0" tIns="0" rIns="0" bIns="0" rtlCol="0">
            <a:spAutoFit/>
          </a:bodyPr>
          <a:lstStyle/>
          <a:p>
            <a:r>
              <a:rPr lang="en-IE" sz="1000" b="1" dirty="0">
                <a:solidFill>
                  <a:schemeClr val="accent3"/>
                </a:solidFill>
                <a:latin typeface="Arial" charset="0"/>
              </a:rPr>
              <a:t>Sustainability</a:t>
            </a:r>
            <a:endParaRPr lang="en-IE" sz="1000" dirty="0">
              <a:solidFill>
                <a:schemeClr val="accent3"/>
              </a:solidFill>
              <a:latin typeface="Arial" charset="0"/>
            </a:endParaRPr>
          </a:p>
        </p:txBody>
      </p:sp>
      <p:sp>
        <p:nvSpPr>
          <p:cNvPr id="11" name="TextBox 10">
            <a:extLst>
              <a:ext uri="{FF2B5EF4-FFF2-40B4-BE49-F238E27FC236}">
                <a16:creationId xmlns:a16="http://schemas.microsoft.com/office/drawing/2014/main" id="{8034A2AA-5DF4-A09C-A393-473E318A15F2}"/>
              </a:ext>
            </a:extLst>
          </p:cNvPr>
          <p:cNvSpPr txBox="1"/>
          <p:nvPr/>
        </p:nvSpPr>
        <p:spPr>
          <a:xfrm>
            <a:off x="7995884" y="4351937"/>
            <a:ext cx="340190" cy="154822"/>
          </a:xfrm>
          <a:prstGeom prst="rect">
            <a:avLst/>
          </a:prstGeom>
          <a:noFill/>
        </p:spPr>
        <p:txBody>
          <a:bodyPr wrap="square" lIns="0" tIns="0" rIns="0" bIns="0" rtlCol="0">
            <a:spAutoFit/>
          </a:bodyPr>
          <a:lstStyle/>
          <a:p>
            <a:r>
              <a:rPr lang="en-IE" sz="1000" b="1" dirty="0">
                <a:solidFill>
                  <a:schemeClr val="tx2"/>
                </a:solidFill>
                <a:latin typeface="Arial" charset="0"/>
              </a:rPr>
              <a:t>Time</a:t>
            </a:r>
            <a:endParaRPr lang="en-IE" sz="1000" dirty="0">
              <a:solidFill>
                <a:schemeClr val="tx2"/>
              </a:solidFill>
              <a:latin typeface="Arial" charset="0"/>
            </a:endParaRPr>
          </a:p>
        </p:txBody>
      </p:sp>
      <p:grpSp>
        <p:nvGrpSpPr>
          <p:cNvPr id="12" name="Group 11">
            <a:extLst>
              <a:ext uri="{FF2B5EF4-FFF2-40B4-BE49-F238E27FC236}">
                <a16:creationId xmlns:a16="http://schemas.microsoft.com/office/drawing/2014/main" id="{B3E78B38-6256-B7E6-BA6E-9DCB0FC01480}"/>
              </a:ext>
            </a:extLst>
          </p:cNvPr>
          <p:cNvGrpSpPr/>
          <p:nvPr/>
        </p:nvGrpSpPr>
        <p:grpSpPr>
          <a:xfrm>
            <a:off x="612102" y="2122870"/>
            <a:ext cx="3734115" cy="2376539"/>
            <a:chOff x="4652341" y="1955800"/>
            <a:chExt cx="3929322" cy="2362144"/>
          </a:xfrm>
        </p:grpSpPr>
        <p:pic>
          <p:nvPicPr>
            <p:cNvPr id="13" name="Picture 12">
              <a:extLst>
                <a:ext uri="{FF2B5EF4-FFF2-40B4-BE49-F238E27FC236}">
                  <a16:creationId xmlns:a16="http://schemas.microsoft.com/office/drawing/2014/main" id="{E6191309-8F66-CAB6-A1DA-9F23D5226961}"/>
                </a:ext>
              </a:extLst>
            </p:cNvPr>
            <p:cNvPicPr>
              <a:picLocks noChangeAspect="1"/>
            </p:cNvPicPr>
            <p:nvPr/>
          </p:nvPicPr>
          <p:blipFill>
            <a:blip r:embed="rId3"/>
            <a:stretch>
              <a:fillRect/>
            </a:stretch>
          </p:blipFill>
          <p:spPr>
            <a:xfrm>
              <a:off x="4652341" y="2452952"/>
              <a:ext cx="3829808" cy="1625600"/>
            </a:xfrm>
            <a:prstGeom prst="rect">
              <a:avLst/>
            </a:prstGeom>
          </p:spPr>
        </p:pic>
        <p:sp>
          <p:nvSpPr>
            <p:cNvPr id="14" name="TextBox 13">
              <a:extLst>
                <a:ext uri="{FF2B5EF4-FFF2-40B4-BE49-F238E27FC236}">
                  <a16:creationId xmlns:a16="http://schemas.microsoft.com/office/drawing/2014/main" id="{79112543-4518-5BB3-1A79-A86B5CEEA44A}"/>
                </a:ext>
              </a:extLst>
            </p:cNvPr>
            <p:cNvSpPr txBox="1"/>
            <p:nvPr/>
          </p:nvSpPr>
          <p:spPr>
            <a:xfrm>
              <a:off x="4870165" y="3571447"/>
              <a:ext cx="1950215" cy="415498"/>
            </a:xfrm>
            <a:prstGeom prst="rect">
              <a:avLst/>
            </a:prstGeom>
            <a:noFill/>
          </p:spPr>
          <p:txBody>
            <a:bodyPr wrap="square" lIns="0" tIns="0" rIns="0" bIns="0" rtlCol="0">
              <a:spAutoFit/>
            </a:bodyPr>
            <a:lstStyle/>
            <a:p>
              <a:r>
                <a:rPr lang="en-IE" sz="900" b="1" dirty="0">
                  <a:solidFill>
                    <a:schemeClr val="accent4"/>
                  </a:solidFill>
                  <a:latin typeface="Arial" charset="0"/>
                </a:rPr>
                <a:t>Sustainability Controversies</a:t>
              </a:r>
            </a:p>
            <a:p>
              <a:r>
                <a:rPr lang="en-IE" sz="900" dirty="0">
                  <a:solidFill>
                    <a:schemeClr val="accent4"/>
                  </a:solidFill>
                  <a:latin typeface="Arial" charset="0"/>
                </a:rPr>
                <a:t>Can severely inhibit a company’s future likelihood of success</a:t>
              </a:r>
            </a:p>
          </p:txBody>
        </p:sp>
        <p:cxnSp>
          <p:nvCxnSpPr>
            <p:cNvPr id="15" name="Straight Connector 14">
              <a:extLst>
                <a:ext uri="{FF2B5EF4-FFF2-40B4-BE49-F238E27FC236}">
                  <a16:creationId xmlns:a16="http://schemas.microsoft.com/office/drawing/2014/main" id="{601A7358-DFC2-6017-771B-E5285CA63B96}"/>
                </a:ext>
              </a:extLst>
            </p:cNvPr>
            <p:cNvCxnSpPr>
              <a:cxnSpLocks/>
            </p:cNvCxnSpPr>
            <p:nvPr/>
          </p:nvCxnSpPr>
          <p:spPr>
            <a:xfrm>
              <a:off x="4659549" y="1955800"/>
              <a:ext cx="0" cy="21161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47C54FD-5A9D-68F3-9ECF-DADCF88F7CC8}"/>
                </a:ext>
              </a:extLst>
            </p:cNvPr>
            <p:cNvCxnSpPr>
              <a:cxnSpLocks/>
            </p:cNvCxnSpPr>
            <p:nvPr/>
          </p:nvCxnSpPr>
          <p:spPr>
            <a:xfrm>
              <a:off x="4659549" y="4071987"/>
              <a:ext cx="392211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9AA912-033A-6FD0-822F-331FE6478476}"/>
                </a:ext>
              </a:extLst>
            </p:cNvPr>
            <p:cNvSpPr txBox="1"/>
            <p:nvPr/>
          </p:nvSpPr>
          <p:spPr>
            <a:xfrm>
              <a:off x="8221101" y="4164060"/>
              <a:ext cx="338129" cy="153884"/>
            </a:xfrm>
            <a:prstGeom prst="rect">
              <a:avLst/>
            </a:prstGeom>
            <a:noFill/>
          </p:spPr>
          <p:txBody>
            <a:bodyPr wrap="square" lIns="0" tIns="0" rIns="0" bIns="0" rtlCol="0">
              <a:spAutoFit/>
            </a:bodyPr>
            <a:lstStyle/>
            <a:p>
              <a:r>
                <a:rPr lang="en-IE" sz="1000" b="1" dirty="0">
                  <a:solidFill>
                    <a:schemeClr val="tx2"/>
                  </a:solidFill>
                  <a:latin typeface="Arial" charset="0"/>
                </a:rPr>
                <a:t>Time</a:t>
              </a:r>
              <a:endParaRPr lang="en-IE" sz="1000" dirty="0">
                <a:solidFill>
                  <a:schemeClr val="tx2"/>
                </a:solidFill>
                <a:latin typeface="Arial" charset="0"/>
              </a:endParaRPr>
            </a:p>
          </p:txBody>
        </p:sp>
      </p:grpSp>
      <p:sp>
        <p:nvSpPr>
          <p:cNvPr id="18" name="TextBox 8">
            <a:extLst>
              <a:ext uri="{FF2B5EF4-FFF2-40B4-BE49-F238E27FC236}">
                <a16:creationId xmlns:a16="http://schemas.microsoft.com/office/drawing/2014/main" id="{6EB38F85-FB23-6AB1-34A4-060F3B93AA69}"/>
              </a:ext>
            </a:extLst>
          </p:cNvPr>
          <p:cNvSpPr txBox="1"/>
          <p:nvPr/>
        </p:nvSpPr>
        <p:spPr>
          <a:xfrm>
            <a:off x="6484212" y="1830870"/>
            <a:ext cx="1633281"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1000" b="1" dirty="0"/>
              <a:t>Dividend Growth </a:t>
            </a:r>
          </a:p>
        </p:txBody>
      </p:sp>
      <p:cxnSp>
        <p:nvCxnSpPr>
          <p:cNvPr id="19" name="Straight Arrow Connector 18">
            <a:extLst>
              <a:ext uri="{FF2B5EF4-FFF2-40B4-BE49-F238E27FC236}">
                <a16:creationId xmlns:a16="http://schemas.microsoft.com/office/drawing/2014/main" id="{9B1273EB-C734-9B4F-11E2-127A38176180}"/>
              </a:ext>
            </a:extLst>
          </p:cNvPr>
          <p:cNvCxnSpPr>
            <a:cxnSpLocks/>
          </p:cNvCxnSpPr>
          <p:nvPr/>
        </p:nvCxnSpPr>
        <p:spPr>
          <a:xfrm>
            <a:off x="7397809" y="2090072"/>
            <a:ext cx="387471" cy="396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08BBB787-60FA-7F07-5F31-005F59836F7E}"/>
              </a:ext>
            </a:extLst>
          </p:cNvPr>
          <p:cNvPicPr>
            <a:picLocks noChangeAspect="1"/>
          </p:cNvPicPr>
          <p:nvPr/>
        </p:nvPicPr>
        <p:blipFill>
          <a:blip r:embed="rId4"/>
          <a:stretch>
            <a:fillRect/>
          </a:stretch>
        </p:blipFill>
        <p:spPr>
          <a:xfrm>
            <a:off x="5404630" y="3257583"/>
            <a:ext cx="226106" cy="219456"/>
          </a:xfrm>
          <a:prstGeom prst="rect">
            <a:avLst/>
          </a:prstGeom>
        </p:spPr>
      </p:pic>
      <p:pic>
        <p:nvPicPr>
          <p:cNvPr id="21" name="Picture 20">
            <a:extLst>
              <a:ext uri="{FF2B5EF4-FFF2-40B4-BE49-F238E27FC236}">
                <a16:creationId xmlns:a16="http://schemas.microsoft.com/office/drawing/2014/main" id="{55EA8AA6-0C0E-A9FD-6CAB-1307680274AA}"/>
              </a:ext>
            </a:extLst>
          </p:cNvPr>
          <p:cNvPicPr>
            <a:picLocks noChangeAspect="1"/>
          </p:cNvPicPr>
          <p:nvPr/>
        </p:nvPicPr>
        <p:blipFill>
          <a:blip r:embed="rId4"/>
          <a:stretch>
            <a:fillRect/>
          </a:stretch>
        </p:blipFill>
        <p:spPr>
          <a:xfrm>
            <a:off x="5797770" y="3010167"/>
            <a:ext cx="301834" cy="292957"/>
          </a:xfrm>
          <a:prstGeom prst="rect">
            <a:avLst/>
          </a:prstGeom>
        </p:spPr>
      </p:pic>
      <p:pic>
        <p:nvPicPr>
          <p:cNvPr id="22" name="Picture 21">
            <a:extLst>
              <a:ext uri="{FF2B5EF4-FFF2-40B4-BE49-F238E27FC236}">
                <a16:creationId xmlns:a16="http://schemas.microsoft.com/office/drawing/2014/main" id="{34C474AB-BD98-D713-C402-C8E4157CCBBE}"/>
              </a:ext>
            </a:extLst>
          </p:cNvPr>
          <p:cNvPicPr>
            <a:picLocks noChangeAspect="1"/>
          </p:cNvPicPr>
          <p:nvPr/>
        </p:nvPicPr>
        <p:blipFill>
          <a:blip r:embed="rId4"/>
          <a:stretch>
            <a:fillRect/>
          </a:stretch>
        </p:blipFill>
        <p:spPr>
          <a:xfrm>
            <a:off x="6238461" y="2717676"/>
            <a:ext cx="384182" cy="372883"/>
          </a:xfrm>
          <a:prstGeom prst="rect">
            <a:avLst/>
          </a:prstGeom>
        </p:spPr>
      </p:pic>
      <p:pic>
        <p:nvPicPr>
          <p:cNvPr id="23" name="Picture 22">
            <a:extLst>
              <a:ext uri="{FF2B5EF4-FFF2-40B4-BE49-F238E27FC236}">
                <a16:creationId xmlns:a16="http://schemas.microsoft.com/office/drawing/2014/main" id="{60579CED-159B-8F64-C901-7A19D93B4679}"/>
              </a:ext>
            </a:extLst>
          </p:cNvPr>
          <p:cNvPicPr>
            <a:picLocks noChangeAspect="1"/>
          </p:cNvPicPr>
          <p:nvPr/>
        </p:nvPicPr>
        <p:blipFill>
          <a:blip r:embed="rId4"/>
          <a:stretch>
            <a:fillRect/>
          </a:stretch>
        </p:blipFill>
        <p:spPr>
          <a:xfrm>
            <a:off x="6674843" y="2346751"/>
            <a:ext cx="456673" cy="443242"/>
          </a:xfrm>
          <a:prstGeom prst="rect">
            <a:avLst/>
          </a:prstGeom>
        </p:spPr>
      </p:pic>
      <p:pic>
        <p:nvPicPr>
          <p:cNvPr id="24" name="Picture 23">
            <a:extLst>
              <a:ext uri="{FF2B5EF4-FFF2-40B4-BE49-F238E27FC236}">
                <a16:creationId xmlns:a16="http://schemas.microsoft.com/office/drawing/2014/main" id="{049FF913-A4E2-5BAC-3CF9-B08BE891AEFA}"/>
              </a:ext>
            </a:extLst>
          </p:cNvPr>
          <p:cNvPicPr>
            <a:picLocks noChangeAspect="1"/>
          </p:cNvPicPr>
          <p:nvPr/>
        </p:nvPicPr>
        <p:blipFill>
          <a:blip r:embed="rId5"/>
          <a:stretch>
            <a:fillRect/>
          </a:stretch>
        </p:blipFill>
        <p:spPr>
          <a:xfrm rot="3069011">
            <a:off x="2124578" y="2305374"/>
            <a:ext cx="355061" cy="490193"/>
          </a:xfrm>
          <a:prstGeom prst="rect">
            <a:avLst/>
          </a:prstGeom>
        </p:spPr>
      </p:pic>
      <p:sp>
        <p:nvSpPr>
          <p:cNvPr id="25" name="Rectangle 24">
            <a:extLst>
              <a:ext uri="{FF2B5EF4-FFF2-40B4-BE49-F238E27FC236}">
                <a16:creationId xmlns:a16="http://schemas.microsoft.com/office/drawing/2014/main" id="{2388D439-6DD9-FC3A-E203-7CC966BDE4B2}"/>
              </a:ext>
            </a:extLst>
          </p:cNvPr>
          <p:cNvSpPr/>
          <p:nvPr/>
        </p:nvSpPr>
        <p:spPr>
          <a:xfrm>
            <a:off x="3312951" y="1362271"/>
            <a:ext cx="6342521" cy="246221"/>
          </a:xfrm>
          <a:prstGeom prst="rect">
            <a:avLst/>
          </a:prstGeom>
        </p:spPr>
        <p:txBody>
          <a:bodyPr wrap="square" lIns="0" tIns="0" rIns="0" bIns="0">
            <a:spAutoFit/>
          </a:bodyPr>
          <a:lstStyle/>
          <a:p>
            <a:pPr algn="ctr"/>
            <a:r>
              <a:rPr lang="en-IE" sz="1600" b="1" dirty="0" smtClean="0">
                <a:latin typeface="Arial" charset="0"/>
              </a:rPr>
              <a:t>Provides </a:t>
            </a:r>
            <a:r>
              <a:rPr lang="en-IE" sz="1600" b="1" dirty="0">
                <a:latin typeface="Arial" charset="0"/>
              </a:rPr>
              <a:t>Opportunity</a:t>
            </a:r>
          </a:p>
        </p:txBody>
      </p:sp>
      <p:sp>
        <p:nvSpPr>
          <p:cNvPr id="26" name="Rectangle 25">
            <a:extLst>
              <a:ext uri="{FF2B5EF4-FFF2-40B4-BE49-F238E27FC236}">
                <a16:creationId xmlns:a16="http://schemas.microsoft.com/office/drawing/2014/main" id="{C02FE792-33DD-ACB5-6B4E-987AC2D5C51A}"/>
              </a:ext>
            </a:extLst>
          </p:cNvPr>
          <p:cNvSpPr/>
          <p:nvPr/>
        </p:nvSpPr>
        <p:spPr>
          <a:xfrm>
            <a:off x="-795087" y="1385096"/>
            <a:ext cx="6342521" cy="246221"/>
          </a:xfrm>
          <a:prstGeom prst="rect">
            <a:avLst/>
          </a:prstGeom>
        </p:spPr>
        <p:txBody>
          <a:bodyPr wrap="square" lIns="0" tIns="0" rIns="0" bIns="0">
            <a:spAutoFit/>
          </a:bodyPr>
          <a:lstStyle/>
          <a:p>
            <a:pPr algn="ctr"/>
            <a:r>
              <a:rPr lang="en-IE" sz="1600" b="1" dirty="0" smtClean="0">
                <a:latin typeface="Arial" charset="0"/>
              </a:rPr>
              <a:t>Helps </a:t>
            </a:r>
            <a:r>
              <a:rPr lang="en-IE" sz="1600" b="1" dirty="0">
                <a:latin typeface="Arial" charset="0"/>
              </a:rPr>
              <a:t>Avoid Risk</a:t>
            </a:r>
          </a:p>
        </p:txBody>
      </p:sp>
      <p:sp>
        <p:nvSpPr>
          <p:cNvPr id="27" name="Rectangle 26">
            <a:extLst>
              <a:ext uri="{FF2B5EF4-FFF2-40B4-BE49-F238E27FC236}">
                <a16:creationId xmlns:a16="http://schemas.microsoft.com/office/drawing/2014/main" id="{31931CA3-7B52-3F56-EC91-339996B5E8B7}"/>
              </a:ext>
            </a:extLst>
          </p:cNvPr>
          <p:cNvSpPr/>
          <p:nvPr/>
        </p:nvSpPr>
        <p:spPr>
          <a:xfrm>
            <a:off x="1081256" y="4888871"/>
            <a:ext cx="6767863" cy="9462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8" name="TextBox 27"/>
          <p:cNvSpPr txBox="1"/>
          <p:nvPr/>
        </p:nvSpPr>
        <p:spPr>
          <a:xfrm>
            <a:off x="2247294" y="5098641"/>
            <a:ext cx="5636028" cy="461665"/>
          </a:xfrm>
          <a:prstGeom prst="rect">
            <a:avLst/>
          </a:prstGeom>
          <a:noFill/>
        </p:spPr>
        <p:txBody>
          <a:bodyPr wrap="square" rtlCol="0">
            <a:spAutoFit/>
          </a:bodyPr>
          <a:lstStyle/>
          <a:p>
            <a:r>
              <a:rPr lang="en-GB" sz="1200" dirty="0"/>
              <a:t>Think about electric cars. For an automaker, are electric cars an ESG issue or a financial issue? </a:t>
            </a:r>
            <a:endParaRPr lang="en-IE" dirty="0"/>
          </a:p>
        </p:txBody>
      </p:sp>
      <p:pic>
        <p:nvPicPr>
          <p:cNvPr id="29" name="Picture 28"/>
          <p:cNvPicPr>
            <a:picLocks noChangeAspect="1"/>
          </p:cNvPicPr>
          <p:nvPr/>
        </p:nvPicPr>
        <p:blipFill>
          <a:blip r:embed="rId6"/>
          <a:stretch>
            <a:fillRect/>
          </a:stretch>
        </p:blipFill>
        <p:spPr>
          <a:xfrm>
            <a:off x="1149663" y="5036205"/>
            <a:ext cx="995021" cy="586539"/>
          </a:xfrm>
          <a:prstGeom prst="rect">
            <a:avLst/>
          </a:prstGeom>
        </p:spPr>
      </p:pic>
    </p:spTree>
    <p:extLst>
      <p:ext uri="{BB962C8B-B14F-4D97-AF65-F5344CB8AC3E}">
        <p14:creationId xmlns:p14="http://schemas.microsoft.com/office/powerpoint/2010/main" val="1761721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Financial sustainability is as important </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5</a:t>
            </a:fld>
            <a:endParaRPr lang="en-GB"/>
          </a:p>
        </p:txBody>
      </p:sp>
      <p:sp>
        <p:nvSpPr>
          <p:cNvPr id="6"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graphicFrame>
        <p:nvGraphicFramePr>
          <p:cNvPr id="5" name="Chart 4">
            <a:extLst>
              <a:ext uri="{FF2B5EF4-FFF2-40B4-BE49-F238E27FC236}">
                <a16:creationId xmlns:a16="http://schemas.microsoft.com/office/drawing/2014/main" id="{C9DBD5A3-8347-9FF5-B5DB-A393EC85F189}"/>
              </a:ext>
            </a:extLst>
          </p:cNvPr>
          <p:cNvGraphicFramePr>
            <a:graphicFrameLocks/>
          </p:cNvGraphicFramePr>
          <p:nvPr>
            <p:extLst>
              <p:ext uri="{D42A27DB-BD31-4B8C-83A1-F6EECF244321}">
                <p14:modId xmlns:p14="http://schemas.microsoft.com/office/powerpoint/2010/main" val="104177486"/>
              </p:ext>
            </p:extLst>
          </p:nvPr>
        </p:nvGraphicFramePr>
        <p:xfrm>
          <a:off x="489854" y="1136753"/>
          <a:ext cx="5104611" cy="257010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192981" y="1751101"/>
            <a:ext cx="2726574" cy="646331"/>
          </a:xfrm>
          <a:prstGeom prst="rect">
            <a:avLst/>
          </a:prstGeom>
          <a:noFill/>
        </p:spPr>
        <p:txBody>
          <a:bodyPr wrap="square" rtlCol="0">
            <a:spAutoFit/>
          </a:bodyPr>
          <a:lstStyle/>
          <a:p>
            <a:pPr algn="ctr"/>
            <a:r>
              <a:rPr lang="en-IE" b="1" dirty="0" smtClean="0"/>
              <a:t>Higher FCF yield than the benchmark</a:t>
            </a:r>
            <a:endParaRPr lang="en-IE" b="1" dirty="0"/>
          </a:p>
        </p:txBody>
      </p:sp>
      <p:sp>
        <p:nvSpPr>
          <p:cNvPr id="7" name="Left Arrow 6"/>
          <p:cNvSpPr/>
          <p:nvPr/>
        </p:nvSpPr>
        <p:spPr>
          <a:xfrm>
            <a:off x="5715297" y="1916324"/>
            <a:ext cx="356852" cy="315884"/>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8" name="Chart 7">
            <a:extLst>
              <a:ext uri="{FF2B5EF4-FFF2-40B4-BE49-F238E27FC236}">
                <a16:creationId xmlns:a16="http://schemas.microsoft.com/office/drawing/2014/main" id="{295F5231-C6B6-0237-6E04-0C9279BC5B93}"/>
              </a:ext>
            </a:extLst>
          </p:cNvPr>
          <p:cNvGraphicFramePr>
            <a:graphicFrameLocks/>
          </p:cNvGraphicFramePr>
          <p:nvPr>
            <p:extLst>
              <p:ext uri="{D42A27DB-BD31-4B8C-83A1-F6EECF244321}">
                <p14:modId xmlns:p14="http://schemas.microsoft.com/office/powerpoint/2010/main" val="361228762"/>
              </p:ext>
            </p:extLst>
          </p:nvPr>
        </p:nvGraphicFramePr>
        <p:xfrm>
          <a:off x="3561791" y="3700636"/>
          <a:ext cx="5262379" cy="262291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60711" y="4447097"/>
            <a:ext cx="2726574" cy="646331"/>
          </a:xfrm>
          <a:prstGeom prst="rect">
            <a:avLst/>
          </a:prstGeom>
          <a:noFill/>
        </p:spPr>
        <p:txBody>
          <a:bodyPr wrap="square" rtlCol="0">
            <a:spAutoFit/>
          </a:bodyPr>
          <a:lstStyle/>
          <a:p>
            <a:pPr algn="ctr"/>
            <a:r>
              <a:rPr lang="en-IE" b="1" dirty="0" smtClean="0"/>
              <a:t>Reducing leverage given higher rates</a:t>
            </a:r>
            <a:endParaRPr lang="en-IE" b="1" dirty="0"/>
          </a:p>
        </p:txBody>
      </p:sp>
      <p:sp>
        <p:nvSpPr>
          <p:cNvPr id="10" name="Left Arrow 9"/>
          <p:cNvSpPr/>
          <p:nvPr/>
        </p:nvSpPr>
        <p:spPr>
          <a:xfrm rot="10800000">
            <a:off x="2887285" y="4649141"/>
            <a:ext cx="356852" cy="315884"/>
          </a:xfrm>
          <a:prstGeom prst="lef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55975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Diversification with “Anchors” and “Compounders”</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6</a:t>
            </a:fld>
            <a:endParaRPr lang="en-GB"/>
          </a:p>
        </p:txBody>
      </p:sp>
      <p:sp>
        <p:nvSpPr>
          <p:cNvPr id="6"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
        <p:nvSpPr>
          <p:cNvPr id="7" name="Rectangle 6">
            <a:extLst>
              <a:ext uri="{FF2B5EF4-FFF2-40B4-BE49-F238E27FC236}">
                <a16:creationId xmlns:a16="http://schemas.microsoft.com/office/drawing/2014/main" id="{31931CA3-7B52-3F56-EC91-339996B5E8B7}"/>
              </a:ext>
            </a:extLst>
          </p:cNvPr>
          <p:cNvSpPr/>
          <p:nvPr/>
        </p:nvSpPr>
        <p:spPr>
          <a:xfrm>
            <a:off x="4952536" y="1290992"/>
            <a:ext cx="3279180" cy="4335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panose="020B0604020202020204"/>
            </a:endParaRPr>
          </a:p>
        </p:txBody>
      </p:sp>
      <p:sp>
        <p:nvSpPr>
          <p:cNvPr id="8" name="Rectangle 7">
            <a:extLst>
              <a:ext uri="{FF2B5EF4-FFF2-40B4-BE49-F238E27FC236}">
                <a16:creationId xmlns:a16="http://schemas.microsoft.com/office/drawing/2014/main" id="{31931CA3-7B52-3F56-EC91-339996B5E8B7}"/>
              </a:ext>
            </a:extLst>
          </p:cNvPr>
          <p:cNvSpPr/>
          <p:nvPr/>
        </p:nvSpPr>
        <p:spPr>
          <a:xfrm>
            <a:off x="796719" y="1296468"/>
            <a:ext cx="3279180" cy="4335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9" name="Group 8"/>
          <p:cNvGrpSpPr/>
          <p:nvPr/>
        </p:nvGrpSpPr>
        <p:grpSpPr>
          <a:xfrm>
            <a:off x="6119681" y="1571996"/>
            <a:ext cx="1193800" cy="1185178"/>
            <a:chOff x="2071068" y="1600200"/>
            <a:chExt cx="1193800" cy="1185178"/>
          </a:xfrm>
        </p:grpSpPr>
        <p:sp>
          <p:nvSpPr>
            <p:cNvPr id="10" name="Oval 9">
              <a:extLst>
                <a:ext uri="{FF2B5EF4-FFF2-40B4-BE49-F238E27FC236}">
                  <a16:creationId xmlns:a16="http://schemas.microsoft.com/office/drawing/2014/main" id="{8817522A-0993-644C-EC9E-092A315C1BC1}"/>
                </a:ext>
              </a:extLst>
            </p:cNvPr>
            <p:cNvSpPr/>
            <p:nvPr/>
          </p:nvSpPr>
          <p:spPr>
            <a:xfrm>
              <a:off x="2071068" y="1600200"/>
              <a:ext cx="1193800" cy="1185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64"/>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7051C797-DB9F-8724-E20C-53F565A62A55}"/>
                </a:ext>
              </a:extLst>
            </p:cNvPr>
            <p:cNvPicPr>
              <a:picLocks noChangeAspect="1"/>
            </p:cNvPicPr>
            <p:nvPr/>
          </p:nvPicPr>
          <p:blipFill>
            <a:blip r:embed="rId2"/>
            <a:stretch>
              <a:fillRect/>
            </a:stretch>
          </p:blipFill>
          <p:spPr>
            <a:xfrm>
              <a:off x="2389771" y="1801824"/>
              <a:ext cx="556395" cy="725302"/>
            </a:xfrm>
            <a:prstGeom prst="rect">
              <a:avLst/>
            </a:prstGeom>
          </p:spPr>
        </p:pic>
      </p:grpSp>
      <p:grpSp>
        <p:nvGrpSpPr>
          <p:cNvPr id="12" name="Group 11"/>
          <p:cNvGrpSpPr/>
          <p:nvPr/>
        </p:nvGrpSpPr>
        <p:grpSpPr>
          <a:xfrm>
            <a:off x="1769842" y="1571996"/>
            <a:ext cx="1193800" cy="1185178"/>
            <a:chOff x="5532570" y="1600200"/>
            <a:chExt cx="1193800" cy="1185178"/>
          </a:xfrm>
        </p:grpSpPr>
        <p:sp>
          <p:nvSpPr>
            <p:cNvPr id="13" name="Oval 12">
              <a:extLst>
                <a:ext uri="{FF2B5EF4-FFF2-40B4-BE49-F238E27FC236}">
                  <a16:creationId xmlns:a16="http://schemas.microsoft.com/office/drawing/2014/main" id="{456E2548-7332-B8E4-D93C-46E9AD792E52}"/>
                </a:ext>
              </a:extLst>
            </p:cNvPr>
            <p:cNvSpPr/>
            <p:nvPr/>
          </p:nvSpPr>
          <p:spPr>
            <a:xfrm>
              <a:off x="5532570" y="1600200"/>
              <a:ext cx="1193800" cy="11851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C64"/>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685E2B32-9982-25C4-7CED-0DBDA52626D1}"/>
                </a:ext>
              </a:extLst>
            </p:cNvPr>
            <p:cNvPicPr>
              <a:picLocks noChangeAspect="1"/>
            </p:cNvPicPr>
            <p:nvPr/>
          </p:nvPicPr>
          <p:blipFill>
            <a:blip r:embed="rId3"/>
            <a:stretch>
              <a:fillRect/>
            </a:stretch>
          </p:blipFill>
          <p:spPr>
            <a:xfrm>
              <a:off x="5778616" y="1835322"/>
              <a:ext cx="701708" cy="563633"/>
            </a:xfrm>
            <a:prstGeom prst="rect">
              <a:avLst/>
            </a:prstGeom>
          </p:spPr>
        </p:pic>
      </p:grpSp>
      <p:sp>
        <p:nvSpPr>
          <p:cNvPr id="15" name="TextBox 14"/>
          <p:cNvSpPr txBox="1"/>
          <p:nvPr/>
        </p:nvSpPr>
        <p:spPr>
          <a:xfrm>
            <a:off x="739466" y="3010286"/>
            <a:ext cx="3279180" cy="307777"/>
          </a:xfrm>
          <a:prstGeom prst="rect">
            <a:avLst/>
          </a:prstGeom>
          <a:noFill/>
        </p:spPr>
        <p:txBody>
          <a:bodyPr wrap="square" rtlCol="0">
            <a:spAutoFit/>
          </a:bodyPr>
          <a:lstStyle/>
          <a:p>
            <a:r>
              <a:rPr lang="en-IE" sz="1400" b="1" dirty="0" smtClean="0"/>
              <a:t>Dividend Compounder: Deere</a:t>
            </a:r>
            <a:endParaRPr lang="en-IE" sz="1400" b="1" dirty="0"/>
          </a:p>
        </p:txBody>
      </p:sp>
      <p:pic>
        <p:nvPicPr>
          <p:cNvPr id="16" name="Picture 15"/>
          <p:cNvPicPr>
            <a:picLocks noChangeAspect="1"/>
          </p:cNvPicPr>
          <p:nvPr/>
        </p:nvPicPr>
        <p:blipFill>
          <a:blip r:embed="rId4"/>
          <a:stretch>
            <a:fillRect/>
          </a:stretch>
        </p:blipFill>
        <p:spPr>
          <a:xfrm>
            <a:off x="871535" y="3534250"/>
            <a:ext cx="570164" cy="436422"/>
          </a:xfrm>
          <a:prstGeom prst="rect">
            <a:avLst/>
          </a:prstGeom>
        </p:spPr>
      </p:pic>
      <p:sp>
        <p:nvSpPr>
          <p:cNvPr id="17" name="TextBox 16"/>
          <p:cNvSpPr txBox="1"/>
          <p:nvPr/>
        </p:nvSpPr>
        <p:spPr>
          <a:xfrm>
            <a:off x="1498952" y="3475775"/>
            <a:ext cx="2634200" cy="553998"/>
          </a:xfrm>
          <a:prstGeom prst="rect">
            <a:avLst/>
          </a:prstGeom>
          <a:noFill/>
        </p:spPr>
        <p:txBody>
          <a:bodyPr wrap="square" rtlCol="0">
            <a:spAutoFit/>
          </a:bodyPr>
          <a:lstStyle/>
          <a:p>
            <a:r>
              <a:rPr lang="en-IE" sz="1000" b="1" dirty="0" smtClean="0">
                <a:solidFill>
                  <a:srgbClr val="00B050"/>
                </a:solidFill>
              </a:rPr>
              <a:t>Deere</a:t>
            </a:r>
            <a:r>
              <a:rPr lang="en-IE" sz="1000" dirty="0" smtClean="0"/>
              <a:t> is a leading agricultural equipment maker. Strong exposure to structural themes of </a:t>
            </a:r>
            <a:r>
              <a:rPr lang="en-IE" sz="1000" b="1" dirty="0" smtClean="0">
                <a:solidFill>
                  <a:srgbClr val="00B050"/>
                </a:solidFill>
              </a:rPr>
              <a:t>food security</a:t>
            </a:r>
            <a:r>
              <a:rPr lang="en-IE" sz="1000" dirty="0" smtClean="0"/>
              <a:t>, </a:t>
            </a:r>
            <a:r>
              <a:rPr lang="en-IE" sz="1000" b="1" dirty="0" smtClean="0">
                <a:solidFill>
                  <a:srgbClr val="00B050"/>
                </a:solidFill>
              </a:rPr>
              <a:t>farm efficiency</a:t>
            </a:r>
            <a:r>
              <a:rPr lang="en-IE" sz="1000" dirty="0" smtClean="0"/>
              <a:t>.</a:t>
            </a:r>
            <a:endParaRPr lang="en-IE" sz="1000" dirty="0"/>
          </a:p>
        </p:txBody>
      </p:sp>
      <p:pic>
        <p:nvPicPr>
          <p:cNvPr id="18" name="Picture 17"/>
          <p:cNvPicPr>
            <a:picLocks noChangeAspect="1"/>
          </p:cNvPicPr>
          <p:nvPr/>
        </p:nvPicPr>
        <p:blipFill>
          <a:blip r:embed="rId4"/>
          <a:stretch>
            <a:fillRect/>
          </a:stretch>
        </p:blipFill>
        <p:spPr>
          <a:xfrm>
            <a:off x="871535" y="4223784"/>
            <a:ext cx="570164" cy="436422"/>
          </a:xfrm>
          <a:prstGeom prst="rect">
            <a:avLst/>
          </a:prstGeom>
        </p:spPr>
      </p:pic>
      <p:sp>
        <p:nvSpPr>
          <p:cNvPr id="19" name="TextBox 18"/>
          <p:cNvSpPr txBox="1"/>
          <p:nvPr/>
        </p:nvSpPr>
        <p:spPr>
          <a:xfrm>
            <a:off x="1498952" y="4123069"/>
            <a:ext cx="2634200" cy="707886"/>
          </a:xfrm>
          <a:prstGeom prst="rect">
            <a:avLst/>
          </a:prstGeom>
          <a:noFill/>
        </p:spPr>
        <p:txBody>
          <a:bodyPr wrap="square" rtlCol="0">
            <a:spAutoFit/>
          </a:bodyPr>
          <a:lstStyle/>
          <a:p>
            <a:r>
              <a:rPr lang="en-IE" sz="1000" b="1" dirty="0" smtClean="0">
                <a:solidFill>
                  <a:srgbClr val="00B050"/>
                </a:solidFill>
              </a:rPr>
              <a:t>1.4% yield </a:t>
            </a:r>
            <a:r>
              <a:rPr lang="en-IE" sz="1000" dirty="0" smtClean="0"/>
              <a:t>at the time of purchase, but strong earnings growth to drive dividend growth. Company is committed to </a:t>
            </a:r>
            <a:r>
              <a:rPr lang="en-IE" sz="1000" b="1" dirty="0" smtClean="0">
                <a:solidFill>
                  <a:srgbClr val="00B050"/>
                </a:solidFill>
              </a:rPr>
              <a:t>rising dividend </a:t>
            </a:r>
            <a:r>
              <a:rPr lang="en-IE" sz="1000" b="1" dirty="0" err="1" smtClean="0">
                <a:solidFill>
                  <a:srgbClr val="00B050"/>
                </a:solidFill>
              </a:rPr>
              <a:t>payout</a:t>
            </a:r>
            <a:r>
              <a:rPr lang="en-IE" sz="1000" dirty="0" smtClean="0"/>
              <a:t>.</a:t>
            </a:r>
            <a:endParaRPr lang="en-IE" sz="1000" dirty="0"/>
          </a:p>
        </p:txBody>
      </p:sp>
      <p:pic>
        <p:nvPicPr>
          <p:cNvPr id="20" name="Picture 19"/>
          <p:cNvPicPr>
            <a:picLocks noChangeAspect="1"/>
          </p:cNvPicPr>
          <p:nvPr/>
        </p:nvPicPr>
        <p:blipFill>
          <a:blip r:embed="rId4"/>
          <a:stretch>
            <a:fillRect/>
          </a:stretch>
        </p:blipFill>
        <p:spPr>
          <a:xfrm>
            <a:off x="871535" y="4927960"/>
            <a:ext cx="570164" cy="436422"/>
          </a:xfrm>
          <a:prstGeom prst="rect">
            <a:avLst/>
          </a:prstGeom>
        </p:spPr>
      </p:pic>
      <p:sp>
        <p:nvSpPr>
          <p:cNvPr id="21" name="TextBox 20"/>
          <p:cNvSpPr txBox="1"/>
          <p:nvPr/>
        </p:nvSpPr>
        <p:spPr>
          <a:xfrm>
            <a:off x="1498952" y="4936481"/>
            <a:ext cx="2634200" cy="553998"/>
          </a:xfrm>
          <a:prstGeom prst="rect">
            <a:avLst/>
          </a:prstGeom>
          <a:noFill/>
        </p:spPr>
        <p:txBody>
          <a:bodyPr wrap="square" rtlCol="0">
            <a:spAutoFit/>
          </a:bodyPr>
          <a:lstStyle/>
          <a:p>
            <a:r>
              <a:rPr lang="en-IE" sz="1000" dirty="0" smtClean="0"/>
              <a:t>Outlook for future </a:t>
            </a:r>
            <a:r>
              <a:rPr lang="en-IE" sz="1000" b="1" dirty="0" smtClean="0">
                <a:solidFill>
                  <a:srgbClr val="00B050"/>
                </a:solidFill>
              </a:rPr>
              <a:t>profit growth is improving </a:t>
            </a:r>
            <a:r>
              <a:rPr lang="en-IE" sz="1000" dirty="0" smtClean="0"/>
              <a:t>which ultimately supports dividend growth.</a:t>
            </a:r>
            <a:endParaRPr lang="en-IE" sz="1000" dirty="0"/>
          </a:p>
        </p:txBody>
      </p:sp>
      <p:sp>
        <p:nvSpPr>
          <p:cNvPr id="22" name="TextBox 21"/>
          <p:cNvSpPr txBox="1"/>
          <p:nvPr/>
        </p:nvSpPr>
        <p:spPr>
          <a:xfrm>
            <a:off x="5076991" y="3008797"/>
            <a:ext cx="3279180" cy="307777"/>
          </a:xfrm>
          <a:prstGeom prst="rect">
            <a:avLst/>
          </a:prstGeom>
          <a:noFill/>
        </p:spPr>
        <p:txBody>
          <a:bodyPr wrap="square" rtlCol="0">
            <a:spAutoFit/>
          </a:bodyPr>
          <a:lstStyle/>
          <a:p>
            <a:r>
              <a:rPr lang="en-IE" sz="1400" b="1" dirty="0" smtClean="0"/>
              <a:t>Dividend Anchor: KDDI</a:t>
            </a:r>
            <a:endParaRPr lang="en-IE" sz="1400" b="1" dirty="0"/>
          </a:p>
        </p:txBody>
      </p:sp>
      <p:pic>
        <p:nvPicPr>
          <p:cNvPr id="23" name="Picture 22"/>
          <p:cNvPicPr>
            <a:picLocks noChangeAspect="1"/>
          </p:cNvPicPr>
          <p:nvPr/>
        </p:nvPicPr>
        <p:blipFill>
          <a:blip r:embed="rId5"/>
          <a:stretch>
            <a:fillRect/>
          </a:stretch>
        </p:blipFill>
        <p:spPr>
          <a:xfrm>
            <a:off x="5009789" y="3502608"/>
            <a:ext cx="573456" cy="468064"/>
          </a:xfrm>
          <a:prstGeom prst="rect">
            <a:avLst/>
          </a:prstGeom>
        </p:spPr>
      </p:pic>
      <p:sp>
        <p:nvSpPr>
          <p:cNvPr id="24" name="TextBox 23"/>
          <p:cNvSpPr txBox="1"/>
          <p:nvPr/>
        </p:nvSpPr>
        <p:spPr>
          <a:xfrm>
            <a:off x="5583245" y="3458826"/>
            <a:ext cx="2634200" cy="553998"/>
          </a:xfrm>
          <a:prstGeom prst="rect">
            <a:avLst/>
          </a:prstGeom>
          <a:noFill/>
        </p:spPr>
        <p:txBody>
          <a:bodyPr wrap="square" rtlCol="0">
            <a:spAutoFit/>
          </a:bodyPr>
          <a:lstStyle/>
          <a:p>
            <a:r>
              <a:rPr lang="en-IE" sz="1000" b="1" dirty="0" smtClean="0">
                <a:solidFill>
                  <a:srgbClr val="00B050"/>
                </a:solidFill>
              </a:rPr>
              <a:t>KDDI</a:t>
            </a:r>
            <a:r>
              <a:rPr lang="en-IE" sz="1000" dirty="0" smtClean="0"/>
              <a:t> is a leading Japanese telecommunications company with a good ESG rating.</a:t>
            </a:r>
            <a:endParaRPr lang="en-IE" sz="1000" dirty="0"/>
          </a:p>
        </p:txBody>
      </p:sp>
      <p:pic>
        <p:nvPicPr>
          <p:cNvPr id="25" name="Picture 24"/>
          <p:cNvPicPr>
            <a:picLocks noChangeAspect="1"/>
          </p:cNvPicPr>
          <p:nvPr/>
        </p:nvPicPr>
        <p:blipFill>
          <a:blip r:embed="rId5"/>
          <a:stretch>
            <a:fillRect/>
          </a:stretch>
        </p:blipFill>
        <p:spPr>
          <a:xfrm>
            <a:off x="5009789" y="4181018"/>
            <a:ext cx="573456" cy="468064"/>
          </a:xfrm>
          <a:prstGeom prst="rect">
            <a:avLst/>
          </a:prstGeom>
        </p:spPr>
      </p:pic>
      <p:sp>
        <p:nvSpPr>
          <p:cNvPr id="26" name="TextBox 25"/>
          <p:cNvSpPr txBox="1"/>
          <p:nvPr/>
        </p:nvSpPr>
        <p:spPr>
          <a:xfrm>
            <a:off x="5604651" y="4128072"/>
            <a:ext cx="2634200" cy="707886"/>
          </a:xfrm>
          <a:prstGeom prst="rect">
            <a:avLst/>
          </a:prstGeom>
          <a:noFill/>
        </p:spPr>
        <p:txBody>
          <a:bodyPr wrap="square" rtlCol="0">
            <a:spAutoFit/>
          </a:bodyPr>
          <a:lstStyle/>
          <a:p>
            <a:r>
              <a:rPr lang="en-IE" sz="1000" dirty="0" smtClean="0"/>
              <a:t>Attractive market because of limited competition, stable market shares, and a good pricing environment – </a:t>
            </a:r>
            <a:r>
              <a:rPr lang="en-IE" sz="1000" b="1" dirty="0" smtClean="0">
                <a:solidFill>
                  <a:srgbClr val="00B050"/>
                </a:solidFill>
              </a:rPr>
              <a:t>supporting cash flow generation</a:t>
            </a:r>
            <a:r>
              <a:rPr lang="en-IE" sz="1000" dirty="0" smtClean="0"/>
              <a:t>.</a:t>
            </a:r>
            <a:endParaRPr lang="en-IE" sz="1000" dirty="0"/>
          </a:p>
        </p:txBody>
      </p:sp>
      <p:pic>
        <p:nvPicPr>
          <p:cNvPr id="27" name="Picture 26"/>
          <p:cNvPicPr>
            <a:picLocks noChangeAspect="1"/>
          </p:cNvPicPr>
          <p:nvPr/>
        </p:nvPicPr>
        <p:blipFill>
          <a:blip r:embed="rId5"/>
          <a:stretch>
            <a:fillRect/>
          </a:stretch>
        </p:blipFill>
        <p:spPr>
          <a:xfrm>
            <a:off x="5009789" y="4954335"/>
            <a:ext cx="573456" cy="468064"/>
          </a:xfrm>
          <a:prstGeom prst="rect">
            <a:avLst/>
          </a:prstGeom>
        </p:spPr>
      </p:pic>
      <p:sp>
        <p:nvSpPr>
          <p:cNvPr id="28" name="TextBox 27"/>
          <p:cNvSpPr txBox="1"/>
          <p:nvPr/>
        </p:nvSpPr>
        <p:spPr>
          <a:xfrm>
            <a:off x="5588159" y="4974080"/>
            <a:ext cx="2634200" cy="400110"/>
          </a:xfrm>
          <a:prstGeom prst="rect">
            <a:avLst/>
          </a:prstGeom>
          <a:noFill/>
        </p:spPr>
        <p:txBody>
          <a:bodyPr wrap="square" rtlCol="0">
            <a:spAutoFit/>
          </a:bodyPr>
          <a:lstStyle/>
          <a:p>
            <a:r>
              <a:rPr lang="en-IE" sz="1000" b="1" dirty="0" smtClean="0">
                <a:solidFill>
                  <a:srgbClr val="00B050"/>
                </a:solidFill>
              </a:rPr>
              <a:t>c.4% dividend yield </a:t>
            </a:r>
            <a:r>
              <a:rPr lang="en-IE" sz="1000" dirty="0" smtClean="0"/>
              <a:t>which is well supported by its strong financial position.</a:t>
            </a:r>
            <a:endParaRPr lang="en-IE" sz="1000" dirty="0"/>
          </a:p>
        </p:txBody>
      </p:sp>
    </p:spTree>
    <p:extLst>
      <p:ext uri="{BB962C8B-B14F-4D97-AF65-F5344CB8AC3E}">
        <p14:creationId xmlns:p14="http://schemas.microsoft.com/office/powerpoint/2010/main" val="1172515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This diversification allows for balance</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7</a:t>
            </a:fld>
            <a:endParaRPr lang="en-GB"/>
          </a:p>
        </p:txBody>
      </p:sp>
      <p:graphicFrame>
        <p:nvGraphicFramePr>
          <p:cNvPr id="6" name="Chart 5">
            <a:extLst>
              <a:ext uri="{FF2B5EF4-FFF2-40B4-BE49-F238E27FC236}">
                <a16:creationId xmlns:a16="http://schemas.microsoft.com/office/drawing/2014/main" id="{98288DF5-6ADC-9A46-1A17-9540BB5CFFFC}"/>
              </a:ext>
            </a:extLst>
          </p:cNvPr>
          <p:cNvGraphicFramePr>
            <a:graphicFrameLocks/>
          </p:cNvGraphicFramePr>
          <p:nvPr>
            <p:extLst>
              <p:ext uri="{D42A27DB-BD31-4B8C-83A1-F6EECF244321}">
                <p14:modId xmlns:p14="http://schemas.microsoft.com/office/powerpoint/2010/main" val="2281206715"/>
              </p:ext>
            </p:extLst>
          </p:nvPr>
        </p:nvGraphicFramePr>
        <p:xfrm>
          <a:off x="720001" y="1674689"/>
          <a:ext cx="7736719" cy="383226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796719" y="2946400"/>
            <a:ext cx="7660001" cy="2624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Tree>
    <p:extLst>
      <p:ext uri="{BB962C8B-B14F-4D97-AF65-F5344CB8AC3E}">
        <p14:creationId xmlns:p14="http://schemas.microsoft.com/office/powerpoint/2010/main" val="318401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086495"/>
            <a:ext cx="9144000" cy="38072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p:txBody>
          <a:bodyPr/>
          <a:lstStyle/>
          <a:p>
            <a:r>
              <a:rPr lang="en-IE" dirty="0" smtClean="0"/>
              <a:t>Did you know…?</a:t>
            </a:r>
            <a:endParaRPr lang="en-IE" dirty="0"/>
          </a:p>
        </p:txBody>
      </p:sp>
      <p:sp>
        <p:nvSpPr>
          <p:cNvPr id="4" name="Slide Number Placeholder 3"/>
          <p:cNvSpPr>
            <a:spLocks noGrp="1"/>
          </p:cNvSpPr>
          <p:nvPr>
            <p:ph type="sldNum" sz="quarter" idx="12"/>
          </p:nvPr>
        </p:nvSpPr>
        <p:spPr/>
        <p:txBody>
          <a:bodyPr/>
          <a:lstStyle/>
          <a:p>
            <a:fld id="{B6DA55B2-71C7-D142-9718-47F3DB26F441}" type="slidenum">
              <a:rPr lang="en-GB" smtClean="0"/>
              <a:t>8</a:t>
            </a:fld>
            <a:endParaRPr lang="en-GB"/>
          </a:p>
        </p:txBody>
      </p:sp>
      <p:sp>
        <p:nvSpPr>
          <p:cNvPr id="7" name="TextBox 6"/>
          <p:cNvSpPr txBox="1"/>
          <p:nvPr/>
        </p:nvSpPr>
        <p:spPr>
          <a:xfrm>
            <a:off x="540004" y="1348121"/>
            <a:ext cx="8604000" cy="646331"/>
          </a:xfrm>
          <a:prstGeom prst="rect">
            <a:avLst/>
          </a:prstGeom>
          <a:noFill/>
        </p:spPr>
        <p:txBody>
          <a:bodyPr wrap="square" rtlCol="0">
            <a:spAutoFit/>
          </a:bodyPr>
          <a:lstStyle/>
          <a:p>
            <a:r>
              <a:rPr lang="en-IE" b="1" dirty="0" smtClean="0"/>
              <a:t>…that you could invest in a US technology company with a 3% dividend yield? </a:t>
            </a:r>
            <a:endParaRPr lang="en-IE" b="1" dirty="0"/>
          </a:p>
        </p:txBody>
      </p:sp>
      <p:pic>
        <p:nvPicPr>
          <p:cNvPr id="8" name="Picture 7"/>
          <p:cNvPicPr>
            <a:picLocks noChangeAspect="1"/>
          </p:cNvPicPr>
          <p:nvPr/>
        </p:nvPicPr>
        <p:blipFill>
          <a:blip r:embed="rId2"/>
          <a:stretch>
            <a:fillRect/>
          </a:stretch>
        </p:blipFill>
        <p:spPr>
          <a:xfrm>
            <a:off x="7078413" y="16406"/>
            <a:ext cx="2065588" cy="656925"/>
          </a:xfrm>
          <a:prstGeom prst="rect">
            <a:avLst/>
          </a:prstGeom>
        </p:spPr>
      </p:pic>
      <p:sp>
        <p:nvSpPr>
          <p:cNvPr id="9" name="TextBox 8"/>
          <p:cNvSpPr txBox="1"/>
          <p:nvPr/>
        </p:nvSpPr>
        <p:spPr>
          <a:xfrm>
            <a:off x="1071363" y="2562782"/>
            <a:ext cx="3353234" cy="1107996"/>
          </a:xfrm>
          <a:prstGeom prst="rect">
            <a:avLst/>
          </a:prstGeom>
          <a:noFill/>
        </p:spPr>
        <p:txBody>
          <a:bodyPr wrap="square" rtlCol="0">
            <a:spAutoFit/>
          </a:bodyPr>
          <a:lstStyle/>
          <a:p>
            <a:r>
              <a:rPr lang="en-IE" sz="1200" dirty="0" smtClean="0"/>
              <a:t>Market sell off in September gave us the opportunity to add this high quality semiconductor maker. It gives us exposure to structural trends in industrial and auto markets.</a:t>
            </a:r>
          </a:p>
          <a:p>
            <a:endParaRPr lang="en-IE" dirty="0"/>
          </a:p>
        </p:txBody>
      </p:sp>
      <p:sp>
        <p:nvSpPr>
          <p:cNvPr id="11" name="TextBox 10"/>
          <p:cNvSpPr txBox="1"/>
          <p:nvPr/>
        </p:nvSpPr>
        <p:spPr>
          <a:xfrm>
            <a:off x="1071363" y="3707742"/>
            <a:ext cx="3608045" cy="738664"/>
          </a:xfrm>
          <a:prstGeom prst="rect">
            <a:avLst/>
          </a:prstGeom>
          <a:noFill/>
        </p:spPr>
        <p:txBody>
          <a:bodyPr wrap="square" rtlCol="0">
            <a:spAutoFit/>
          </a:bodyPr>
          <a:lstStyle/>
          <a:p>
            <a:r>
              <a:rPr lang="en-IE" sz="1200" dirty="0" smtClean="0"/>
              <a:t>The company is committed to cash flow growth, helping to support dividend growth. </a:t>
            </a:r>
          </a:p>
          <a:p>
            <a:endParaRPr lang="en-IE" dirty="0"/>
          </a:p>
        </p:txBody>
      </p:sp>
      <p:pic>
        <p:nvPicPr>
          <p:cNvPr id="12" name="Picture 11"/>
          <p:cNvPicPr>
            <a:picLocks noChangeAspect="1"/>
          </p:cNvPicPr>
          <p:nvPr/>
        </p:nvPicPr>
        <p:blipFill>
          <a:blip r:embed="rId2"/>
          <a:stretch>
            <a:fillRect/>
          </a:stretch>
        </p:blipFill>
        <p:spPr>
          <a:xfrm>
            <a:off x="155090" y="2829492"/>
            <a:ext cx="909220" cy="289162"/>
          </a:xfrm>
          <a:prstGeom prst="rect">
            <a:avLst/>
          </a:prstGeom>
        </p:spPr>
      </p:pic>
      <p:sp>
        <p:nvSpPr>
          <p:cNvPr id="13" name="TextBox 12"/>
          <p:cNvSpPr txBox="1"/>
          <p:nvPr/>
        </p:nvSpPr>
        <p:spPr>
          <a:xfrm>
            <a:off x="1071363" y="4483370"/>
            <a:ext cx="3333401" cy="1107996"/>
          </a:xfrm>
          <a:prstGeom prst="rect">
            <a:avLst/>
          </a:prstGeom>
          <a:noFill/>
        </p:spPr>
        <p:txBody>
          <a:bodyPr wrap="square" rtlCol="0">
            <a:spAutoFit/>
          </a:bodyPr>
          <a:lstStyle/>
          <a:p>
            <a:r>
              <a:rPr lang="en-IE" sz="1200" dirty="0" smtClean="0"/>
              <a:t>Management have a strong track-record for capital allocation, i.e. they invest in value creating projects. This bodes well for the dividend trajectory.</a:t>
            </a:r>
          </a:p>
          <a:p>
            <a:endParaRPr lang="en-IE" dirty="0"/>
          </a:p>
        </p:txBody>
      </p:sp>
      <p:sp>
        <p:nvSpPr>
          <p:cNvPr id="14"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graphicFrame>
        <p:nvGraphicFramePr>
          <p:cNvPr id="15" name="Chart 14"/>
          <p:cNvGraphicFramePr>
            <a:graphicFrameLocks/>
          </p:cNvGraphicFramePr>
          <p:nvPr>
            <p:extLst>
              <p:ext uri="{D42A27DB-BD31-4B8C-83A1-F6EECF244321}">
                <p14:modId xmlns:p14="http://schemas.microsoft.com/office/powerpoint/2010/main" val="3902302873"/>
              </p:ext>
            </p:extLst>
          </p:nvPr>
        </p:nvGraphicFramePr>
        <p:xfrm>
          <a:off x="4693515" y="2152996"/>
          <a:ext cx="3910488" cy="3664934"/>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p:cNvPicPr>
            <a:picLocks noChangeAspect="1"/>
          </p:cNvPicPr>
          <p:nvPr/>
        </p:nvPicPr>
        <p:blipFill>
          <a:blip r:embed="rId2"/>
          <a:stretch>
            <a:fillRect/>
          </a:stretch>
        </p:blipFill>
        <p:spPr>
          <a:xfrm>
            <a:off x="122775" y="3804045"/>
            <a:ext cx="909220" cy="289162"/>
          </a:xfrm>
          <a:prstGeom prst="rect">
            <a:avLst/>
          </a:prstGeom>
        </p:spPr>
      </p:pic>
      <p:pic>
        <p:nvPicPr>
          <p:cNvPr id="17" name="Picture 16"/>
          <p:cNvPicPr>
            <a:picLocks noChangeAspect="1"/>
          </p:cNvPicPr>
          <p:nvPr/>
        </p:nvPicPr>
        <p:blipFill>
          <a:blip r:embed="rId2"/>
          <a:stretch>
            <a:fillRect/>
          </a:stretch>
        </p:blipFill>
        <p:spPr>
          <a:xfrm>
            <a:off x="122775" y="4692679"/>
            <a:ext cx="909220" cy="289162"/>
          </a:xfrm>
          <a:prstGeom prst="rect">
            <a:avLst/>
          </a:prstGeom>
        </p:spPr>
      </p:pic>
      <p:sp>
        <p:nvSpPr>
          <p:cNvPr id="19" name="5-Point Star 18"/>
          <p:cNvSpPr/>
          <p:nvPr/>
        </p:nvSpPr>
        <p:spPr>
          <a:xfrm>
            <a:off x="7456515" y="4622040"/>
            <a:ext cx="474966" cy="430439"/>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56322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Bringing it to life: “Agility” at the core of our process</a:t>
            </a:r>
            <a:endParaRPr lang="en-IE" dirty="0"/>
          </a:p>
        </p:txBody>
      </p:sp>
      <p:sp>
        <p:nvSpPr>
          <p:cNvPr id="4" name="Slide Number Placeholder 3"/>
          <p:cNvSpPr>
            <a:spLocks noGrp="1"/>
          </p:cNvSpPr>
          <p:nvPr>
            <p:ph type="sldNum" sz="quarter"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IE" sz="800" b="0" i="0" u="none" strike="noStrike" kern="1200" cap="none" spc="0" normalizeH="0" baseline="0" noProof="0" smtClean="0">
                <a:ln>
                  <a:noFill/>
                </a:ln>
                <a:solidFill>
                  <a:srgbClr val="003C64"/>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IE" sz="800" b="0" i="0" u="none" strike="noStrike" kern="1200" cap="none" spc="0" normalizeH="0" baseline="0" noProof="0">
              <a:ln>
                <a:noFill/>
              </a:ln>
              <a:solidFill>
                <a:srgbClr val="003C64"/>
              </a:solidFill>
              <a:effectLst/>
              <a:uLnTx/>
              <a:uFillTx/>
              <a:latin typeface="Arial" panose="020B0604020202020204"/>
              <a:ea typeface="+mn-ea"/>
              <a:cs typeface="+mn-cs"/>
            </a:endParaRPr>
          </a:p>
        </p:txBody>
      </p:sp>
      <p:graphicFrame>
        <p:nvGraphicFramePr>
          <p:cNvPr id="10" name="Chart 9"/>
          <p:cNvGraphicFramePr>
            <a:graphicFrameLocks/>
          </p:cNvGraphicFramePr>
          <p:nvPr/>
        </p:nvGraphicFramePr>
        <p:xfrm>
          <a:off x="630000" y="1268643"/>
          <a:ext cx="7848600" cy="4433887"/>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3135665" y="4133127"/>
            <a:ext cx="16542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dirty="0" smtClean="0">
                <a:ln>
                  <a:noFill/>
                </a:ln>
                <a:solidFill>
                  <a:srgbClr val="003C64"/>
                </a:solidFill>
                <a:effectLst/>
                <a:uLnTx/>
                <a:uFillTx/>
                <a:latin typeface="Arial" panose="020B0604020202020204"/>
                <a:ea typeface="+mn-ea"/>
                <a:cs typeface="+mn-cs"/>
              </a:rPr>
              <a:t>Has the market sold off too much? Where are the pockets of value?</a:t>
            </a:r>
            <a:endParaRPr kumimoji="0" lang="en-IE" sz="1000" b="1" i="0" u="none" strike="noStrike" kern="1200" cap="none" spc="0" normalizeH="0" baseline="0" noProof="0" dirty="0">
              <a:ln>
                <a:noFill/>
              </a:ln>
              <a:solidFill>
                <a:srgbClr val="003C64"/>
              </a:solidFill>
              <a:effectLst/>
              <a:uLnTx/>
              <a:uFillTx/>
              <a:latin typeface="Arial" panose="020B0604020202020204"/>
              <a:ea typeface="+mn-ea"/>
              <a:cs typeface="+mn-cs"/>
            </a:endParaRPr>
          </a:p>
        </p:txBody>
      </p:sp>
      <p:sp>
        <p:nvSpPr>
          <p:cNvPr id="13" name="Up Arrow 12"/>
          <p:cNvSpPr/>
          <p:nvPr/>
        </p:nvSpPr>
        <p:spPr>
          <a:xfrm>
            <a:off x="3942806" y="3809999"/>
            <a:ext cx="232756" cy="332509"/>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p:cNvSpPr txBox="1"/>
          <p:nvPr/>
        </p:nvSpPr>
        <p:spPr>
          <a:xfrm>
            <a:off x="4588623" y="4475017"/>
            <a:ext cx="181271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dirty="0" smtClean="0">
                <a:ln>
                  <a:noFill/>
                </a:ln>
                <a:solidFill>
                  <a:srgbClr val="003C64"/>
                </a:solidFill>
                <a:effectLst/>
                <a:uLnTx/>
                <a:uFillTx/>
                <a:latin typeface="Arial" panose="020B0604020202020204"/>
                <a:ea typeface="+mn-ea"/>
                <a:cs typeface="+mn-cs"/>
              </a:rPr>
              <a:t>What lower quality defensives do we have that have outperformed?</a:t>
            </a:r>
            <a:endParaRPr kumimoji="0" lang="en-IE" sz="1000" b="1" i="0" u="none" strike="noStrike" kern="1200" cap="none" spc="0" normalizeH="0" baseline="0" noProof="0" dirty="0">
              <a:ln>
                <a:noFill/>
              </a:ln>
              <a:solidFill>
                <a:srgbClr val="003C64"/>
              </a:solidFill>
              <a:effectLst/>
              <a:uLnTx/>
              <a:uFillTx/>
              <a:latin typeface="Arial" panose="020B0604020202020204"/>
              <a:ea typeface="+mn-ea"/>
              <a:cs typeface="+mn-cs"/>
            </a:endParaRPr>
          </a:p>
        </p:txBody>
      </p:sp>
      <p:sp>
        <p:nvSpPr>
          <p:cNvPr id="15" name="Up Arrow 14"/>
          <p:cNvSpPr/>
          <p:nvPr/>
        </p:nvSpPr>
        <p:spPr>
          <a:xfrm>
            <a:off x="5286893" y="4183647"/>
            <a:ext cx="232756" cy="332509"/>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p:cNvSpPr txBox="1"/>
          <p:nvPr/>
        </p:nvSpPr>
        <p:spPr>
          <a:xfrm>
            <a:off x="6184247" y="4446244"/>
            <a:ext cx="13969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000" b="1" i="0" u="none" strike="noStrike" kern="1200" cap="none" spc="0" normalizeH="0" baseline="0" noProof="0" dirty="0" smtClean="0">
                <a:ln>
                  <a:noFill/>
                </a:ln>
                <a:solidFill>
                  <a:srgbClr val="003C64"/>
                </a:solidFill>
                <a:effectLst/>
                <a:uLnTx/>
                <a:uFillTx/>
                <a:latin typeface="Arial" panose="020B0604020202020204"/>
                <a:ea typeface="+mn-ea"/>
                <a:cs typeface="+mn-cs"/>
              </a:rPr>
              <a:t>Are we seeing income opportunities in “growth”? </a:t>
            </a:r>
            <a:endParaRPr kumimoji="0" lang="en-IE" sz="1000" b="1" i="0" u="none" strike="noStrike" kern="1200" cap="none" spc="0" normalizeH="0" baseline="0" noProof="0" dirty="0">
              <a:ln>
                <a:noFill/>
              </a:ln>
              <a:solidFill>
                <a:srgbClr val="003C64"/>
              </a:solidFill>
              <a:effectLst/>
              <a:uLnTx/>
              <a:uFillTx/>
              <a:latin typeface="Arial" panose="020B0604020202020204"/>
              <a:ea typeface="+mn-ea"/>
              <a:cs typeface="+mn-cs"/>
            </a:endParaRPr>
          </a:p>
        </p:txBody>
      </p:sp>
      <p:sp>
        <p:nvSpPr>
          <p:cNvPr id="17" name="Up Arrow 16"/>
          <p:cNvSpPr/>
          <p:nvPr/>
        </p:nvSpPr>
        <p:spPr>
          <a:xfrm>
            <a:off x="6556093" y="4142508"/>
            <a:ext cx="232756" cy="332509"/>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p:cNvSpPr txBox="1"/>
          <p:nvPr/>
        </p:nvSpPr>
        <p:spPr>
          <a:xfrm>
            <a:off x="5034960" y="3826559"/>
            <a:ext cx="18786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E6325E"/>
                </a:solidFill>
                <a:effectLst/>
                <a:uLnTx/>
                <a:uFillTx/>
                <a:latin typeface="Arial" panose="020B0604020202020204"/>
                <a:ea typeface="+mn-ea"/>
                <a:cs typeface="+mn-cs"/>
              </a:rPr>
              <a:t>Sold:</a:t>
            </a:r>
            <a:endParaRPr kumimoji="0" lang="en-IE" sz="1200" b="1" i="0" u="none" strike="noStrike" kern="1200" cap="none" spc="0" normalizeH="0" baseline="0" noProof="0" dirty="0">
              <a:ln>
                <a:noFill/>
              </a:ln>
              <a:solidFill>
                <a:srgbClr val="E6325E"/>
              </a:solidFill>
              <a:effectLst/>
              <a:uLnTx/>
              <a:uFillTx/>
              <a:latin typeface="Arial" panose="020B0604020202020204"/>
              <a:ea typeface="+mn-ea"/>
              <a:cs typeface="+mn-cs"/>
            </a:endParaRPr>
          </a:p>
        </p:txBody>
      </p:sp>
      <p:pic>
        <p:nvPicPr>
          <p:cNvPr id="19" name="Picture 18"/>
          <p:cNvPicPr>
            <a:picLocks noChangeAspect="1"/>
          </p:cNvPicPr>
          <p:nvPr/>
        </p:nvPicPr>
        <p:blipFill>
          <a:blip r:embed="rId3"/>
          <a:stretch>
            <a:fillRect/>
          </a:stretch>
        </p:blipFill>
        <p:spPr>
          <a:xfrm>
            <a:off x="5547372" y="3850420"/>
            <a:ext cx="636875" cy="229275"/>
          </a:xfrm>
          <a:prstGeom prst="rect">
            <a:avLst/>
          </a:prstGeom>
        </p:spPr>
      </p:pic>
      <p:sp>
        <p:nvSpPr>
          <p:cNvPr id="20" name="TextBox 19"/>
          <p:cNvSpPr txBox="1"/>
          <p:nvPr/>
        </p:nvSpPr>
        <p:spPr>
          <a:xfrm>
            <a:off x="5566877" y="2806330"/>
            <a:ext cx="18786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dirty="0" smtClean="0">
                <a:ln>
                  <a:noFill/>
                </a:ln>
                <a:solidFill>
                  <a:srgbClr val="00B050"/>
                </a:solidFill>
                <a:effectLst/>
                <a:uLnTx/>
                <a:uFillTx/>
                <a:latin typeface="Arial" panose="020B0604020202020204"/>
                <a:ea typeface="+mn-ea"/>
                <a:cs typeface="+mn-cs"/>
              </a:rPr>
              <a:t>Buy:</a:t>
            </a:r>
            <a:endParaRPr kumimoji="0" lang="en-IE" sz="1200" b="1" i="0" u="none" strike="noStrike" kern="1200" cap="none" spc="0" normalizeH="0" baseline="0" noProof="0" dirty="0">
              <a:ln>
                <a:noFill/>
              </a:ln>
              <a:solidFill>
                <a:srgbClr val="00B050"/>
              </a:solidFill>
              <a:effectLst/>
              <a:uLnTx/>
              <a:uFillTx/>
              <a:latin typeface="Arial" panose="020B0604020202020204"/>
              <a:ea typeface="+mn-ea"/>
              <a:cs typeface="+mn-cs"/>
            </a:endParaRPr>
          </a:p>
        </p:txBody>
      </p:sp>
      <p:pic>
        <p:nvPicPr>
          <p:cNvPr id="21" name="Picture 20"/>
          <p:cNvPicPr>
            <a:picLocks noChangeAspect="1"/>
          </p:cNvPicPr>
          <p:nvPr/>
        </p:nvPicPr>
        <p:blipFill>
          <a:blip r:embed="rId4"/>
          <a:stretch>
            <a:fillRect/>
          </a:stretch>
        </p:blipFill>
        <p:spPr>
          <a:xfrm>
            <a:off x="6506215" y="2907794"/>
            <a:ext cx="889462" cy="282589"/>
          </a:xfrm>
          <a:prstGeom prst="rect">
            <a:avLst/>
          </a:prstGeom>
        </p:spPr>
      </p:pic>
      <p:pic>
        <p:nvPicPr>
          <p:cNvPr id="3" name="Picture 2"/>
          <p:cNvPicPr>
            <a:picLocks noChangeAspect="1"/>
          </p:cNvPicPr>
          <p:nvPr/>
        </p:nvPicPr>
        <p:blipFill>
          <a:blip r:embed="rId5"/>
          <a:stretch>
            <a:fillRect/>
          </a:stretch>
        </p:blipFill>
        <p:spPr>
          <a:xfrm>
            <a:off x="6117899" y="2651925"/>
            <a:ext cx="1109144" cy="191132"/>
          </a:xfrm>
          <a:prstGeom prst="rect">
            <a:avLst/>
          </a:prstGeom>
        </p:spPr>
      </p:pic>
      <p:sp>
        <p:nvSpPr>
          <p:cNvPr id="22" name="Footer Placeholder 2"/>
          <p:cNvSpPr>
            <a:spLocks noGrp="1"/>
          </p:cNvSpPr>
          <p:nvPr>
            <p:ph type="ftr" sz="quarter" idx="11"/>
          </p:nvPr>
        </p:nvSpPr>
        <p:spPr>
          <a:xfrm>
            <a:off x="796719" y="6480000"/>
            <a:ext cx="5212196" cy="180000"/>
          </a:xfrm>
        </p:spPr>
        <p:txBody>
          <a:bodyPr/>
          <a:lstStyle/>
          <a:p>
            <a:r>
              <a:rPr lang="en-GB" dirty="0" smtClean="0"/>
              <a:t>The Holy Trinity: Alpha, Income, Sustainability </a:t>
            </a:r>
            <a:endParaRPr lang="en-GB" dirty="0"/>
          </a:p>
        </p:txBody>
      </p:sp>
    </p:spTree>
    <p:extLst>
      <p:ext uri="{BB962C8B-B14F-4D97-AF65-F5344CB8AC3E}">
        <p14:creationId xmlns:p14="http://schemas.microsoft.com/office/powerpoint/2010/main" val="1791430183"/>
      </p:ext>
    </p:extLst>
  </p:cSld>
  <p:clrMapOvr>
    <a:masterClrMapping/>
  </p:clrMapOvr>
  <p:transition spd="med"/>
</p:sld>
</file>

<file path=ppt/theme/theme1.xml><?xml version="1.0" encoding="utf-8"?>
<a:theme xmlns:a="http://schemas.openxmlformats.org/drawingml/2006/main" name="ThemeAmundi">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_4-3_AmundiAM" id="{CEE41DD1-4672-1C4A-95E2-CB36DC20DD03}" vid="{90A56EAF-C282-644F-8959-1F66F16B3226}"/>
    </a:ext>
  </a:extLst>
</a:theme>
</file>

<file path=ppt/theme/theme2.xml><?xml version="1.0" encoding="utf-8"?>
<a:theme xmlns:a="http://schemas.openxmlformats.org/drawingml/2006/main" name="1_ThemeAmundi">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_4-3_AmundiAM" id="{CEE41DD1-4672-1C4A-95E2-CB36DC20DD03}" vid="{90A56EAF-C282-644F-8959-1F66F16B3226}"/>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970</Words>
  <Application>Microsoft Office PowerPoint</Application>
  <PresentationFormat>On-screen Show (4:3)</PresentationFormat>
  <Paragraphs>125</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CambriaMath</vt:lpstr>
      <vt:lpstr>LucidaGrande-Bold</vt:lpstr>
      <vt:lpstr>ThemeAmundi</vt:lpstr>
      <vt:lpstr>1_ThemeAmundi</vt:lpstr>
      <vt:lpstr>Good Things Come in 3’s: Alpha, Income, Sustainability!  AF Global Equity Sustainable Income </vt:lpstr>
      <vt:lpstr>Dividends can hedge inflation and dampen volatility…</vt:lpstr>
      <vt:lpstr>… but don’t forget that dividends are important for total returns</vt:lpstr>
      <vt:lpstr>Dividends are good, “Sustainable Dividends” are great!</vt:lpstr>
      <vt:lpstr>Financial sustainability is as important </vt:lpstr>
      <vt:lpstr>Diversification with “Anchors” and “Compounders”</vt:lpstr>
      <vt:lpstr>This diversification allows for balance</vt:lpstr>
      <vt:lpstr>Did you know…?</vt:lpstr>
      <vt:lpstr>Bringing it to life: “Agility” at the core of our process</vt:lpstr>
      <vt:lpstr>Allowing us to stand out from the crowd</vt:lpstr>
      <vt:lpstr>Performance and Peer Ranking</vt:lpstr>
      <vt:lpstr>Where the stars align</vt:lpstr>
    </vt:vector>
  </TitlesOfParts>
  <Manager/>
  <Company>AMUNDI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Trinity: Alpha, Income, Sustainability!  AF Global Equity Sustainable Income</dc:title>
  <dc:subject/>
  <dc:creator>Morgan Chris (AMUNDI.IRL)</dc:creator>
  <cp:keywords/>
  <dc:description/>
  <cp:lastModifiedBy>D'Erme Alessandro (AMUNDI.IRL)</cp:lastModifiedBy>
  <cp:revision>20</cp:revision>
  <cp:lastPrinted>2017-06-09T17:47:41Z</cp:lastPrinted>
  <dcterms:created xsi:type="dcterms:W3CDTF">2023-01-17T11:03:10Z</dcterms:created>
  <dcterms:modified xsi:type="dcterms:W3CDTF">2023-01-26T05:25:42Z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336676051</vt:i4>
  </property>
  <property fmtid="{D5CDD505-2E9C-101B-9397-08002B2CF9AE}" pid="3" name="_NewReviewCycle">
    <vt:lpwstr/>
  </property>
  <property fmtid="{D5CDD505-2E9C-101B-9397-08002B2CF9AE}" pid="4" name="_EmailSubject">
    <vt:lpwstr>REPLAY: Internal Sales Call - GESI - Everything your clients need to know!</vt:lpwstr>
  </property>
  <property fmtid="{D5CDD505-2E9C-101B-9397-08002B2CF9AE}" pid="5" name="_AuthorEmail">
    <vt:lpwstr>Alessandro.DErme@amundi.com</vt:lpwstr>
  </property>
  <property fmtid="{D5CDD505-2E9C-101B-9397-08002B2CF9AE}" pid="6" name="_AuthorEmailDisplayName">
    <vt:lpwstr>D'Erme Alessandro (AMUNDI.IRL)</vt:lpwstr>
  </property>
  <property fmtid="{D5CDD505-2E9C-101B-9397-08002B2CF9AE}" pid="7" name="MSIP_Label_6ac45191-74e4-40a9-a4c5-ab5c9391e33a_Enabled">
    <vt:lpwstr>true</vt:lpwstr>
  </property>
  <property fmtid="{D5CDD505-2E9C-101B-9397-08002B2CF9AE}" pid="8" name="MSIP_Label_6ac45191-74e4-40a9-a4c5-ab5c9391e33a_SetDate">
    <vt:lpwstr>2023-01-17T11:03:10Z</vt:lpwstr>
  </property>
  <property fmtid="{D5CDD505-2E9C-101B-9397-08002B2CF9AE}" pid="9" name="MSIP_Label_6ac45191-74e4-40a9-a4c5-ab5c9391e33a_Method">
    <vt:lpwstr>Standard</vt:lpwstr>
  </property>
  <property fmtid="{D5CDD505-2E9C-101B-9397-08002B2CF9AE}" pid="10" name="MSIP_Label_6ac45191-74e4-40a9-a4c5-ab5c9391e33a_Name">
    <vt:lpwstr>Internal Data</vt:lpwstr>
  </property>
  <property fmtid="{D5CDD505-2E9C-101B-9397-08002B2CF9AE}" pid="11" name="MSIP_Label_6ac45191-74e4-40a9-a4c5-ab5c9391e33a_SiteId">
    <vt:lpwstr>a5c34232-eadc-4609-bff3-dd6fcdae3fe2</vt:lpwstr>
  </property>
  <property fmtid="{D5CDD505-2E9C-101B-9397-08002B2CF9AE}" pid="12" name="MSIP_Label_6ac45191-74e4-40a9-a4c5-ab5c9391e33a_ActionId">
    <vt:lpwstr>db777b2c-e5e2-400a-8604-c43953123db8</vt:lpwstr>
  </property>
  <property fmtid="{D5CDD505-2E9C-101B-9397-08002B2CF9AE}" pid="13" name="MSIP_Label_6ac45191-74e4-40a9-a4c5-ab5c9391e33a_ContentBits">
    <vt:lpwstr>0</vt:lpwstr>
  </property>
  <property fmtid="{D5CDD505-2E9C-101B-9397-08002B2CF9AE}" pid="14" name="_PreviousAdHocReviewCycleID">
    <vt:i4>-1069945142</vt:i4>
  </property>
</Properties>
</file>